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sldIdLst>
    <p:sldId id="1293" r:id="rId5"/>
    <p:sldId id="1733" r:id="rId6"/>
    <p:sldId id="1450" r:id="rId7"/>
    <p:sldId id="1759" r:id="rId8"/>
    <p:sldId id="1508" r:id="rId9"/>
    <p:sldId id="1672" r:id="rId10"/>
    <p:sldId id="1718" r:id="rId11"/>
    <p:sldId id="1755" r:id="rId12"/>
    <p:sldId id="1757" r:id="rId13"/>
    <p:sldId id="1719" r:id="rId14"/>
    <p:sldId id="1741" r:id="rId15"/>
    <p:sldId id="1739" r:id="rId16"/>
    <p:sldId id="1744" r:id="rId17"/>
    <p:sldId id="1745" r:id="rId18"/>
    <p:sldId id="1740" r:id="rId19"/>
    <p:sldId id="1746" r:id="rId20"/>
    <p:sldId id="1751" r:id="rId21"/>
    <p:sldId id="1752" r:id="rId22"/>
    <p:sldId id="1749" r:id="rId23"/>
    <p:sldId id="1742" r:id="rId24"/>
    <p:sldId id="1747" r:id="rId25"/>
    <p:sldId id="1753" r:id="rId26"/>
    <p:sldId id="1750" r:id="rId27"/>
    <p:sldId id="1748" r:id="rId28"/>
    <p:sldId id="1758" r:id="rId29"/>
    <p:sldId id="1760" r:id="rId30"/>
    <p:sldId id="1734" r:id="rId31"/>
    <p:sldId id="1596" r:id="rId32"/>
    <p:sldId id="1592" r:id="rId33"/>
    <p:sldId id="173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D2B"/>
    <a:srgbClr val="EEEAD2"/>
    <a:srgbClr val="A285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7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7642E-61E9-2E47-BBF4-2EAC8A438CA6}" type="datetimeFigureOut">
              <a:rPr lang="en-US" smtClean="0"/>
              <a:t>3/30/23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9AFA1-840E-DD4B-B1FA-D69935F23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9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5B203-8768-DF44-AF9B-4B462B1B5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867A5-5109-724F-9ECC-B5593C141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94DE7-E7F5-C940-ADF4-BB44E483C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4A9C8-CC10-5646-9026-22B28A61E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2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825625"/>
            <a:ext cx="11008426" cy="361067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/>
            </a:lvl1pPr>
            <a:lvl2pPr>
              <a:lnSpc>
                <a:spcPct val="100000"/>
              </a:lnSpc>
              <a:spcBef>
                <a:spcPts val="600"/>
              </a:spcBef>
              <a:defRPr/>
            </a:lvl2pPr>
            <a:lvl3pPr>
              <a:lnSpc>
                <a:spcPct val="100000"/>
              </a:lnSpc>
              <a:spcBef>
                <a:spcPts val="600"/>
              </a:spcBef>
              <a:defRPr/>
            </a:lvl3pPr>
            <a:lvl4pPr>
              <a:lnSpc>
                <a:spcPct val="100000"/>
              </a:lnSpc>
              <a:spcBef>
                <a:spcPts val="600"/>
              </a:spcBef>
              <a:defRPr/>
            </a:lvl4pPr>
            <a:lvl5pPr>
              <a:lnSpc>
                <a:spcPct val="10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7F5E5-F19E-274B-901A-9AD96DC6C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517" y="1825625"/>
            <a:ext cx="5402283" cy="36607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53743" cy="36607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13A82-D890-0049-BAD7-46FBFB097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0992E-BCF0-304B-A380-3C2A66CA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2AA46-2439-D143-9024-431E7668F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EEEA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C8CB4-C8F4-D349-B820-5C37C9798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981325"/>
          </a:xfrm>
        </p:spPr>
        <p:txBody>
          <a:bodyPr anchor="ctr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CFCD0C-8290-634B-8A45-3C2510F91D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EEEA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475AA8-FDD2-BC40-B475-728E26F2F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981325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E227A-FBD9-0047-8983-705B5BC0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72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8EDA1-E510-2540-AFB4-A2B895F9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F7DE1-966C-0147-B4ED-4DB2978B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3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C2AC3-94B0-1E4D-B43A-2482E5030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6E79D-FA7D-D242-A467-D3844D052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116882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F382F-18E0-DE45-9B12-7F1B6B269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166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3BE66-E2D1-AD4C-983D-A547C6FA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57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9058-BDA9-4949-B84B-0B48EFE5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DF4D70-5E21-214D-98DE-04E43AFC9D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0542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7DB49-80E0-8D4B-9870-040B03E91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5405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F63F8-F8F8-5342-8F16-138C1F632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9879-9FD6-1642-8F63-E18B40E1F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2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517" y="1825625"/>
            <a:ext cx="11008426" cy="36106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C37F4-54BB-304C-A898-5E813B12E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5767627"/>
            <a:ext cx="2743200" cy="72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>
                <a:solidFill>
                  <a:srgbClr val="FABD2B"/>
                </a:solidFill>
              </a:defRPr>
            </a:lvl1pPr>
          </a:lstStyle>
          <a:p>
            <a:fld id="{E6EE9879-9FD6-1642-8F63-E18B40E1F4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49" r:id="rId3"/>
    <p:sldLayoutId id="2147483650" r:id="rId4"/>
    <p:sldLayoutId id="2147483652" r:id="rId5"/>
    <p:sldLayoutId id="2147483653" r:id="rId6"/>
    <p:sldLayoutId id="2147483654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ABD2B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29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EF6BD-066C-53B5-C0F3-05E7E808A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66975"/>
            <a:ext cx="11008426" cy="476932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«</a:t>
            </a:r>
            <a:r>
              <a:rPr lang="ru-RU" i="1" dirty="0"/>
              <a:t>Пожалуй, самый известный эффект паузы встречается в Пятой симфонии Чайковского, когда музыка затихает постепенно под солирующий и убаюкивающий кларнет, Мравинский показывает одним пальцем t</a:t>
            </a:r>
            <a:r>
              <a:rPr lang="en-US" i="1" dirty="0"/>
              <a:t>u</a:t>
            </a:r>
            <a:r>
              <a:rPr lang="ru-RU" i="1" dirty="0" err="1"/>
              <a:t>tti</a:t>
            </a:r>
            <a:r>
              <a:rPr lang="ru-RU" i="1" dirty="0"/>
              <a:t>, после чего слабонервных выносят из зала</a:t>
            </a:r>
            <a:r>
              <a:rPr lang="ru-RU" dirty="0"/>
              <a:t>»</a:t>
            </a:r>
          </a:p>
          <a:p>
            <a:pPr marL="0" indent="0" algn="r">
              <a:buNone/>
            </a:pPr>
            <a:r>
              <a:rPr lang="ru-RU" dirty="0"/>
              <a:t>(Олег Романенко)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04502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F70F-6F0B-E525-F6DE-8E4B22377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59757"/>
            <a:ext cx="11008426" cy="4776539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i="1" dirty="0"/>
              <a:t>Что помогает вам делать паузу в безудержном ритме нашей жизни? Как вы используете эти передышки не только для физического или интеллектуального, но и для духовного обновления?</a:t>
            </a:r>
            <a:r>
              <a:rPr lang="en-RU" i="1" dirty="0"/>
              <a:t>  </a:t>
            </a:r>
            <a:r>
              <a:rPr lang="x-none" i="1"/>
              <a:t>  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Запишите сейчас ответ в свои бюллетени.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062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8416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ru-RU" baseline="30000" dirty="0"/>
              <a:t>27:62</a:t>
            </a:r>
            <a:r>
              <a:rPr lang="ru-RU" dirty="0"/>
              <a:t> На следующий день, это была суббота</a:t>
            </a:r>
            <a:r>
              <a:rPr lang="en-GB" dirty="0"/>
              <a:t>, </a:t>
            </a:r>
            <a:r>
              <a:rPr lang="ru-RU" dirty="0"/>
              <a:t>первосвященники и фарисеи собрались у Пилата. </a:t>
            </a:r>
            <a:r>
              <a:rPr lang="ru-RU" baseline="30000" dirty="0"/>
              <a:t>63</a:t>
            </a:r>
            <a:r>
              <a:rPr lang="ru-RU" dirty="0"/>
              <a:t> «Господин», – обратились они к нему, – «мы вспомнили, что когда этот обманщик еще был жив, Он сказал: «Через три дня Я воскресну». </a:t>
            </a:r>
            <a:r>
              <a:rPr lang="ru-RU" baseline="30000" dirty="0"/>
              <a:t>64</a:t>
            </a:r>
            <a:r>
              <a:rPr lang="ru-RU" dirty="0"/>
              <a:t> Поэтому прикажи, чтобы могила три дня охранялась, иначе Его ученики могут прийти, выкрасть тело и сказать народу, что Он воскрес из мертвых. Этот последний обман будет еще хуже первого». </a:t>
            </a:r>
            <a:r>
              <a:rPr lang="ru-RU" baseline="30000" dirty="0"/>
              <a:t>65</a:t>
            </a:r>
            <a:r>
              <a:rPr lang="ru-RU" dirty="0"/>
              <a:t> «Возьмите стражу»</a:t>
            </a:r>
            <a:r>
              <a:rPr lang="en-GB" dirty="0"/>
              <a:t>, – </a:t>
            </a:r>
            <a:r>
              <a:rPr lang="ru-RU" dirty="0"/>
              <a:t>ответил Пилат, – «идите и охраняйте, как знаете». </a:t>
            </a:r>
            <a:r>
              <a:rPr lang="ru-RU" baseline="30000" dirty="0"/>
              <a:t>66</a:t>
            </a:r>
            <a:r>
              <a:rPr lang="ru-RU" dirty="0"/>
              <a:t> Они пошли, опечатали камень и выставили у гробницы стражу.</a:t>
            </a:r>
          </a:p>
          <a:p>
            <a:pPr marL="0" indent="0" algn="r">
              <a:buNone/>
            </a:pPr>
            <a:r>
              <a:rPr lang="ru-RU" dirty="0"/>
              <a:t>(Евангелие от Матфея 27:62-66)</a:t>
            </a:r>
          </a:p>
        </p:txBody>
      </p:sp>
    </p:spTree>
    <p:extLst>
      <p:ext uri="{BB962C8B-B14F-4D97-AF65-F5344CB8AC3E}">
        <p14:creationId xmlns:p14="http://schemas.microsoft.com/office/powerpoint/2010/main" val="3435752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6B14-CE74-D1C1-E235-1275CD5E1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559397"/>
            <a:ext cx="11008426" cy="1553607"/>
          </a:xfrm>
        </p:spPr>
        <p:txBody>
          <a:bodyPr/>
          <a:lstStyle/>
          <a:p>
            <a:r>
              <a:rPr lang="ru-RU" dirty="0"/>
              <a:t>НА ЧЁМ МЫ ОСТАНОВИЛИСЬ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13F67-5F25-E357-0FA9-29CA295CC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113005"/>
            <a:ext cx="11008426" cy="3323291"/>
          </a:xfrm>
        </p:spPr>
        <p:txBody>
          <a:bodyPr/>
          <a:lstStyle/>
          <a:p>
            <a:pPr marL="0" marR="0" indent="0">
              <a:buNone/>
            </a:pPr>
            <a:r>
              <a:rPr lang="ru-RU" dirty="0"/>
              <a:t>Мы раз и навсегда меняемся, когда принимаем жертву Христа. Потому что крест Иисуса помогает нам справиться с:</a:t>
            </a:r>
            <a:endParaRPr lang="en-RU" dirty="0"/>
          </a:p>
          <a:p>
            <a:pPr marR="0" lvl="0"/>
            <a:r>
              <a:rPr lang="ru-RU" b="1" dirty="0"/>
              <a:t>Несправедливостью</a:t>
            </a:r>
            <a:r>
              <a:rPr lang="ru-RU" dirty="0"/>
              <a:t>; </a:t>
            </a:r>
          </a:p>
          <a:p>
            <a:pPr marR="0" lvl="0"/>
            <a:r>
              <a:rPr lang="ru-RU" b="1" dirty="0"/>
              <a:t>Неверностью</a:t>
            </a:r>
            <a:r>
              <a:rPr lang="ru-RU" dirty="0"/>
              <a:t>;</a:t>
            </a:r>
          </a:p>
          <a:p>
            <a:r>
              <a:rPr lang="ru-RU" b="1" dirty="0"/>
              <a:t>Ненавистью</a:t>
            </a:r>
            <a:r>
              <a:rPr lang="ru-RU" dirty="0"/>
              <a:t>;</a:t>
            </a:r>
            <a:endParaRPr lang="en-RU" dirty="0"/>
          </a:p>
          <a:p>
            <a:r>
              <a:rPr lang="ru-RU" b="1" dirty="0"/>
              <a:t>Несостоятельностью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3641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EAB5-0BC0-98D2-8A54-0ECD039ED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6"/>
            <a:ext cx="11008426" cy="1054883"/>
          </a:xfrm>
        </p:spPr>
        <p:txBody>
          <a:bodyPr/>
          <a:lstStyle/>
          <a:p>
            <a:r>
              <a:rPr lang="ru-RU" dirty="0"/>
              <a:t>СОБЫТИЯ СУББОТЫ ПОКОЯ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CFA74-767C-3C00-3516-A3BDD1D04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420009"/>
            <a:ext cx="11008426" cy="4080692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Иисус мёртв. В последние часы Страстной пятницы два высокопоставленных члена синедриона Никодим и Иосиф </a:t>
            </a:r>
            <a:r>
              <a:rPr lang="ru-RU" dirty="0" err="1">
                <a:solidFill>
                  <a:srgbClr val="EEEAD2"/>
                </a:solidFill>
              </a:rPr>
              <a:t>Аримафейский</a:t>
            </a:r>
            <a:r>
              <a:rPr lang="ru-RU" dirty="0">
                <a:solidFill>
                  <a:srgbClr val="EEEAD2"/>
                </a:solidFill>
              </a:rPr>
              <a:t> снимают тело Иисуса с креста, чтобы похоронить в новой семейной усыпальнице, которую Иосиф </a:t>
            </a:r>
            <a:r>
              <a:rPr lang="ru-RU" dirty="0" err="1">
                <a:solidFill>
                  <a:srgbClr val="EEEAD2"/>
                </a:solidFill>
              </a:rPr>
              <a:t>Аримафейский</a:t>
            </a:r>
            <a:r>
              <a:rPr lang="ru-RU" dirty="0">
                <a:solidFill>
                  <a:srgbClr val="EEEAD2"/>
                </a:solidFill>
              </a:rPr>
              <a:t> купил для себя и своей семьи. </a:t>
            </a:r>
          </a:p>
          <a:p>
            <a:r>
              <a:rPr lang="ru-RU" dirty="0">
                <a:solidFill>
                  <a:srgbClr val="EEEAD2"/>
                </a:solidFill>
              </a:rPr>
              <a:t>Наступает суббота, день покоя. </a:t>
            </a:r>
            <a:r>
              <a:rPr lang="ru-RU" b="1" dirty="0"/>
              <a:t>После водоворота событий последних двух дней кажется, что весь мир замер. Ученики разбежались и спрятались.</a:t>
            </a:r>
            <a:r>
              <a:rPr lang="ru-RU" dirty="0">
                <a:solidFill>
                  <a:srgbClr val="EEEAD2"/>
                </a:solidFill>
              </a:rPr>
              <a:t> И только фарисеи помнят, что Иисус обещал воскреснуть.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28541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8240D-CBD6-CB7E-9716-13343820A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1056579"/>
          </a:xfrm>
        </p:spPr>
        <p:txBody>
          <a:bodyPr/>
          <a:lstStyle/>
          <a:p>
            <a:r>
              <a:rPr lang="ru-RU" dirty="0"/>
              <a:t>ГДЕ БЫЛ ДУХ ХРИСТА?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FF108-5DA1-7757-DA9E-052E90878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510301"/>
            <a:ext cx="11008426" cy="3925995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Вознесение и пришествие на землю:</a:t>
            </a:r>
          </a:p>
          <a:p>
            <a:r>
              <a:rPr lang="en-US" baseline="30000" dirty="0">
                <a:solidFill>
                  <a:srgbClr val="EEEAD2"/>
                </a:solidFill>
              </a:rPr>
              <a:t>4:</a:t>
            </a:r>
            <a:r>
              <a:rPr lang="ru-RU" baseline="30000" dirty="0">
                <a:solidFill>
                  <a:srgbClr val="EEEAD2"/>
                </a:solidFill>
              </a:rPr>
              <a:t>9 </a:t>
            </a:r>
            <a:r>
              <a:rPr lang="ru-RU" dirty="0">
                <a:solidFill>
                  <a:srgbClr val="EEEAD2"/>
                </a:solidFill>
              </a:rPr>
              <a:t>«Поднялся» означает не что иное, как то, что </a:t>
            </a:r>
            <a:r>
              <a:rPr lang="ru-RU" b="1" dirty="0"/>
              <a:t>Он прежде спускался вниз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на землю</a:t>
            </a:r>
            <a:r>
              <a:rPr lang="en-US" dirty="0">
                <a:solidFill>
                  <a:srgbClr val="EEEAD2"/>
                </a:solidFill>
              </a:rPr>
              <a:t> (</a:t>
            </a:r>
            <a:r>
              <a:rPr lang="ru-RU" dirty="0">
                <a:solidFill>
                  <a:srgbClr val="EEEAD2"/>
                </a:solidFill>
              </a:rPr>
              <a:t>в преисподние места земли)</a:t>
            </a:r>
            <a:r>
              <a:rPr lang="en-GB" dirty="0">
                <a:solidFill>
                  <a:srgbClr val="EEEAD2"/>
                </a:solidFill>
              </a:rPr>
              <a:t>.</a:t>
            </a:r>
            <a:endParaRPr lang="ru-RU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(Послание </a:t>
            </a:r>
            <a:r>
              <a:rPr lang="ru-RU" dirty="0" err="1">
                <a:solidFill>
                  <a:srgbClr val="EEEAD2"/>
                </a:solidFill>
              </a:rPr>
              <a:t>Ефесянам</a:t>
            </a:r>
            <a:r>
              <a:rPr lang="ru-RU" dirty="0">
                <a:solidFill>
                  <a:srgbClr val="EEEAD2"/>
                </a:solidFill>
              </a:rPr>
              <a:t> 4:9)</a:t>
            </a:r>
          </a:p>
          <a:p>
            <a:pPr marL="0" indent="0">
              <a:buNone/>
            </a:pPr>
            <a:r>
              <a:rPr lang="ru-RU" b="1" dirty="0"/>
              <a:t>Проповедь после вознесения:</a:t>
            </a:r>
            <a:endParaRPr lang="en-RU" b="1" dirty="0"/>
          </a:p>
          <a:p>
            <a:r>
              <a:rPr lang="en-US" baseline="30000" dirty="0">
                <a:solidFill>
                  <a:srgbClr val="EEEAD2"/>
                </a:solidFill>
              </a:rPr>
              <a:t>3:18</a:t>
            </a:r>
            <a:r>
              <a:rPr lang="en-US" dirty="0">
                <a:solidFill>
                  <a:srgbClr val="EEEAD2"/>
                </a:solidFill>
              </a:rPr>
              <a:t> …</a:t>
            </a:r>
            <a:r>
              <a:rPr lang="ru-RU" dirty="0">
                <a:solidFill>
                  <a:srgbClr val="EEEAD2"/>
                </a:solidFill>
              </a:rPr>
              <a:t>Его тело было умерщвлено, но </a:t>
            </a:r>
            <a:r>
              <a:rPr lang="ru-RU" b="1" dirty="0"/>
              <a:t>Он был оживлен Духом</a:t>
            </a:r>
            <a:r>
              <a:rPr lang="ru-RU" dirty="0"/>
              <a:t>, </a:t>
            </a:r>
            <a:r>
              <a:rPr lang="ru-RU" baseline="30000" dirty="0">
                <a:solidFill>
                  <a:srgbClr val="EEEAD2"/>
                </a:solidFill>
              </a:rPr>
              <a:t>19</a:t>
            </a:r>
            <a:r>
              <a:rPr lang="ru-RU" dirty="0">
                <a:solidFill>
                  <a:srgbClr val="EEEAD2"/>
                </a:solidFill>
              </a:rPr>
              <a:t> в Котором Он пошел и проповедовал духам</a:t>
            </a:r>
            <a:r>
              <a:rPr lang="en-GB" dirty="0">
                <a:solidFill>
                  <a:srgbClr val="EEEAD2"/>
                </a:solidFill>
              </a:rPr>
              <a:t>, </a:t>
            </a:r>
            <a:r>
              <a:rPr lang="ru-RU" dirty="0">
                <a:solidFill>
                  <a:srgbClr val="EEEAD2"/>
                </a:solidFill>
              </a:rPr>
              <a:t>содержащимся в неволе</a:t>
            </a:r>
            <a:r>
              <a:rPr lang="en-US" dirty="0">
                <a:solidFill>
                  <a:srgbClr val="EEEAD2"/>
                </a:solidFill>
              </a:rPr>
              <a:t>…</a:t>
            </a:r>
            <a:r>
              <a:rPr lang="ru-RU" dirty="0">
                <a:solidFill>
                  <a:srgbClr val="EEEAD2"/>
                </a:solidFill>
              </a:rPr>
              <a:t> (1 Послание Петра 3:18-19)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836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6FEFC-C1E9-684D-9E40-81805B6FD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452063"/>
            <a:ext cx="11008426" cy="4984233"/>
          </a:xfrm>
        </p:spPr>
        <p:txBody>
          <a:bodyPr/>
          <a:lstStyle/>
          <a:p>
            <a:pPr algn="l"/>
            <a:r>
              <a:rPr lang="ru-RU" baseline="30000" dirty="0">
                <a:solidFill>
                  <a:srgbClr val="EEEAD2"/>
                </a:solidFill>
              </a:rPr>
              <a:t>23:42</a:t>
            </a:r>
            <a:r>
              <a:rPr lang="ru-RU" dirty="0">
                <a:solidFill>
                  <a:srgbClr val="EEEAD2"/>
                </a:solidFill>
              </a:rPr>
              <a:t> И он сказал: «Иисус, вспомни меня, когда придешь в Свое Царство!» </a:t>
            </a:r>
            <a:r>
              <a:rPr lang="ru-RU" baseline="30000" dirty="0">
                <a:solidFill>
                  <a:srgbClr val="EEEAD2"/>
                </a:solidFill>
              </a:rPr>
              <a:t>43</a:t>
            </a:r>
            <a:r>
              <a:rPr lang="ru-RU" dirty="0">
                <a:solidFill>
                  <a:srgbClr val="EEEAD2"/>
                </a:solidFill>
              </a:rPr>
              <a:t> «Говорю тебе истину: </a:t>
            </a:r>
            <a:r>
              <a:rPr lang="ru-RU" b="1" dirty="0"/>
              <a:t>сегодня ты будешь со Мной в раю</a:t>
            </a:r>
            <a:r>
              <a:rPr lang="ru-RU" dirty="0">
                <a:solidFill>
                  <a:srgbClr val="EEEAD2"/>
                </a:solidFill>
              </a:rPr>
              <a:t>», – ответил ему Иисус. (Ев. от Луки 23:42-43)</a:t>
            </a:r>
          </a:p>
          <a:p>
            <a:pPr algn="l"/>
            <a:r>
              <a:rPr lang="en-US" baseline="30000" dirty="0">
                <a:solidFill>
                  <a:srgbClr val="EEEAD2"/>
                </a:solidFill>
              </a:rPr>
              <a:t>8:</a:t>
            </a:r>
            <a:r>
              <a:rPr lang="ru-RU" baseline="30000" dirty="0">
                <a:solidFill>
                  <a:srgbClr val="EEEAD2"/>
                </a:solidFill>
              </a:rPr>
              <a:t>34 </a:t>
            </a:r>
            <a:r>
              <a:rPr lang="ru-RU" dirty="0">
                <a:solidFill>
                  <a:srgbClr val="EEEAD2"/>
                </a:solidFill>
              </a:rPr>
              <a:t>…кто может осудить? </a:t>
            </a:r>
            <a:r>
              <a:rPr lang="ru-RU" b="1" dirty="0"/>
              <a:t>Христос Иисус, Который умер, но воскрес и сейчас находится по правую руку от Бога</a:t>
            </a:r>
            <a:r>
              <a:rPr lang="ru-RU" dirty="0">
                <a:solidFill>
                  <a:srgbClr val="EEEAD2"/>
                </a:solidFill>
              </a:rPr>
              <a:t>, ходатайствует за нас.</a:t>
            </a:r>
            <a:r>
              <a:rPr lang="en-US" dirty="0">
                <a:solidFill>
                  <a:srgbClr val="EEEAD2"/>
                </a:solidFill>
              </a:rPr>
              <a:t> (</a:t>
            </a:r>
            <a:r>
              <a:rPr lang="ru-RU" dirty="0">
                <a:solidFill>
                  <a:srgbClr val="EEEAD2"/>
                </a:solidFill>
              </a:rPr>
              <a:t>Послание Римлянам 8:34)</a:t>
            </a:r>
          </a:p>
          <a:p>
            <a:pPr algn="l"/>
            <a:r>
              <a:rPr lang="ru-RU" baseline="30000" dirty="0">
                <a:solidFill>
                  <a:srgbClr val="EEEAD2"/>
                </a:solidFill>
              </a:rPr>
              <a:t>2:1</a:t>
            </a:r>
            <a:r>
              <a:rPr lang="ru-RU" dirty="0">
                <a:solidFill>
                  <a:srgbClr val="EEEAD2"/>
                </a:solidFill>
              </a:rPr>
              <a:t> …если кто из вас и согрешит, то у нас есть Праведник Иисус Христос, </a:t>
            </a:r>
            <a:r>
              <a:rPr lang="ru-RU" b="1" dirty="0"/>
              <a:t>Который свидетельствует перед Отцом в нашу защиту</a:t>
            </a:r>
            <a:r>
              <a:rPr lang="ru-RU" dirty="0">
                <a:solidFill>
                  <a:srgbClr val="EEEAD2"/>
                </a:solidFill>
              </a:rPr>
              <a:t>. (1 Послание Иоанна 2:1)</a:t>
            </a:r>
          </a:p>
          <a:p>
            <a:r>
              <a:rPr lang="ru-RU" baseline="30000" dirty="0">
                <a:solidFill>
                  <a:srgbClr val="EEEAD2"/>
                </a:solidFill>
              </a:rPr>
              <a:t>7:35</a:t>
            </a:r>
            <a:r>
              <a:rPr lang="ru-RU" dirty="0">
                <a:solidFill>
                  <a:srgbClr val="EEEAD2"/>
                </a:solidFill>
              </a:rPr>
              <a:t> Он в силах полностью</a:t>
            </a:r>
            <a:r>
              <a:rPr lang="en-GB" dirty="0">
                <a:solidFill>
                  <a:srgbClr val="EEEAD2"/>
                </a:solidFill>
              </a:rPr>
              <a:t> </a:t>
            </a:r>
            <a:r>
              <a:rPr lang="ru-RU" dirty="0">
                <a:solidFill>
                  <a:srgbClr val="EEEAD2"/>
                </a:solidFill>
              </a:rPr>
              <a:t>спасать …</a:t>
            </a:r>
            <a:r>
              <a:rPr lang="ru-RU" b="1" dirty="0"/>
              <a:t>Он всегда жив и всегда ходатайствует за них</a:t>
            </a:r>
            <a:r>
              <a:rPr lang="ru-RU" dirty="0">
                <a:solidFill>
                  <a:srgbClr val="EEEAD2"/>
                </a:solidFill>
              </a:rPr>
              <a:t>. (Послание Евреям 7:35)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569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CBD62-2082-32B6-26F8-4088A89F7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4"/>
            <a:ext cx="11008426" cy="2205954"/>
          </a:xfrm>
        </p:spPr>
        <p:txBody>
          <a:bodyPr/>
          <a:lstStyle/>
          <a:p>
            <a:r>
              <a:rPr lang="ru-RU" dirty="0"/>
              <a:t>МЫ РАЗ И НАВСЕГДА МЕНЯЕМСЯ, КОГДА ПРОНИКАЕМСЯ ПОКОЕМ ХРИСТА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30F93-64B3-0A1B-0A7D-BCC6334C9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571078"/>
            <a:ext cx="11008426" cy="2865218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/>
              <a:t>Могила Спасителя учит нас:</a:t>
            </a:r>
            <a:endParaRPr lang="en-RU" dirty="0"/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/>
              <a:t>Реальности </a:t>
            </a:r>
            <a:r>
              <a:rPr lang="ru-RU" b="1" u="sng" dirty="0">
                <a:solidFill>
                  <a:srgbClr val="FABD2B"/>
                </a:solidFill>
              </a:rPr>
              <a:t>смерти</a:t>
            </a:r>
            <a:r>
              <a:rPr lang="ru-RU" dirty="0"/>
              <a:t>; 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/>
              <a:t>Работе </a:t>
            </a:r>
            <a:r>
              <a:rPr lang="ru-RU" b="1" u="sng" dirty="0">
                <a:solidFill>
                  <a:srgbClr val="FABD2B"/>
                </a:solidFill>
              </a:rPr>
              <a:t>сомнений</a:t>
            </a:r>
            <a:r>
              <a:rPr lang="ru-RU" dirty="0"/>
              <a:t>; 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/>
              <a:t>Разнообразию </a:t>
            </a:r>
            <a:r>
              <a:rPr lang="ru-RU" b="1" u="sng" dirty="0">
                <a:solidFill>
                  <a:srgbClr val="FABD2B"/>
                </a:solidFill>
              </a:rPr>
              <a:t>обетований Бога</a:t>
            </a:r>
            <a:r>
              <a:rPr lang="ru-RU" dirty="0"/>
              <a:t>.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15844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pPr marL="0" indent="0" algn="l">
              <a:buNone/>
            </a:pPr>
            <a:r>
              <a:rPr lang="ru-RU" baseline="30000" dirty="0">
                <a:solidFill>
                  <a:srgbClr val="EEEAD2"/>
                </a:solidFill>
              </a:rPr>
              <a:t>27:62</a:t>
            </a:r>
            <a:r>
              <a:rPr lang="ru-RU" dirty="0">
                <a:solidFill>
                  <a:srgbClr val="EEEAD2"/>
                </a:solidFill>
              </a:rPr>
              <a:t> На следующий день, это была суббота</a:t>
            </a:r>
            <a:r>
              <a:rPr lang="en-GB" dirty="0">
                <a:solidFill>
                  <a:srgbClr val="EEEAD2"/>
                </a:solidFill>
              </a:rPr>
              <a:t>, </a:t>
            </a:r>
            <a:r>
              <a:rPr lang="ru-RU" dirty="0">
                <a:solidFill>
                  <a:srgbClr val="EEEAD2"/>
                </a:solidFill>
              </a:rPr>
              <a:t>первосвященники и фарисеи собрались у Пилата... </a:t>
            </a:r>
            <a:r>
              <a:rPr lang="ru-RU" baseline="30000" dirty="0">
                <a:solidFill>
                  <a:srgbClr val="EEEAD2"/>
                </a:solidFill>
              </a:rPr>
              <a:t>64</a:t>
            </a:r>
            <a:r>
              <a:rPr lang="ru-RU" dirty="0">
                <a:solidFill>
                  <a:srgbClr val="EEEAD2"/>
                </a:solidFill>
              </a:rPr>
              <a:t> Поэтому </a:t>
            </a:r>
            <a:r>
              <a:rPr lang="ru-RU" b="1" dirty="0"/>
              <a:t>прикажи, чтобы могила три дня охранялась</a:t>
            </a:r>
            <a:r>
              <a:rPr lang="ru-RU" dirty="0"/>
              <a:t>…</a:t>
            </a:r>
          </a:p>
          <a:p>
            <a:pPr marL="0" indent="0" algn="r">
              <a:buNone/>
            </a:pPr>
            <a:r>
              <a:rPr lang="ru-RU" dirty="0"/>
              <a:t>(Евангелие от Матфея 27:62 и 64)</a:t>
            </a:r>
          </a:p>
        </p:txBody>
      </p:sp>
    </p:spTree>
    <p:extLst>
      <p:ext uri="{BB962C8B-B14F-4D97-AF65-F5344CB8AC3E}">
        <p14:creationId xmlns:p14="http://schemas.microsoft.com/office/powerpoint/2010/main" val="2434400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953B3-D970-3C3A-F3A4-A9091623A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6"/>
            <a:ext cx="11008426" cy="1183976"/>
          </a:xfrm>
        </p:spPr>
        <p:txBody>
          <a:bodyPr/>
          <a:lstStyle/>
          <a:p>
            <a:r>
              <a:rPr lang="ru-RU" dirty="0"/>
              <a:t>РЕАЛЬНОСТЬ СМЕРТИ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50E53-D143-8251-E4CF-41D667ADD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549101"/>
            <a:ext cx="11008426" cy="398033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Наверное, самое разительное отличие сегодняшнего образа жизни от того, что был ещё сто лет назад, – это наша нетерпимость к смерти. Если раньше люди жили в осознании того, что они умрут, то сегодня мы всячески делаем вид, как будто будем жить вечно. </a:t>
            </a:r>
            <a:r>
              <a:rPr lang="ru-RU" b="1" dirty="0"/>
              <a:t>Могила Христа возвращает нас с небес на землю, заставляя посмотреть правде в глаза. Она учит нас реальности:</a:t>
            </a:r>
          </a:p>
          <a:p>
            <a:r>
              <a:rPr lang="ru-RU" dirty="0"/>
              <a:t>Смерти </a:t>
            </a:r>
            <a:r>
              <a:rPr lang="ru-RU" b="1" u="sng" dirty="0">
                <a:solidFill>
                  <a:srgbClr val="FABD2B"/>
                </a:solidFill>
              </a:rPr>
              <a:t>Иисуса</a:t>
            </a:r>
            <a:r>
              <a:rPr lang="ru-RU" dirty="0"/>
              <a:t>;</a:t>
            </a:r>
          </a:p>
          <a:p>
            <a:r>
              <a:rPr lang="ru-RU" dirty="0"/>
              <a:t>Смерти </a:t>
            </a:r>
            <a:r>
              <a:rPr lang="ru-RU" b="1" u="sng" dirty="0">
                <a:solidFill>
                  <a:srgbClr val="FABD2B"/>
                </a:solidFill>
              </a:rPr>
              <a:t>каждого из нас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4195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E364D-2E68-66E2-D2CC-80576978F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408791"/>
            <a:ext cx="11008426" cy="5027505"/>
          </a:xfrm>
        </p:spPr>
        <p:txBody>
          <a:bodyPr/>
          <a:lstStyle/>
          <a:p>
            <a:r>
              <a:rPr lang="en-US" baseline="30000" dirty="0"/>
              <a:t>89:</a:t>
            </a:r>
            <a:r>
              <a:rPr lang="ru-RU" baseline="30000" dirty="0"/>
              <a:t>12 </a:t>
            </a:r>
            <a:r>
              <a:rPr lang="ru-RU" b="1" dirty="0"/>
              <a:t>Научи нас вести счет нашим дням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>
                <a:solidFill>
                  <a:srgbClr val="EEEAD2"/>
                </a:solidFill>
              </a:rPr>
              <a:t>чтобы мы обрели сердце мудрое.</a:t>
            </a:r>
            <a:r>
              <a:rPr lang="en-US" dirty="0">
                <a:solidFill>
                  <a:srgbClr val="EEEAD2"/>
                </a:solidFill>
              </a:rPr>
              <a:t> (</a:t>
            </a:r>
            <a:r>
              <a:rPr lang="ru-RU" dirty="0">
                <a:solidFill>
                  <a:srgbClr val="EEEAD2"/>
                </a:solidFill>
              </a:rPr>
              <a:t>Молитва Моисея в Псалме 89:12)</a:t>
            </a:r>
          </a:p>
          <a:p>
            <a:r>
              <a:rPr lang="ru-RU" dirty="0">
                <a:solidFill>
                  <a:srgbClr val="EEEAD2"/>
                </a:solidFill>
              </a:rPr>
              <a:t>Мы не будем ценить или даже понимать прощение грехов, воскресение и жизнь вечную, пока не проникнемся реальностью нашей смерти.</a:t>
            </a:r>
            <a:endParaRPr lang="en-US" dirty="0">
              <a:solidFill>
                <a:srgbClr val="EEEAD2"/>
              </a:solidFill>
            </a:endParaRPr>
          </a:p>
          <a:p>
            <a:r>
              <a:rPr lang="ru-RU" i="1" dirty="0"/>
              <a:t>Отдаём ли мы себе отчёт в том, что у нас не бесконечный запас времени на земле? Заставляет ли наша смертность нас относиться более серьёзно к нашей жизни? </a:t>
            </a:r>
          </a:p>
          <a:p>
            <a:r>
              <a:rPr lang="ru-RU" b="1" dirty="0"/>
              <a:t>Мы не будем жить вечно на земле. Но мы можем жить вечно. Мы раз и навсегда меняемся, когда проникаемся покоем Христа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373727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8032B-00F3-EF53-00DA-9D4A4F126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311973"/>
            <a:ext cx="11008426" cy="5124324"/>
          </a:xfrm>
        </p:spPr>
        <p:txBody>
          <a:bodyPr/>
          <a:lstStyle/>
          <a:p>
            <a:pPr marL="0" indent="0">
              <a:buNone/>
            </a:pPr>
            <a:r>
              <a:rPr lang="ru-RU" i="1" dirty="0"/>
              <a:t>Кляни пред вечной ночью свой черед,  </a:t>
            </a:r>
            <a:br>
              <a:rPr lang="ru-RU" i="1" dirty="0"/>
            </a:br>
            <a:r>
              <a:rPr lang="ru-RU" i="1" dirty="0"/>
              <a:t>Должна в конце дня старость бушевать;</a:t>
            </a:r>
            <a:br>
              <a:rPr lang="ru-RU" i="1" dirty="0"/>
            </a:br>
            <a:r>
              <a:rPr lang="ru-RU" i="1" dirty="0"/>
              <a:t>Не соглашайся с тем, что свет умрет.</a:t>
            </a:r>
          </a:p>
          <a:p>
            <a:pPr marL="0" indent="0">
              <a:buNone/>
            </a:pPr>
            <a:r>
              <a:rPr lang="ru-RU" i="1" dirty="0"/>
              <a:t>…</a:t>
            </a:r>
          </a:p>
          <a:p>
            <a:pPr marL="0" indent="0">
              <a:buNone/>
            </a:pPr>
            <a:r>
              <a:rPr lang="ru-RU" i="1" dirty="0"/>
              <a:t>Отец, молю с печальных тех высот   </a:t>
            </a:r>
            <a:br>
              <a:rPr lang="ru-RU" i="1" dirty="0"/>
            </a:br>
            <a:r>
              <a:rPr lang="ru-RU" i="1" dirty="0"/>
              <a:t>Корить меня, в слезах благословлять. </a:t>
            </a:r>
            <a:br>
              <a:rPr lang="ru-RU" i="1" dirty="0"/>
            </a:br>
            <a:r>
              <a:rPr lang="ru-RU" i="1" dirty="0"/>
              <a:t>Кляни пред вечной ночью свой черед,</a:t>
            </a:r>
            <a:br>
              <a:rPr lang="ru-RU" i="1" dirty="0"/>
            </a:br>
            <a:r>
              <a:rPr lang="ru-RU" i="1" dirty="0"/>
              <a:t>Не соглашайся с тем, что свет умрет.</a:t>
            </a:r>
            <a:endParaRPr lang="en-RU" i="1" dirty="0"/>
          </a:p>
        </p:txBody>
      </p:sp>
    </p:spTree>
    <p:extLst>
      <p:ext uri="{BB962C8B-B14F-4D97-AF65-F5344CB8AC3E}">
        <p14:creationId xmlns:p14="http://schemas.microsoft.com/office/powerpoint/2010/main" val="4216911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27:63</a:t>
            </a:r>
            <a:r>
              <a:rPr lang="ru-RU" dirty="0">
                <a:solidFill>
                  <a:srgbClr val="EEEAD2"/>
                </a:solidFill>
              </a:rPr>
              <a:t> «Господин», – обратились они к нему, – «</a:t>
            </a:r>
            <a:r>
              <a:rPr lang="ru-RU" b="1" dirty="0"/>
              <a:t>мы вспомнили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что когда этот обманщик еще был жив, Он сказал: «Через три дня Я воскресну».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Матфея 27:63)</a:t>
            </a:r>
          </a:p>
          <a:p>
            <a:r>
              <a:rPr lang="ru-RU" dirty="0">
                <a:solidFill>
                  <a:srgbClr val="EEEAD2"/>
                </a:solidFill>
              </a:rPr>
              <a:t>Фарисеи не сомневаются, хотя им стоило бы задуматься о воскресении, раз они вспомнили о нём. </a:t>
            </a:r>
            <a:r>
              <a:rPr lang="ru-RU" b="1" dirty="0"/>
              <a:t>Они помнят, но не верят.</a:t>
            </a:r>
          </a:p>
          <a:p>
            <a:r>
              <a:rPr lang="ru-RU" dirty="0">
                <a:solidFill>
                  <a:srgbClr val="EEEAD2"/>
                </a:solidFill>
              </a:rPr>
              <a:t>Ученики сомневаются в субботу, но сомнения подталкивают к переосмыслению всего в их жизни, их веры в Бога, их понимания своего призвания, оценки своего посвящения. </a:t>
            </a:r>
            <a:r>
              <a:rPr lang="ru-RU" b="1" dirty="0"/>
              <a:t>Они не помнят, но всё ещё верят.</a:t>
            </a:r>
          </a:p>
        </p:txBody>
      </p:sp>
    </p:spTree>
    <p:extLst>
      <p:ext uri="{BB962C8B-B14F-4D97-AF65-F5344CB8AC3E}">
        <p14:creationId xmlns:p14="http://schemas.microsoft.com/office/powerpoint/2010/main" val="1932816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3305-FBAF-45BB-AC9A-2848B5BDB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461945"/>
            <a:ext cx="11008426" cy="1183976"/>
          </a:xfrm>
        </p:spPr>
        <p:txBody>
          <a:bodyPr/>
          <a:lstStyle/>
          <a:p>
            <a:r>
              <a:rPr lang="ru-RU" dirty="0"/>
              <a:t>РАБОТА СОМНЕНИЙ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3433D-4CCE-71A9-CE13-40B8ECDD2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549101"/>
            <a:ext cx="11008426" cy="388719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Мы привыкли к тому, что сомнения – это признак слабой веры. Однако сомневаться естественно. Вопрос не в том, сомневаемся мы или нет, а в том, что мы делаем с нашими сомнениями. Сомнения могут быть: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Сокрушительными</a:t>
            </a:r>
            <a:r>
              <a:rPr lang="ru-RU" dirty="0"/>
              <a:t>;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Созидательными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Мы становимся духовно слабее тогда, когда отвергаем наши сомнения, и намного крепче тогда, когда прорабатываем их.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707927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4B9E4-2A5B-8556-FCDD-CB183ECFC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05609"/>
            <a:ext cx="11008426" cy="4930687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21:21</a:t>
            </a:r>
            <a:r>
              <a:rPr lang="ru-RU" dirty="0">
                <a:solidFill>
                  <a:srgbClr val="EEEAD2"/>
                </a:solidFill>
              </a:rPr>
              <a:t> Иисус ответил им: «Говорю вам истину: </a:t>
            </a:r>
            <a:r>
              <a:rPr lang="ru-RU" b="1" dirty="0"/>
              <a:t>если вы будете верить, не сомневаясь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то сможете сделать не только то, что было сделано с инжиром но даже если вы скажете этой горе: «Поднимись и бросься в море!» – то так и будет. </a:t>
            </a:r>
            <a:r>
              <a:rPr lang="ru-RU" baseline="30000" dirty="0">
                <a:solidFill>
                  <a:srgbClr val="EEEAD2"/>
                </a:solidFill>
              </a:rPr>
              <a:t>22</a:t>
            </a:r>
            <a:r>
              <a:rPr lang="ru-RU" dirty="0">
                <a:solidFill>
                  <a:srgbClr val="EEEAD2"/>
                </a:solidFill>
              </a:rPr>
              <a:t> Если вы верите, то получите все, о чем бы вы ни попросили в молитве». 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Матфея 21:21-22)</a:t>
            </a:r>
          </a:p>
          <a:p>
            <a:r>
              <a:rPr lang="ru-RU" b="1" dirty="0"/>
              <a:t>Лишь прорабатывая наши сомнения, мы возрастаем в нашей вере, постепенно становясь тем, кто «ни мало не сомневается, когда просит» </a:t>
            </a:r>
            <a:r>
              <a:rPr lang="ru-RU" dirty="0"/>
              <a:t>(см. Послание Иакова 1:2-8)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252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38668-BAF2-F451-FDAE-70C4EBCEF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91671"/>
            <a:ext cx="11008426" cy="4844625"/>
          </a:xfrm>
        </p:spPr>
        <p:txBody>
          <a:bodyPr/>
          <a:lstStyle/>
          <a:p>
            <a:r>
              <a:rPr lang="ru-RU" i="1" dirty="0"/>
              <a:t>Как мы относимся к нашим сомнениям? Задумываемся ли мы над ними? Ищем ли ответы на наши вопросы? Или мы настолько боимся их, что, столкнувшись, пытаемся их всячески игнорировать?</a:t>
            </a:r>
          </a:p>
          <a:p>
            <a:r>
              <a:rPr lang="ru-RU" b="1" dirty="0"/>
              <a:t>Мы раз и навсегда меняемся, когда проникаемся покоем Христа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457304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93430-463A-B8F6-614B-09E8E5868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462579"/>
            <a:ext cx="11172864" cy="497371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«</a:t>
            </a:r>
            <a:r>
              <a:rPr lang="ru-RU" b="1" i="1" dirty="0"/>
              <a:t>Вера без тени сомнений подобна человеческому организму, в котором нет никаких антител</a:t>
            </a:r>
            <a:r>
              <a:rPr lang="ru-RU" i="1" dirty="0"/>
              <a:t>. </a:t>
            </a:r>
            <a:r>
              <a:rPr lang="ru-RU" i="1" dirty="0">
                <a:solidFill>
                  <a:srgbClr val="EEEAD2"/>
                </a:solidFill>
              </a:rPr>
              <a:t>Люди, беспечно идущие по жизни, слишком занятые или равнодушные, чтобы задавать трудные вопросы о том, почему они верят так, а не иначе, обычно оказываются беззащитными перед лицом трагедии или пытливыми вопросами умного скептика. Вера человека способна разрушиться в одночасье, если ему никогда не хватало терпения прислушаться к собственным сомнениям – к тем самым, которые следует отметать лишь после долгих размышлений</a:t>
            </a:r>
            <a:r>
              <a:rPr lang="ru-RU" dirty="0">
                <a:solidFill>
                  <a:srgbClr val="EEEAD2"/>
                </a:solidFill>
              </a:rPr>
              <a:t>». 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(Тимоти Келлер «Разум за Бога»)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9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4F94-D9E2-1BCF-8A37-F1949CA2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37883"/>
            <a:ext cx="11008426" cy="4898414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baseline="30000" dirty="0">
                <a:solidFill>
                  <a:srgbClr val="EEEAD2"/>
                </a:solidFill>
              </a:rPr>
              <a:t>12:38</a:t>
            </a:r>
            <a:r>
              <a:rPr lang="ru-RU" dirty="0">
                <a:solidFill>
                  <a:srgbClr val="EEEAD2"/>
                </a:solidFill>
              </a:rPr>
              <a:t> Затем фарисеи и учители Закона стали просить Иисуса: «Учитель, мы хотим, чтобы Ты показал нам какое-нибудь знамение». </a:t>
            </a:r>
            <a:r>
              <a:rPr lang="ru-RU" baseline="30000" dirty="0">
                <a:solidFill>
                  <a:srgbClr val="EEEAD2"/>
                </a:solidFill>
              </a:rPr>
              <a:t>39</a:t>
            </a:r>
            <a:r>
              <a:rPr lang="ru-RU" dirty="0">
                <a:solidFill>
                  <a:srgbClr val="EEEAD2"/>
                </a:solidFill>
              </a:rPr>
              <a:t> Иисус ответил: «…не будет дано никакого знамения, кроме знамения пророка Ионы. </a:t>
            </a:r>
            <a:r>
              <a:rPr lang="ru-RU" baseline="30000" dirty="0">
                <a:solidFill>
                  <a:srgbClr val="EEEAD2"/>
                </a:solidFill>
              </a:rPr>
              <a:t>40</a:t>
            </a:r>
            <a:r>
              <a:rPr lang="ru-RU" dirty="0">
                <a:solidFill>
                  <a:srgbClr val="EEEAD2"/>
                </a:solidFill>
              </a:rPr>
              <a:t> И </a:t>
            </a:r>
            <a:r>
              <a:rPr lang="ru-RU" b="1" dirty="0"/>
              <a:t>как Иона был три дня и три ночи в желудке огромной рыбы</a:t>
            </a:r>
            <a:r>
              <a:rPr lang="en-GB" b="1" dirty="0"/>
              <a:t>, </a:t>
            </a:r>
            <a:r>
              <a:rPr lang="ru-RU" b="1" dirty="0"/>
              <a:t>так и Сын Человеческий будет в сердце земли три дня и три ночи</a:t>
            </a:r>
            <a:r>
              <a:rPr lang="ru-RU" dirty="0">
                <a:solidFill>
                  <a:srgbClr val="EEEAD2"/>
                </a:solidFill>
              </a:rPr>
              <a:t>… </a:t>
            </a:r>
            <a:r>
              <a:rPr lang="ru-RU" baseline="30000" dirty="0">
                <a:solidFill>
                  <a:srgbClr val="EEEAD2"/>
                </a:solidFill>
              </a:rPr>
              <a:t>27:62</a:t>
            </a:r>
            <a:r>
              <a:rPr lang="ru-RU" dirty="0">
                <a:solidFill>
                  <a:srgbClr val="EEEAD2"/>
                </a:solidFill>
              </a:rPr>
              <a:t> На следующий день, это была суббота</a:t>
            </a:r>
            <a:r>
              <a:rPr lang="en-GB" dirty="0">
                <a:solidFill>
                  <a:srgbClr val="EEEAD2"/>
                </a:solidFill>
              </a:rPr>
              <a:t>, </a:t>
            </a:r>
            <a:r>
              <a:rPr lang="ru-RU" dirty="0">
                <a:solidFill>
                  <a:srgbClr val="EEEAD2"/>
                </a:solidFill>
              </a:rPr>
              <a:t>первосвященники и фарисеи собрались у Пилата. </a:t>
            </a:r>
            <a:r>
              <a:rPr lang="ru-RU" baseline="30000" dirty="0">
                <a:solidFill>
                  <a:srgbClr val="EEEAD2"/>
                </a:solidFill>
              </a:rPr>
              <a:t>63</a:t>
            </a:r>
            <a:r>
              <a:rPr lang="ru-RU" dirty="0">
                <a:solidFill>
                  <a:srgbClr val="EEEAD2"/>
                </a:solidFill>
              </a:rPr>
              <a:t> «Господин», – обратились они к нему, – «мы вспомнили, что когда этот обманщик еще был жив, Он сказал: </a:t>
            </a:r>
            <a:r>
              <a:rPr lang="ru-RU" dirty="0"/>
              <a:t>«</a:t>
            </a:r>
            <a:r>
              <a:rPr lang="ru-RU" b="1" dirty="0"/>
              <a:t>Через три дня Я воскресну</a:t>
            </a:r>
            <a:r>
              <a:rPr lang="ru-RU" dirty="0"/>
              <a:t>».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Матфея 12:38-40 и 27:62-63)</a:t>
            </a:r>
          </a:p>
        </p:txBody>
      </p:sp>
    </p:spTree>
    <p:extLst>
      <p:ext uri="{BB962C8B-B14F-4D97-AF65-F5344CB8AC3E}">
        <p14:creationId xmlns:p14="http://schemas.microsoft.com/office/powerpoint/2010/main" val="2980375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E0F2-266F-5A9A-BFD8-06EA41F1E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РАЗНООБРАЗИЕ ОБЕТОВАНИЙ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665B4-8014-2566-3120-4C788B885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582221"/>
            <a:ext cx="11008426" cy="385407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Фарисеи вспоминают о том, что Иисус обещал сделать. Обрати ученики внимание на обетования Иисуса, и они не были бы столь потеряны в этот день. Иисус говорит о Своём воскресении: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Словами</a:t>
            </a:r>
            <a:r>
              <a:rPr lang="ru-RU" dirty="0"/>
              <a:t>;</a:t>
            </a:r>
          </a:p>
          <a:p>
            <a:r>
              <a:rPr lang="ru-RU" b="1" u="sng" dirty="0">
                <a:solidFill>
                  <a:srgbClr val="FABD2B"/>
                </a:solidFill>
              </a:rPr>
              <a:t>Образами</a:t>
            </a:r>
            <a:r>
              <a:rPr lang="ru-RU" dirty="0"/>
              <a:t>.</a:t>
            </a:r>
            <a:endParaRPr lang="en-US" dirty="0"/>
          </a:p>
          <a:p>
            <a:r>
              <a:rPr lang="en-US" baseline="30000" dirty="0"/>
              <a:t>15:4</a:t>
            </a:r>
            <a:r>
              <a:rPr lang="en-US" dirty="0"/>
              <a:t> …</a:t>
            </a:r>
            <a:r>
              <a:rPr lang="ru-RU" b="1" dirty="0"/>
              <a:t>все Писание было дано с целью научить нас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чтобы благодаря терпению и ободрению, получаемому из Писания, </a:t>
            </a:r>
            <a:r>
              <a:rPr lang="ru-RU" b="1" dirty="0"/>
              <a:t>мы имели надежду</a:t>
            </a:r>
            <a:r>
              <a:rPr lang="ru-RU" dirty="0">
                <a:solidFill>
                  <a:srgbClr val="EEEAD2"/>
                </a:solidFill>
              </a:rPr>
              <a:t>.</a:t>
            </a:r>
            <a:r>
              <a:rPr lang="en-US" dirty="0">
                <a:solidFill>
                  <a:srgbClr val="EEEAD2"/>
                </a:solidFill>
              </a:rPr>
              <a:t> (</a:t>
            </a:r>
            <a:r>
              <a:rPr lang="ru-RU" dirty="0">
                <a:solidFill>
                  <a:srgbClr val="EEEAD2"/>
                </a:solidFill>
              </a:rPr>
              <a:t>Послание Римлянам 15:4)</a:t>
            </a:r>
          </a:p>
        </p:txBody>
      </p:sp>
    </p:spTree>
    <p:extLst>
      <p:ext uri="{BB962C8B-B14F-4D97-AF65-F5344CB8AC3E}">
        <p14:creationId xmlns:p14="http://schemas.microsoft.com/office/powerpoint/2010/main" val="3324203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4B2A-4F9C-3492-A5CD-0A040FCFA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78095"/>
            <a:ext cx="11008426" cy="4758202"/>
          </a:xfrm>
        </p:spPr>
        <p:txBody>
          <a:bodyPr/>
          <a:lstStyle/>
          <a:p>
            <a:r>
              <a:rPr lang="en-US" baseline="30000" dirty="0">
                <a:solidFill>
                  <a:srgbClr val="EEEAD2"/>
                </a:solidFill>
              </a:rPr>
              <a:t>31:</a:t>
            </a:r>
            <a:r>
              <a:rPr lang="ru-RU" baseline="30000" dirty="0">
                <a:solidFill>
                  <a:srgbClr val="EEEAD2"/>
                </a:solidFill>
              </a:rPr>
              <a:t>8</a:t>
            </a:r>
            <a:r>
              <a:rPr lang="ru-RU" dirty="0">
                <a:solidFill>
                  <a:srgbClr val="EEEAD2"/>
                </a:solidFill>
              </a:rPr>
              <a:t> Господь Сам пойдет перед тобой и будет с тобой; </a:t>
            </a:r>
            <a:r>
              <a:rPr lang="ru-RU" b="1" dirty="0"/>
              <a:t>Он никогда тебя не оставит и не покинет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Не бойся и не будь малодушным.</a:t>
            </a:r>
            <a:r>
              <a:rPr lang="en-US" dirty="0">
                <a:solidFill>
                  <a:srgbClr val="EEEAD2"/>
                </a:solidFill>
              </a:rPr>
              <a:t> </a:t>
            </a:r>
          </a:p>
          <a:p>
            <a:pPr marL="0" indent="0" algn="r">
              <a:buNone/>
            </a:pPr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Второзаконие 31:8)</a:t>
            </a:r>
          </a:p>
          <a:p>
            <a:r>
              <a:rPr lang="ru-RU" baseline="30000" dirty="0"/>
              <a:t>28:20</a:t>
            </a:r>
            <a:r>
              <a:rPr lang="ru-RU" dirty="0"/>
              <a:t> …</a:t>
            </a:r>
            <a:r>
              <a:rPr lang="ru-RU" b="1" dirty="0"/>
              <a:t>Я буду с вами все время, до скончания века</a:t>
            </a:r>
            <a:r>
              <a:rPr lang="ru-RU" dirty="0"/>
              <a:t>.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(Евангелие от Матфея 28:20)</a:t>
            </a:r>
          </a:p>
          <a:p>
            <a:r>
              <a:rPr lang="ru-RU" baseline="30000" dirty="0">
                <a:solidFill>
                  <a:srgbClr val="EEEAD2"/>
                </a:solidFill>
              </a:rPr>
              <a:t>13:5</a:t>
            </a:r>
            <a:r>
              <a:rPr lang="ru-RU" dirty="0">
                <a:solidFill>
                  <a:srgbClr val="EEEAD2"/>
                </a:solidFill>
              </a:rPr>
              <a:t> Будьте свободны от любви к деньгам, довольствуясь тем, что у вас есть, потому что Бог сказал:</a:t>
            </a:r>
            <a:r>
              <a:rPr lang="en-US" dirty="0"/>
              <a:t> </a:t>
            </a:r>
            <a:r>
              <a:rPr lang="ru-RU" dirty="0"/>
              <a:t>«</a:t>
            </a:r>
            <a:r>
              <a:rPr lang="ru-RU" b="1" dirty="0"/>
              <a:t>Я никогда тебя не оставлю</a:t>
            </a:r>
            <a:r>
              <a:rPr lang="en-US" b="1" dirty="0"/>
              <a:t> </a:t>
            </a:r>
            <a:r>
              <a:rPr lang="ru-RU" b="1" dirty="0"/>
              <a:t>и никогда не покину</a:t>
            </a:r>
            <a:r>
              <a:rPr lang="ru-RU" dirty="0"/>
              <a:t>»</a:t>
            </a:r>
            <a:r>
              <a:rPr lang="en-GB" dirty="0"/>
              <a:t>.</a:t>
            </a:r>
          </a:p>
          <a:p>
            <a:pPr marL="0" indent="0" algn="r">
              <a:buNone/>
            </a:pPr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Послание Евреям 13:5)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78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DE917-AF66-C99E-975A-A98F14C69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6" y="437045"/>
            <a:ext cx="11008426" cy="1006474"/>
          </a:xfrm>
        </p:spPr>
        <p:txBody>
          <a:bodyPr/>
          <a:lstStyle/>
          <a:p>
            <a:r>
              <a:rPr lang="ru-RU" dirty="0"/>
              <a:t>ВЕТХОЗАВЕТНЫЕ ОБРАЗЫ</a:t>
            </a:r>
            <a:endParaRPr lang="en-R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9E63BD-6015-27EC-44BA-7754F383A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517" y="1551398"/>
            <a:ext cx="5402283" cy="3935003"/>
          </a:xfrm>
        </p:spPr>
        <p:txBody>
          <a:bodyPr/>
          <a:lstStyle/>
          <a:p>
            <a:r>
              <a:rPr lang="ru-RU" dirty="0"/>
              <a:t>Иисус – это Иона в чреве «большой рыбы», который вот-вот «воскреснет».</a:t>
            </a:r>
          </a:p>
          <a:p>
            <a:r>
              <a:rPr lang="ru-RU" dirty="0"/>
              <a:t>Иисус – это Моисей, выводящий народ из рабства. Тот Моисей, кто первым входит в воды Красного моря.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F7B4F8-9F36-A764-1796-3FE4CA72C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551397"/>
            <a:ext cx="5612259" cy="3935003"/>
          </a:xfrm>
        </p:spPr>
        <p:txBody>
          <a:bodyPr/>
          <a:lstStyle/>
          <a:p>
            <a:r>
              <a:rPr lang="ru-RU" dirty="0"/>
              <a:t>Иисус – это «Иосиф в тюрьме», задуманное во зло обратится во благо.</a:t>
            </a:r>
          </a:p>
          <a:p>
            <a:r>
              <a:rPr lang="ru-RU" dirty="0"/>
              <a:t>Иисус – это «четвёртый персонаж» в огненной печи в Книге пророка Даниила. Он стал, как Даниил в пещере со львами.</a:t>
            </a:r>
          </a:p>
          <a:p>
            <a:r>
              <a:rPr lang="ru-RU" dirty="0"/>
              <a:t>И это лишь несколько образов.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554425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5596B-1093-C907-A84E-E329F49DF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493161"/>
            <a:ext cx="11008426" cy="4943136"/>
          </a:xfrm>
        </p:spPr>
        <p:txBody>
          <a:bodyPr/>
          <a:lstStyle/>
          <a:p>
            <a:r>
              <a:rPr lang="ru-RU" dirty="0"/>
              <a:t>Умеем ли мы замечать Иисуса в Ветхозаветных историях? Обращаем ли мы внимание на красоту образов? Позволяем ли Богу заворожить наше воображение, а не только убедить наш разум? Прислушиваемся ли к словам Христа? Напоминаем ли себе о Божьих обетованиях в трудные моменты в жизни?</a:t>
            </a:r>
          </a:p>
          <a:p>
            <a:r>
              <a:rPr lang="ru-RU" b="1" dirty="0"/>
              <a:t>Мы раз и навсегда меняемся, когда проникаемся покоем Христа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587316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1B1D1-5CF6-F806-9DFE-A78887B4F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57547"/>
            <a:ext cx="11008426" cy="477875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Мне не терпится встретиться с этим персонажем, чтобы спросить его: «Так чем же всё закончилось для тебя? … Ты же никогда не был на группе по изучению Библии. Ты не крещён. Ты понятия не имеешь о том, что значит быть членом церкви. И каким-то образом, каким-то необъяснимым образом, ты очутился в раю. Как ты сюда попал?» … И тогда разбойник отвечает: «</a:t>
            </a:r>
            <a:r>
              <a:rPr lang="ru-RU" b="1" i="1" dirty="0"/>
              <a:t>Мужчина, что был распят посредине, сказал, что я могу прийти</a:t>
            </a:r>
            <a:r>
              <a:rPr lang="ru-RU" i="1" dirty="0"/>
              <a:t>». </a:t>
            </a:r>
            <a:r>
              <a:rPr lang="ru-RU" i="1" dirty="0">
                <a:solidFill>
                  <a:srgbClr val="EEEAD2"/>
                </a:solidFill>
              </a:rPr>
              <a:t>Это и есть ответ. Единственно возможный ответ на этот вопрос». </a:t>
            </a:r>
            <a:endParaRPr lang="en-RU" i="1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</a:t>
            </a:r>
            <a:r>
              <a:rPr lang="ru-RU" i="1" dirty="0">
                <a:solidFill>
                  <a:srgbClr val="EEEAD2"/>
                </a:solidFill>
              </a:rPr>
              <a:t>Алистер </a:t>
            </a:r>
            <a:r>
              <a:rPr lang="ru-RU" i="1" dirty="0" err="1">
                <a:solidFill>
                  <a:srgbClr val="EEEAD2"/>
                </a:solidFill>
              </a:rPr>
              <a:t>Бегг</a:t>
            </a:r>
            <a:r>
              <a:rPr lang="ru-RU" dirty="0">
                <a:solidFill>
                  <a:srgbClr val="EEEAD2"/>
                </a:solidFill>
              </a:rPr>
              <a:t>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321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4071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CBD62-2082-32B6-26F8-4088A89F7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4"/>
            <a:ext cx="11008426" cy="2205954"/>
          </a:xfrm>
        </p:spPr>
        <p:txBody>
          <a:bodyPr/>
          <a:lstStyle/>
          <a:p>
            <a:r>
              <a:rPr lang="ru-RU" dirty="0"/>
              <a:t>МЫ РАЗ И НАВСЕГДА МЕНЯЕМСЯ, КОГДА ПРОНИКАЕМСЯ ПОКОЕМ ХРИСТА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30F93-64B3-0A1B-0A7D-BCC6334C9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571078"/>
            <a:ext cx="11008426" cy="2865218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/>
              <a:t>Могила Спасителя учит нас:</a:t>
            </a:r>
            <a:endParaRPr lang="en-RU" dirty="0"/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/>
              <a:t>Реальности смерти; 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/>
              <a:t>Работе сомнений; 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/>
              <a:t>Разнообразию обетований Бога.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42595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EAB5-0BC0-98D2-8A54-0ECD039ED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6"/>
            <a:ext cx="11008426" cy="906113"/>
          </a:xfrm>
        </p:spPr>
        <p:txBody>
          <a:bodyPr/>
          <a:lstStyle/>
          <a:p>
            <a:r>
              <a:rPr lang="ru-RU" dirty="0"/>
              <a:t>В СЛЕДУЮЩИЙ РАЗ: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CFA74-767C-3C00-3516-A3BDD1D04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271240"/>
            <a:ext cx="11008426" cy="4315522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День покоя подходит к концу. Погребение Иисуса проводилось в спешке. И вот теперь рано утром в воскресенье женщины отправятся к могиле, чтобы завершить приготовления тела своего Учителя к вечному покою. </a:t>
            </a:r>
          </a:p>
          <a:p>
            <a:r>
              <a:rPr lang="ru-RU" dirty="0">
                <a:solidFill>
                  <a:srgbClr val="EEEAD2"/>
                </a:solidFill>
              </a:rPr>
              <a:t>Однако, </a:t>
            </a:r>
            <a:r>
              <a:rPr lang="ru-RU" b="1" dirty="0"/>
              <a:t>придя к садовой гробнице, они не найдут там тела Иисуса. События этого дня навсегда изменят историю человечества, разделив её на «до» и «после»</a:t>
            </a:r>
            <a:r>
              <a:rPr lang="ru-RU" dirty="0">
                <a:solidFill>
                  <a:srgbClr val="EEEAD2"/>
                </a:solidFill>
              </a:rPr>
              <a:t>. Изучая, что произошло в тот день, мы ответим на вопрос, </a:t>
            </a:r>
            <a:r>
              <a:rPr lang="ru-RU" b="1" dirty="0"/>
              <a:t>как обрести смысл жизни.</a:t>
            </a:r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val="2716911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583D3-65DD-980D-78C6-4E46A8594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03FD0-3EA9-9EC0-83F7-1C19EA928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452283"/>
            <a:ext cx="11008426" cy="3984014"/>
          </a:xfrm>
          <a:noFill/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b="1" dirty="0"/>
              <a:t>В самые тёмные моменты жизни, когда кажется, что Бог отвернулся от нас, Господь совершает самую великую работу в нас</a:t>
            </a:r>
            <a:r>
              <a:rPr lang="ru-RU" dirty="0">
                <a:solidFill>
                  <a:srgbClr val="EEEAD2"/>
                </a:solidFill>
              </a:rPr>
              <a:t>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dirty="0">
                <a:solidFill>
                  <a:srgbClr val="EEEAD2"/>
                </a:solidFill>
              </a:rPr>
              <a:t>В тех ситуациях, когда очень легко отчаяться, когда кажется, что всё кончено настолько, что даже вход в могилу замурован камнем, </a:t>
            </a:r>
            <a:r>
              <a:rPr lang="ru-RU" b="1" dirty="0"/>
              <a:t>напоминайте себе о кресте и гробнице Христа</a:t>
            </a:r>
            <a:r>
              <a:rPr lang="ru-RU" dirty="0">
                <a:solidFill>
                  <a:srgbClr val="EEEAD2"/>
                </a:solidFill>
              </a:rPr>
              <a:t>. Не удаляйтесь, но, наоборот, </a:t>
            </a:r>
            <a:r>
              <a:rPr lang="ru-RU" b="1" dirty="0"/>
              <a:t>приближайтесь к Богу в молитве, напоминая себе о том, что грядёт воскресение</a:t>
            </a:r>
            <a:r>
              <a:rPr lang="ru-RU" dirty="0">
                <a:solidFill>
                  <a:srgbClr val="EEEAD2"/>
                </a:solidFill>
              </a:rPr>
              <a:t>.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181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A0966-CB2F-2D94-8773-ACAE5260A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720763"/>
            <a:ext cx="11008426" cy="4715534"/>
          </a:xfrm>
          <a:noFill/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Преисполненные надежды, мы можем посмотреть сейчас на толпу, распявшую Иисуса, и увидеть в ней себя прежних. А затем устремить свой взор в будущее, в подготовке к Пасхе, чтобы возрадоваться тем переменам, что произошли в нашем сердце. </a:t>
            </a:r>
            <a:r>
              <a:rPr lang="ru-RU" b="1" i="1" dirty="0"/>
              <a:t>Мы искуплены той кровью, что привела в замешательство тех первых последователей</a:t>
            </a:r>
            <a:r>
              <a:rPr lang="ru-RU" i="1" dirty="0">
                <a:solidFill>
                  <a:srgbClr val="EEEAD2"/>
                </a:solidFill>
              </a:rPr>
              <a:t>»</a:t>
            </a:r>
            <a:endParaRPr lang="en-RU" i="1" dirty="0">
              <a:solidFill>
                <a:srgbClr val="EEEAD2"/>
              </a:solidFill>
            </a:endParaRPr>
          </a:p>
          <a:p>
            <a:pPr marL="0" indent="0" algn="r">
              <a:buNone/>
            </a:pPr>
            <a:r>
              <a:rPr lang="ru-RU" i="1" dirty="0">
                <a:solidFill>
                  <a:srgbClr val="EEEAD2"/>
                </a:solidFill>
              </a:rPr>
              <a:t>(Маршал Сигал «Пусть кровь Его будет на нас)</a:t>
            </a:r>
            <a:r>
              <a:rPr lang="en-RU" i="1" dirty="0">
                <a:solidFill>
                  <a:srgbClr val="EEEAD2"/>
                </a:solidFill>
              </a:rPr>
              <a:t> </a:t>
            </a:r>
            <a:endParaRPr lang="en-US" i="1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123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AE98BC-D3D4-43A3-A423-022DEC00C7D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9d1a634f-6735-4db6-bcd6-aa97ff485f62"/>
    <ds:schemaRef ds:uri="http://purl.org/dc/elements/1.1/"/>
    <ds:schemaRef ds:uri="http://schemas.microsoft.com/office/2006/metadata/properties"/>
    <ds:schemaRef ds:uri="http://schemas.microsoft.com/office/infopath/2007/PartnerControls"/>
    <ds:schemaRef ds:uri="62589e56-49db-468b-8cef-9bc6768a675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116084</TotalTime>
  <Words>2026</Words>
  <Application>Microsoft Macintosh PowerPoint</Application>
  <PresentationFormat>Widescreen</PresentationFormat>
  <Paragraphs>95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НА ЧЁМ МЫ ОСТАНОВИЛИСЬ В ПРОШЛЫЙ РАЗ</vt:lpstr>
      <vt:lpstr>СОБЫТИЯ СУББОТЫ ПОКОЯ</vt:lpstr>
      <vt:lpstr>ГДЕ БЫЛ ДУХ ХРИСТА?</vt:lpstr>
      <vt:lpstr>PowerPoint Presentation</vt:lpstr>
      <vt:lpstr>МЫ РАЗ И НАВСЕГДА МЕНЯЕМСЯ, КОГДА ПРОНИКАЕМСЯ ПОКОЕМ ХРИСТА</vt:lpstr>
      <vt:lpstr>PowerPoint Presentation</vt:lpstr>
      <vt:lpstr>РЕАЛЬНОСТЬ СМЕРТИ</vt:lpstr>
      <vt:lpstr>PowerPoint Presentation</vt:lpstr>
      <vt:lpstr>PowerPoint Presentation</vt:lpstr>
      <vt:lpstr>PowerPoint Presentation</vt:lpstr>
      <vt:lpstr>РАБОТА СОМНЕНИЙ</vt:lpstr>
      <vt:lpstr>PowerPoint Presentation</vt:lpstr>
      <vt:lpstr>PowerPoint Presentation</vt:lpstr>
      <vt:lpstr>PowerPoint Presentation</vt:lpstr>
      <vt:lpstr>PowerPoint Presentation</vt:lpstr>
      <vt:lpstr>РАЗНООБРАЗИЕ ОБЕТОВАНИЙ</vt:lpstr>
      <vt:lpstr>PowerPoint Presentation</vt:lpstr>
      <vt:lpstr>ВЕТХОЗАВЕТНЫЕ ОБРАЗЫ</vt:lpstr>
      <vt:lpstr>PowerPoint Presentation</vt:lpstr>
      <vt:lpstr>PowerPoint Presentation</vt:lpstr>
      <vt:lpstr>PowerPoint Presentation</vt:lpstr>
      <vt:lpstr>МЫ РАЗ И НАВСЕГДА МЕНЯЕМСЯ, КОГДА ПРОНИКАЕМСЯ ПОКОЕМ ХРИСТА</vt:lpstr>
      <vt:lpstr>В СЛЕДУЮЩИЙ РАЗ:</vt:lpstr>
      <vt:lpstr>ПРИМЕНЕНИЕ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619</cp:revision>
  <dcterms:created xsi:type="dcterms:W3CDTF">2020-09-24T09:54:03Z</dcterms:created>
  <dcterms:modified xsi:type="dcterms:W3CDTF">2023-04-01T05:17:45Z</dcterms:modified>
</cp:coreProperties>
</file>