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8"/>
  </p:notesMasterIdLst>
  <p:sldIdLst>
    <p:sldId id="668" r:id="rId5"/>
    <p:sldId id="1438" r:id="rId6"/>
    <p:sldId id="1148" r:id="rId7"/>
    <p:sldId id="1441" r:id="rId8"/>
    <p:sldId id="1442" r:id="rId9"/>
    <p:sldId id="1149" r:id="rId10"/>
    <p:sldId id="1357" r:id="rId11"/>
    <p:sldId id="1412" r:id="rId12"/>
    <p:sldId id="1414" r:id="rId13"/>
    <p:sldId id="1445" r:id="rId14"/>
    <p:sldId id="1446" r:id="rId15"/>
    <p:sldId id="1447" r:id="rId16"/>
    <p:sldId id="1448" r:id="rId17"/>
    <p:sldId id="1449" r:id="rId18"/>
    <p:sldId id="1450" r:id="rId19"/>
    <p:sldId id="1451" r:id="rId20"/>
    <p:sldId id="1452" r:id="rId21"/>
    <p:sldId id="1454" r:id="rId22"/>
    <p:sldId id="1453" r:id="rId23"/>
    <p:sldId id="1457" r:id="rId24"/>
    <p:sldId id="1459" r:id="rId25"/>
    <p:sldId id="1458" r:id="rId26"/>
    <p:sldId id="1462" r:id="rId27"/>
    <p:sldId id="1461" r:id="rId28"/>
    <p:sldId id="1463" r:id="rId29"/>
    <p:sldId id="1455" r:id="rId30"/>
    <p:sldId id="1456" r:id="rId31"/>
    <p:sldId id="1464" r:id="rId32"/>
    <p:sldId id="1460" r:id="rId33"/>
    <p:sldId id="1334" r:id="rId34"/>
    <p:sldId id="701" r:id="rId35"/>
    <p:sldId id="1203" r:id="rId36"/>
    <p:sldId id="1444"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AD2"/>
    <a:srgbClr val="FABD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47"/>
    <p:restoredTop sz="96327"/>
  </p:normalViewPr>
  <p:slideViewPr>
    <p:cSldViewPr snapToGrid="0" snapToObjects="1">
      <p:cViewPr varScale="1">
        <p:scale>
          <a:sx n="107" d="100"/>
          <a:sy n="107" d="100"/>
        </p:scale>
        <p:origin x="168" y="6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D540DB-E35E-CE40-AD69-EDC49DD73746}" type="datetimeFigureOut">
              <a:rPr lang="en-US" smtClean="0"/>
              <a:t>2/26/21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195433-14F6-994E-968A-1F8C33D76A4D}" type="slidenum">
              <a:rPr lang="en-US" smtClean="0"/>
              <a:t>‹#›</a:t>
            </a:fld>
            <a:endParaRPr lang="en-US"/>
          </a:p>
        </p:txBody>
      </p:sp>
    </p:spTree>
    <p:extLst>
      <p:ext uri="{BB962C8B-B14F-4D97-AF65-F5344CB8AC3E}">
        <p14:creationId xmlns:p14="http://schemas.microsoft.com/office/powerpoint/2010/main" val="69435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4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695B203-8768-DF44-AF9B-4B462B1B5317}"/>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396421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867A5-5109-724F-9ECC-B5593C1414C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AE94DE7-E7F5-C940-ADF4-BB44E483C8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6" name="Slide Number Placeholder 5">
            <a:extLst>
              <a:ext uri="{FF2B5EF4-FFF2-40B4-BE49-F238E27FC236}">
                <a16:creationId xmlns:a16="http://schemas.microsoft.com/office/drawing/2014/main" id="{5894A9C8-CC10-5646-9026-22B28A61E1D7}"/>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1314724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p:nvPr>
        </p:nvSpPr>
        <p:spPr/>
        <p:txBody>
          <a:bodyPr anchor="ct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p:txBody>
          <a:bodyPr anchor="ctr"/>
          <a:lstStyle>
            <a:lvl1pPr>
              <a:lnSpc>
                <a:spcPct val="100000"/>
              </a:lnSpc>
              <a:spcBef>
                <a:spcPts val="600"/>
              </a:spcBef>
              <a:defRPr/>
            </a:lvl1pPr>
            <a:lvl2pPr>
              <a:lnSpc>
                <a:spcPct val="100000"/>
              </a:lnSpc>
              <a:spcBef>
                <a:spcPts val="600"/>
              </a:spcBef>
              <a:defRPr/>
            </a:lvl2pPr>
            <a:lvl3pPr>
              <a:lnSpc>
                <a:spcPct val="100000"/>
              </a:lnSpc>
              <a:spcBef>
                <a:spcPts val="600"/>
              </a:spcBef>
              <a:defRPr/>
            </a:lvl3pPr>
            <a:lvl4pPr>
              <a:lnSpc>
                <a:spcPct val="100000"/>
              </a:lnSpc>
              <a:spcBef>
                <a:spcPts val="600"/>
              </a:spcBef>
              <a:defRPr/>
            </a:lvl4pPr>
            <a:lvl5pPr>
              <a:lnSpc>
                <a:spcPct val="100000"/>
              </a:lnSpc>
              <a:spcBef>
                <a:spcPts val="600"/>
              </a:spcBef>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9C7F5E5-F19E-274B-901A-9AD96DC6CE45}"/>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2736905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1DF4C-9CFC-4945-B92C-A4AE158FE33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991A5E4-2A61-CE4B-89F8-FF5B0E1800BD}"/>
              </a:ext>
            </a:extLst>
          </p:cNvPr>
          <p:cNvSpPr>
            <a:spLocks noGrp="1"/>
          </p:cNvSpPr>
          <p:nvPr>
            <p:ph sz="half" idx="1"/>
          </p:nvPr>
        </p:nvSpPr>
        <p:spPr>
          <a:xfrm>
            <a:off x="617517" y="1825625"/>
            <a:ext cx="5402283" cy="36607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C429199-A26E-DA4B-892F-1D37F5B59BA2}"/>
              </a:ext>
            </a:extLst>
          </p:cNvPr>
          <p:cNvSpPr>
            <a:spLocks noGrp="1"/>
          </p:cNvSpPr>
          <p:nvPr>
            <p:ph sz="half" idx="2"/>
          </p:nvPr>
        </p:nvSpPr>
        <p:spPr>
          <a:xfrm>
            <a:off x="6172199" y="1825625"/>
            <a:ext cx="5453743" cy="36607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32E13A82-D890-0049-BAD7-46FBFB09718F}"/>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2089954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0992E-BCF0-304B-A380-3C2A66CA0598}"/>
              </a:ext>
            </a:extLst>
          </p:cNvPr>
          <p:cNvSpPr>
            <a:spLocks noGrp="1"/>
          </p:cNvSpPr>
          <p:nvPr>
            <p:ph type="title"/>
          </p:nvPr>
        </p:nvSpPr>
        <p:spPr>
          <a:xfrm>
            <a:off x="565881" y="365126"/>
            <a:ext cx="11060237" cy="121749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F62AA46-2439-D143-9024-431E7668F353}"/>
              </a:ext>
            </a:extLst>
          </p:cNvPr>
          <p:cNvSpPr>
            <a:spLocks noGrp="1"/>
          </p:cNvSpPr>
          <p:nvPr>
            <p:ph type="body" idx="1"/>
          </p:nvPr>
        </p:nvSpPr>
        <p:spPr>
          <a:xfrm>
            <a:off x="565882" y="1681163"/>
            <a:ext cx="5431693" cy="823912"/>
          </a:xfrm>
        </p:spPr>
        <p:txBody>
          <a:bodyPr anchor="b"/>
          <a:lstStyle>
            <a:lvl1pPr marL="0" indent="0">
              <a:buNone/>
              <a:defRPr sz="2400" b="1">
                <a:solidFill>
                  <a:srgbClr val="EEEA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AACC8CB4-C8F4-D349-B820-5C37C9798B5D}"/>
              </a:ext>
            </a:extLst>
          </p:cNvPr>
          <p:cNvSpPr>
            <a:spLocks noGrp="1"/>
          </p:cNvSpPr>
          <p:nvPr>
            <p:ph sz="half" idx="2"/>
          </p:nvPr>
        </p:nvSpPr>
        <p:spPr>
          <a:xfrm>
            <a:off x="565882" y="2505075"/>
            <a:ext cx="5431693" cy="2981325"/>
          </a:xfrm>
        </p:spPr>
        <p:txBody>
          <a:bodyPr anchor="ct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25CFCD0C-8290-634B-8A45-3C2510F91D37}"/>
              </a:ext>
            </a:extLst>
          </p:cNvPr>
          <p:cNvSpPr>
            <a:spLocks noGrp="1"/>
          </p:cNvSpPr>
          <p:nvPr>
            <p:ph type="body" sz="quarter" idx="3"/>
          </p:nvPr>
        </p:nvSpPr>
        <p:spPr>
          <a:xfrm>
            <a:off x="6172200" y="1681163"/>
            <a:ext cx="5453918" cy="823912"/>
          </a:xfrm>
        </p:spPr>
        <p:txBody>
          <a:bodyPr anchor="b"/>
          <a:lstStyle>
            <a:lvl1pPr marL="0" indent="0">
              <a:buNone/>
              <a:defRPr sz="2400" b="1">
                <a:solidFill>
                  <a:srgbClr val="EEEA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E3475AA8-FDD2-BC40-B475-728E26F2F065}"/>
              </a:ext>
            </a:extLst>
          </p:cNvPr>
          <p:cNvSpPr>
            <a:spLocks noGrp="1"/>
          </p:cNvSpPr>
          <p:nvPr>
            <p:ph sz="quarter" idx="4"/>
          </p:nvPr>
        </p:nvSpPr>
        <p:spPr>
          <a:xfrm>
            <a:off x="6172200" y="2505075"/>
            <a:ext cx="5453918" cy="2981325"/>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lide Number Placeholder 8">
            <a:extLst>
              <a:ext uri="{FF2B5EF4-FFF2-40B4-BE49-F238E27FC236}">
                <a16:creationId xmlns:a16="http://schemas.microsoft.com/office/drawing/2014/main" id="{7BCE227A-FBD9-0047-8983-705B5BC09D53}"/>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3765172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8EDA1-E510-2540-AFB4-A2B895F92BD3}"/>
              </a:ext>
            </a:extLst>
          </p:cNvPr>
          <p:cNvSpPr>
            <a:spLocks noGrp="1"/>
          </p:cNvSpPr>
          <p:nvPr>
            <p:ph type="title"/>
          </p:nvPr>
        </p:nvSpPr>
        <p:spPr/>
        <p:txBody>
          <a:bodyPr/>
          <a:lstStyle/>
          <a:p>
            <a:r>
              <a:rPr lang="en-GB"/>
              <a:t>Click to edit Master title style</a:t>
            </a:r>
            <a:endParaRPr lang="en-US"/>
          </a:p>
        </p:txBody>
      </p:sp>
      <p:sp>
        <p:nvSpPr>
          <p:cNvPr id="5" name="Slide Number Placeholder 4">
            <a:extLst>
              <a:ext uri="{FF2B5EF4-FFF2-40B4-BE49-F238E27FC236}">
                <a16:creationId xmlns:a16="http://schemas.microsoft.com/office/drawing/2014/main" id="{517F7DE1-966C-0147-B4ED-4DB2978BB402}"/>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734635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C2AC3-94B0-1E4D-B43A-2482E5030A2A}"/>
              </a:ext>
            </a:extLst>
          </p:cNvPr>
          <p:cNvSpPr>
            <a:spLocks noGrp="1"/>
          </p:cNvSpPr>
          <p:nvPr>
            <p:ph type="title"/>
          </p:nvPr>
        </p:nvSpPr>
        <p:spPr>
          <a:xfrm>
            <a:off x="839788" y="457200"/>
            <a:ext cx="3932237" cy="1600200"/>
          </a:xfrm>
        </p:spPr>
        <p:txBody>
          <a:bodyPr anchor="ctr"/>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406E79D-FA7D-D242-A467-D3844D052750}"/>
              </a:ext>
            </a:extLst>
          </p:cNvPr>
          <p:cNvSpPr>
            <a:spLocks noGrp="1"/>
          </p:cNvSpPr>
          <p:nvPr>
            <p:ph idx="1"/>
          </p:nvPr>
        </p:nvSpPr>
        <p:spPr>
          <a:xfrm>
            <a:off x="5183188" y="457201"/>
            <a:ext cx="6172200" cy="5116882"/>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65F382F-18E0-DE45-9B12-7F1B6B269333}"/>
              </a:ext>
            </a:extLst>
          </p:cNvPr>
          <p:cNvSpPr>
            <a:spLocks noGrp="1"/>
          </p:cNvSpPr>
          <p:nvPr>
            <p:ph type="body" sz="half" idx="2"/>
          </p:nvPr>
        </p:nvSpPr>
        <p:spPr>
          <a:xfrm>
            <a:off x="839788" y="2057400"/>
            <a:ext cx="3932237" cy="351668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7AC3BE66-E2D1-AD4C-983D-A547C6FA9226}"/>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3614572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D9058-BDA9-4949-B84B-0B48EFE516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0DF4D70-5E21-214D-98DE-04E43AFC9DC3}"/>
              </a:ext>
            </a:extLst>
          </p:cNvPr>
          <p:cNvSpPr>
            <a:spLocks noGrp="1"/>
          </p:cNvSpPr>
          <p:nvPr>
            <p:ph type="pic" idx="1"/>
          </p:nvPr>
        </p:nvSpPr>
        <p:spPr>
          <a:xfrm>
            <a:off x="5183188" y="457201"/>
            <a:ext cx="6172200" cy="50542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C7DB49-80E0-8D4B-9870-040B03E91A91}"/>
              </a:ext>
            </a:extLst>
          </p:cNvPr>
          <p:cNvSpPr>
            <a:spLocks noGrp="1"/>
          </p:cNvSpPr>
          <p:nvPr>
            <p:ph type="body" sz="half" idx="2"/>
          </p:nvPr>
        </p:nvSpPr>
        <p:spPr>
          <a:xfrm>
            <a:off x="839788" y="2057400"/>
            <a:ext cx="3932237" cy="345405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00AF63F8-F8F8-5342-8F16-138C1F63268F}"/>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2634625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D8FE2E-E35F-9446-9B41-FE8603915ED4}"/>
              </a:ext>
            </a:extLst>
          </p:cNvPr>
          <p:cNvSpPr>
            <a:spLocks noGrp="1"/>
          </p:cNvSpPr>
          <p:nvPr>
            <p:ph type="title"/>
          </p:nvPr>
        </p:nvSpPr>
        <p:spPr>
          <a:xfrm>
            <a:off x="617517" y="365125"/>
            <a:ext cx="11008426"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4D4F738-B15A-6B45-A5D5-8A77D3C45B6A}"/>
              </a:ext>
            </a:extLst>
          </p:cNvPr>
          <p:cNvSpPr>
            <a:spLocks noGrp="1"/>
          </p:cNvSpPr>
          <p:nvPr>
            <p:ph type="body" idx="1"/>
          </p:nvPr>
        </p:nvSpPr>
        <p:spPr>
          <a:xfrm>
            <a:off x="617517" y="1825625"/>
            <a:ext cx="11008426" cy="3610671"/>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82DC37F4-54BB-304C-A898-5E813B12EF17}"/>
              </a:ext>
            </a:extLst>
          </p:cNvPr>
          <p:cNvSpPr>
            <a:spLocks noGrp="1"/>
          </p:cNvSpPr>
          <p:nvPr>
            <p:ph type="sldNum" sz="quarter" idx="4"/>
          </p:nvPr>
        </p:nvSpPr>
        <p:spPr>
          <a:xfrm>
            <a:off x="6133284" y="5684108"/>
            <a:ext cx="1618736" cy="808767"/>
          </a:xfrm>
          <a:prstGeom prst="rect">
            <a:avLst/>
          </a:prstGeom>
        </p:spPr>
        <p:txBody>
          <a:bodyPr vert="horz" lIns="91440" tIns="45720" rIns="91440" bIns="45720" rtlCol="0" anchor="ctr"/>
          <a:lstStyle>
            <a:lvl1pPr algn="ctr">
              <a:defRPr sz="3200">
                <a:solidFill>
                  <a:srgbClr val="FABD2B"/>
                </a:solidFill>
              </a:defRPr>
            </a:lvl1pPr>
          </a:lstStyle>
          <a:p>
            <a:fld id="{E6EE9879-9FD6-1642-8F63-E18B40E1F406}" type="slidenum">
              <a:rPr lang="en-US" smtClean="0"/>
              <a:pPr/>
              <a:t>‹#›</a:t>
            </a:fld>
            <a:endParaRPr lang="en-US" dirty="0"/>
          </a:p>
        </p:txBody>
      </p:sp>
    </p:spTree>
    <p:extLst>
      <p:ext uri="{BB962C8B-B14F-4D97-AF65-F5344CB8AC3E}">
        <p14:creationId xmlns:p14="http://schemas.microsoft.com/office/powerpoint/2010/main" val="4095900044"/>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49" r:id="rId3"/>
    <p:sldLayoutId id="2147483650" r:id="rId4"/>
    <p:sldLayoutId id="2147483652" r:id="rId5"/>
    <p:sldLayoutId id="2147483653" r:id="rId6"/>
    <p:sldLayoutId id="2147483654" r:id="rId7"/>
    <p:sldLayoutId id="2147483656" r:id="rId8"/>
    <p:sldLayoutId id="2147483657" r:id="rId9"/>
  </p:sldLayoutIdLst>
  <p:txStyles>
    <p:titleStyle>
      <a:lvl1pPr algn="l" defTabSz="914400" rtl="0" eaLnBrk="1" latinLnBrk="0" hangingPunct="1">
        <a:lnSpc>
          <a:spcPct val="90000"/>
        </a:lnSpc>
        <a:spcBef>
          <a:spcPct val="0"/>
        </a:spcBef>
        <a:buNone/>
        <a:defRPr sz="4800" b="1" kern="1200">
          <a:solidFill>
            <a:srgbClr val="FABD2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ABD2B"/>
        </a:buClr>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ABD2B"/>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ABD2B"/>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72193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6650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B46734-C87E-9242-96A7-D0F69D01F819}"/>
              </a:ext>
            </a:extLst>
          </p:cNvPr>
          <p:cNvSpPr>
            <a:spLocks noGrp="1"/>
          </p:cNvSpPr>
          <p:nvPr>
            <p:ph idx="1"/>
          </p:nvPr>
        </p:nvSpPr>
        <p:spPr>
          <a:xfrm>
            <a:off x="617517" y="688369"/>
            <a:ext cx="11008426" cy="4747928"/>
          </a:xfrm>
          <a:noFill/>
        </p:spPr>
        <p:txBody>
          <a:bodyPr/>
          <a:lstStyle/>
          <a:p>
            <a:r>
              <a:rPr lang="ru-RU" i="1" dirty="0"/>
              <a:t>Что помогает вам меняться в лучшую сторону? Какую роль в вашей работе над собой играет вера?</a:t>
            </a:r>
            <a:r>
              <a:rPr lang="en-US" i="1" dirty="0"/>
              <a:t> </a:t>
            </a:r>
            <a:endParaRPr lang="ru-RU" i="1" dirty="0"/>
          </a:p>
          <a:p>
            <a:r>
              <a:rPr lang="ru-RU" dirty="0"/>
              <a:t>Запишите свой ответ в бюллетень сейчас</a:t>
            </a:r>
            <a:r>
              <a:rPr lang="en-US" dirty="0"/>
              <a:t>_________________</a:t>
            </a:r>
          </a:p>
        </p:txBody>
      </p:sp>
    </p:spTree>
    <p:extLst>
      <p:ext uri="{BB962C8B-B14F-4D97-AF65-F5344CB8AC3E}">
        <p14:creationId xmlns:p14="http://schemas.microsoft.com/office/powerpoint/2010/main" val="1908127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4C39AD-217C-A94B-9A43-A5FEA447829E}"/>
              </a:ext>
            </a:extLst>
          </p:cNvPr>
          <p:cNvSpPr>
            <a:spLocks noGrp="1"/>
          </p:cNvSpPr>
          <p:nvPr>
            <p:ph idx="1"/>
          </p:nvPr>
        </p:nvSpPr>
        <p:spPr>
          <a:xfrm>
            <a:off x="617517" y="457199"/>
            <a:ext cx="11008426" cy="5108714"/>
          </a:xfrm>
        </p:spPr>
        <p:txBody>
          <a:bodyPr>
            <a:normAutofit lnSpcReduction="10000"/>
          </a:bodyPr>
          <a:lstStyle/>
          <a:p>
            <a:pPr marL="514350" indent="-514350">
              <a:buFont typeface="+mj-lt"/>
              <a:buAutoNum type="arabicPeriod"/>
            </a:pPr>
            <a:r>
              <a:rPr lang="ru-RU" dirty="0"/>
              <a:t>Бог существует, именно Он сотворил мир и сегодня наблюдает за жизнью людей на земле. </a:t>
            </a:r>
          </a:p>
          <a:p>
            <a:pPr marL="514350" indent="-514350">
              <a:buFont typeface="+mj-lt"/>
              <a:buAutoNum type="arabicPeriod"/>
            </a:pPr>
            <a:r>
              <a:rPr lang="ru-RU" dirty="0"/>
              <a:t>Бог хочет, чтобы люди были хорошими, добрыми и справедливыми по отношению друг к другу.  </a:t>
            </a:r>
            <a:endParaRPr lang="en-US" dirty="0"/>
          </a:p>
          <a:p>
            <a:pPr marL="514350" indent="-514350">
              <a:buFont typeface="+mj-lt"/>
              <a:buAutoNum type="arabicPeriod"/>
            </a:pPr>
            <a:r>
              <a:rPr lang="ru-RU" dirty="0"/>
              <a:t>Основная цель в жизни – быть счастливым и верить в себя. </a:t>
            </a:r>
            <a:endParaRPr lang="en-US" dirty="0"/>
          </a:p>
          <a:p>
            <a:pPr marL="514350" indent="-514350">
              <a:buFont typeface="+mj-lt"/>
              <a:buAutoNum type="arabicPeriod"/>
            </a:pPr>
            <a:r>
              <a:rPr lang="ru-RU" dirty="0"/>
              <a:t>Богу нет необходимости принимать какое-то участие в жизни человека, за исключением тех случаев, когда людям нужна помощь в беде. </a:t>
            </a:r>
            <a:endParaRPr lang="en-US" dirty="0"/>
          </a:p>
          <a:p>
            <a:pPr marL="514350" indent="-514350">
              <a:buFont typeface="+mj-lt"/>
              <a:buAutoNum type="arabicPeriod"/>
            </a:pPr>
            <a:r>
              <a:rPr lang="ru-RU" dirty="0"/>
              <a:t>Хорошие люди попадают в рай. </a:t>
            </a:r>
            <a:endParaRPr lang="en-US" dirty="0"/>
          </a:p>
          <a:p>
            <a:pPr marL="0" indent="0" algn="r">
              <a:buNone/>
            </a:pPr>
            <a:r>
              <a:rPr lang="en-US" dirty="0"/>
              <a:t>(</a:t>
            </a:r>
            <a:r>
              <a:rPr lang="ru-RU" dirty="0"/>
              <a:t>Описание </a:t>
            </a:r>
            <a:r>
              <a:rPr lang="ru-RU" b="1" dirty="0"/>
              <a:t>моралистически-терапевтического деизма</a:t>
            </a:r>
            <a:r>
              <a:rPr lang="ru-RU" dirty="0"/>
              <a:t> в книге </a:t>
            </a:r>
            <a:r>
              <a:rPr lang="ru-RU" dirty="0" err="1"/>
              <a:t>Кристиан</a:t>
            </a:r>
            <a:r>
              <a:rPr lang="ru-RU" dirty="0"/>
              <a:t> Смит и </a:t>
            </a:r>
            <a:r>
              <a:rPr lang="ru-RU" dirty="0" err="1"/>
              <a:t>Мелинда</a:t>
            </a:r>
            <a:r>
              <a:rPr lang="ru-RU" dirty="0"/>
              <a:t> </a:t>
            </a:r>
            <a:r>
              <a:rPr lang="ru-RU" dirty="0" err="1"/>
              <a:t>Дентон</a:t>
            </a:r>
            <a:r>
              <a:rPr lang="ru-RU" dirty="0"/>
              <a:t> «</a:t>
            </a:r>
            <a:r>
              <a:rPr lang="ru-RU" i="1" dirty="0"/>
              <a:t>Переоценка ценностей</a:t>
            </a:r>
            <a:r>
              <a:rPr lang="ru-RU" dirty="0"/>
              <a:t>»)</a:t>
            </a:r>
            <a:endParaRPr lang="en-US" dirty="0"/>
          </a:p>
        </p:txBody>
      </p:sp>
    </p:spTree>
    <p:extLst>
      <p:ext uri="{BB962C8B-B14F-4D97-AF65-F5344CB8AC3E}">
        <p14:creationId xmlns:p14="http://schemas.microsoft.com/office/powerpoint/2010/main" val="1197304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D47A07-7A9C-3845-ADA0-6FD822060205}"/>
              </a:ext>
            </a:extLst>
          </p:cNvPr>
          <p:cNvSpPr>
            <a:spLocks noGrp="1"/>
          </p:cNvSpPr>
          <p:nvPr>
            <p:ph idx="1"/>
          </p:nvPr>
        </p:nvSpPr>
        <p:spPr>
          <a:xfrm>
            <a:off x="617517" y="417443"/>
            <a:ext cx="11008426" cy="5018853"/>
          </a:xfrm>
        </p:spPr>
        <p:txBody>
          <a:bodyPr/>
          <a:lstStyle/>
          <a:p>
            <a:pPr marL="0" indent="0">
              <a:buNone/>
            </a:pPr>
            <a:r>
              <a:rPr lang="ru-RU" dirty="0"/>
              <a:t>«</a:t>
            </a:r>
            <a:r>
              <a:rPr lang="ru-RU" i="1" dirty="0"/>
              <a:t>Проблема с моралистически-терапевтическим деизмом… в том, что он уделяет основное внимание самосовершенствованию, субъективному ощущению счастья и умению уживаться с другими. Он не имеет практически ничего общего с христианством…, которое учит нас жертвенной любви… Хоть это учение и кажется христианским, оно является естественной религией культуры, поклоняющейся «Своему Я» и материальным благам</a:t>
            </a:r>
            <a:r>
              <a:rPr lang="ru-RU" dirty="0"/>
              <a:t>».</a:t>
            </a:r>
            <a:endParaRPr lang="en-US" dirty="0"/>
          </a:p>
          <a:p>
            <a:pPr marL="0" indent="0" algn="r">
              <a:buNone/>
            </a:pPr>
            <a:r>
              <a:rPr lang="en-US" dirty="0"/>
              <a:t>(</a:t>
            </a:r>
            <a:r>
              <a:rPr lang="ru-RU" dirty="0"/>
              <a:t>Роберт </a:t>
            </a:r>
            <a:r>
              <a:rPr lang="ru-RU" dirty="0" err="1"/>
              <a:t>Дрейер</a:t>
            </a:r>
            <a:r>
              <a:rPr lang="en-US" dirty="0"/>
              <a:t> «</a:t>
            </a:r>
            <a:r>
              <a:rPr lang="ru-RU" dirty="0" err="1"/>
              <a:t>Бенедиктинский</a:t>
            </a:r>
            <a:r>
              <a:rPr lang="ru-RU" dirty="0"/>
              <a:t> выход</a:t>
            </a:r>
            <a:r>
              <a:rPr lang="en-US" dirty="0"/>
              <a:t>»)</a:t>
            </a:r>
          </a:p>
        </p:txBody>
      </p:sp>
    </p:spTree>
    <p:extLst>
      <p:ext uri="{BB962C8B-B14F-4D97-AF65-F5344CB8AC3E}">
        <p14:creationId xmlns:p14="http://schemas.microsoft.com/office/powerpoint/2010/main" val="1049987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FDA244-F099-064D-A520-DE832A086D9C}"/>
              </a:ext>
            </a:extLst>
          </p:cNvPr>
          <p:cNvSpPr>
            <a:spLocks noGrp="1"/>
          </p:cNvSpPr>
          <p:nvPr>
            <p:ph idx="1"/>
          </p:nvPr>
        </p:nvSpPr>
        <p:spPr>
          <a:xfrm>
            <a:off x="617517" y="441789"/>
            <a:ext cx="11008426" cy="4994508"/>
          </a:xfrm>
        </p:spPr>
        <p:txBody>
          <a:bodyPr>
            <a:normAutofit/>
          </a:bodyPr>
          <a:lstStyle/>
          <a:p>
            <a:pPr marL="0" indent="0">
              <a:buNone/>
            </a:pPr>
            <a:r>
              <a:rPr lang="ru-RU" baseline="30000" dirty="0"/>
              <a:t>15:1</a:t>
            </a:r>
            <a:r>
              <a:rPr lang="ru-RU" dirty="0"/>
              <a:t> Братья, хочу еще раз напомнить вам Радостную Весть, которую я вам возвещал, которую вы приняли и в которой вы утвердились. </a:t>
            </a:r>
            <a:r>
              <a:rPr lang="ru-RU" baseline="30000" dirty="0"/>
              <a:t>2</a:t>
            </a:r>
            <a:r>
              <a:rPr lang="ru-RU" dirty="0"/>
              <a:t> Она спасительна для вас, если только твердо придерживаетесь того, что я вам возвещал, а иначе ваша вера напрасна…</a:t>
            </a:r>
          </a:p>
          <a:p>
            <a:pPr marL="0" indent="0" algn="r">
              <a:buNone/>
            </a:pPr>
            <a:r>
              <a:rPr lang="ru-RU" dirty="0"/>
              <a:t>(1 Послание Коринфянам 15:1-2)</a:t>
            </a:r>
            <a:endParaRPr lang="en-US" dirty="0"/>
          </a:p>
        </p:txBody>
      </p:sp>
    </p:spTree>
    <p:extLst>
      <p:ext uri="{BB962C8B-B14F-4D97-AF65-F5344CB8AC3E}">
        <p14:creationId xmlns:p14="http://schemas.microsoft.com/office/powerpoint/2010/main" val="3400442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FDA244-F099-064D-A520-DE832A086D9C}"/>
              </a:ext>
            </a:extLst>
          </p:cNvPr>
          <p:cNvSpPr>
            <a:spLocks noGrp="1"/>
          </p:cNvSpPr>
          <p:nvPr>
            <p:ph idx="1"/>
          </p:nvPr>
        </p:nvSpPr>
        <p:spPr>
          <a:xfrm>
            <a:off x="617517" y="441789"/>
            <a:ext cx="11008426" cy="4994508"/>
          </a:xfrm>
        </p:spPr>
        <p:txBody>
          <a:bodyPr>
            <a:normAutofit/>
          </a:bodyPr>
          <a:lstStyle/>
          <a:p>
            <a:pPr marL="0" indent="0">
              <a:buNone/>
            </a:pPr>
            <a:r>
              <a:rPr lang="ru-RU" baseline="30000" dirty="0"/>
              <a:t>15:3</a:t>
            </a:r>
            <a:r>
              <a:rPr lang="ru-RU" dirty="0"/>
              <a:t> Самое важное, что я получил, я передал вам: Христос умер за наши грехи согласно Писаниям. </a:t>
            </a:r>
            <a:r>
              <a:rPr lang="ru-RU" baseline="30000" dirty="0"/>
              <a:t>4</a:t>
            </a:r>
            <a:r>
              <a:rPr lang="ru-RU" dirty="0"/>
              <a:t> Он был погребен и был воскрешен на третий день согласно Писаниям. </a:t>
            </a:r>
            <a:r>
              <a:rPr lang="ru-RU" baseline="30000" dirty="0"/>
              <a:t>5</a:t>
            </a:r>
            <a:r>
              <a:rPr lang="ru-RU" dirty="0"/>
              <a:t> Он явился </a:t>
            </a:r>
            <a:r>
              <a:rPr lang="ru-RU" dirty="0" err="1"/>
              <a:t>Кифе</a:t>
            </a:r>
            <a:r>
              <a:rPr lang="ru-RU" dirty="0"/>
              <a:t> и потом двенадцати ученикам. </a:t>
            </a:r>
            <a:r>
              <a:rPr lang="ru-RU" baseline="30000" dirty="0"/>
              <a:t>6</a:t>
            </a:r>
            <a:r>
              <a:rPr lang="ru-RU" dirty="0"/>
              <a:t> После этого Он явился еще более чем пятистам братьям одновременно. Большинство из них еще живы, а некоторые уже умерли. </a:t>
            </a:r>
            <a:r>
              <a:rPr lang="ru-RU" baseline="30000" dirty="0"/>
              <a:t>7</a:t>
            </a:r>
            <a:r>
              <a:rPr lang="ru-RU" dirty="0"/>
              <a:t> Затем Он явился Иакову, потом всем апостолам, </a:t>
            </a:r>
            <a:r>
              <a:rPr lang="ru-RU" baseline="30000" dirty="0"/>
              <a:t>8</a:t>
            </a:r>
            <a:r>
              <a:rPr lang="ru-RU" dirty="0"/>
              <a:t> и последнему из всех явился мне, жалкому недоноску. </a:t>
            </a:r>
          </a:p>
          <a:p>
            <a:pPr marL="0" indent="0" algn="r">
              <a:buNone/>
            </a:pPr>
            <a:r>
              <a:rPr lang="ru-RU" dirty="0"/>
              <a:t>(1 Послание Коринфянам 15:3-8)</a:t>
            </a:r>
            <a:endParaRPr lang="en-US" dirty="0"/>
          </a:p>
        </p:txBody>
      </p:sp>
    </p:spTree>
    <p:extLst>
      <p:ext uri="{BB962C8B-B14F-4D97-AF65-F5344CB8AC3E}">
        <p14:creationId xmlns:p14="http://schemas.microsoft.com/office/powerpoint/2010/main" val="1037231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7703E3-1E7E-BE4E-94BD-207B903EC91D}"/>
              </a:ext>
            </a:extLst>
          </p:cNvPr>
          <p:cNvSpPr>
            <a:spLocks noGrp="1"/>
          </p:cNvSpPr>
          <p:nvPr>
            <p:ph idx="1"/>
          </p:nvPr>
        </p:nvSpPr>
        <p:spPr>
          <a:xfrm>
            <a:off x="617517" y="648181"/>
            <a:ext cx="11008426" cy="4788115"/>
          </a:xfrm>
        </p:spPr>
        <p:txBody>
          <a:bodyPr>
            <a:normAutofit/>
          </a:bodyPr>
          <a:lstStyle/>
          <a:p>
            <a:pPr marL="0" indent="0">
              <a:buNone/>
            </a:pPr>
            <a:r>
              <a:rPr lang="ru-RU" baseline="30000" dirty="0"/>
              <a:t>15:9</a:t>
            </a:r>
            <a:r>
              <a:rPr lang="ru-RU" dirty="0"/>
              <a:t> Ведь я самый наименьший из апостолов и даже не заслуживаю чести называться апостолом, потому что я преследовал церковь Божью. </a:t>
            </a:r>
            <a:r>
              <a:rPr lang="ru-RU" baseline="30000" dirty="0"/>
              <a:t>10</a:t>
            </a:r>
            <a:r>
              <a:rPr lang="ru-RU" dirty="0"/>
              <a:t> Но по благодати Божьей я есть тот, кто я есть, и Его благодать во мне была не напрасной: я трудился больше, чем все остальные, впрочем, не я, а благодать Божья, которая со мной. </a:t>
            </a:r>
            <a:r>
              <a:rPr lang="ru-RU" baseline="30000" dirty="0"/>
              <a:t>11</a:t>
            </a:r>
            <a:r>
              <a:rPr lang="ru-RU" dirty="0"/>
              <a:t> Не имеет значения, кто возвещает: я или они. Главное – вы поверили в то, что мы возвещаем.</a:t>
            </a:r>
            <a:endParaRPr lang="en-US" dirty="0"/>
          </a:p>
          <a:p>
            <a:pPr marL="0" indent="0" algn="r">
              <a:buNone/>
            </a:pPr>
            <a:r>
              <a:rPr lang="ru-RU" dirty="0"/>
              <a:t>(1 Послание Коринфянам 15:9-11)</a:t>
            </a:r>
            <a:endParaRPr lang="en-US" dirty="0"/>
          </a:p>
        </p:txBody>
      </p:sp>
    </p:spTree>
    <p:extLst>
      <p:ext uri="{BB962C8B-B14F-4D97-AF65-F5344CB8AC3E}">
        <p14:creationId xmlns:p14="http://schemas.microsoft.com/office/powerpoint/2010/main" val="3186365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DEBF0-8088-1641-A397-3A0EBAB69AD8}"/>
              </a:ext>
            </a:extLst>
          </p:cNvPr>
          <p:cNvSpPr>
            <a:spLocks noGrp="1"/>
          </p:cNvSpPr>
          <p:nvPr>
            <p:ph type="title"/>
          </p:nvPr>
        </p:nvSpPr>
        <p:spPr>
          <a:xfrm>
            <a:off x="617517" y="500062"/>
            <a:ext cx="11008426" cy="1325563"/>
          </a:xfrm>
        </p:spPr>
        <p:txBody>
          <a:bodyPr>
            <a:noAutofit/>
          </a:bodyPr>
          <a:lstStyle/>
          <a:p>
            <a:r>
              <a:rPr lang="ru-RU" dirty="0"/>
              <a:t>С ЧЕГО МЫ НАЧАЛИ </a:t>
            </a:r>
            <a:br>
              <a:rPr lang="ru-RU" dirty="0"/>
            </a:br>
            <a:r>
              <a:rPr lang="ru-RU" dirty="0"/>
              <a:t>В ПРОШЛЫЙ РАЗ:</a:t>
            </a:r>
            <a:endParaRPr lang="en-US" dirty="0"/>
          </a:p>
        </p:txBody>
      </p:sp>
      <p:sp>
        <p:nvSpPr>
          <p:cNvPr id="3" name="Content Placeholder 2">
            <a:extLst>
              <a:ext uri="{FF2B5EF4-FFF2-40B4-BE49-F238E27FC236}">
                <a16:creationId xmlns:a16="http://schemas.microsoft.com/office/drawing/2014/main" id="{F80635E3-0E57-3146-8C33-A079DE512F9D}"/>
              </a:ext>
            </a:extLst>
          </p:cNvPr>
          <p:cNvSpPr>
            <a:spLocks noGrp="1"/>
          </p:cNvSpPr>
          <p:nvPr>
            <p:ph idx="1"/>
          </p:nvPr>
        </p:nvSpPr>
        <p:spPr>
          <a:xfrm>
            <a:off x="617517" y="2047461"/>
            <a:ext cx="11008426" cy="3388835"/>
          </a:xfrm>
        </p:spPr>
        <p:txBody>
          <a:bodyPr/>
          <a:lstStyle/>
          <a:p>
            <a:pPr marL="0" indent="0">
              <a:buNone/>
            </a:pPr>
            <a:r>
              <a:rPr lang="ru-RU" dirty="0"/>
              <a:t>Воскресение Христа меняет моё восприятие спасения. Оно напоминает мне о: </a:t>
            </a:r>
            <a:endParaRPr lang="en-US" dirty="0"/>
          </a:p>
          <a:p>
            <a:pPr lvl="0"/>
            <a:r>
              <a:rPr lang="ru-RU" dirty="0"/>
              <a:t>Счастье моего </a:t>
            </a:r>
            <a:r>
              <a:rPr lang="ru-RU" b="1" dirty="0"/>
              <a:t>прощения</a:t>
            </a:r>
            <a:r>
              <a:rPr lang="ru-RU" dirty="0"/>
              <a:t>;</a:t>
            </a:r>
            <a:endParaRPr lang="en-US" dirty="0"/>
          </a:p>
          <a:p>
            <a:pPr lvl="0"/>
            <a:r>
              <a:rPr lang="ru-RU" dirty="0"/>
              <a:t>Сути моего </a:t>
            </a:r>
            <a:r>
              <a:rPr lang="ru-RU" b="1" dirty="0"/>
              <a:t>принятия</a:t>
            </a:r>
            <a:r>
              <a:rPr lang="ru-RU" dirty="0"/>
              <a:t>;</a:t>
            </a:r>
            <a:endParaRPr lang="en-US" dirty="0"/>
          </a:p>
          <a:p>
            <a:pPr lvl="0"/>
            <a:r>
              <a:rPr lang="ru-RU" dirty="0"/>
              <a:t>Смысле моего </a:t>
            </a:r>
            <a:r>
              <a:rPr lang="ru-RU" b="1" dirty="0"/>
              <a:t>преодоления</a:t>
            </a:r>
            <a:r>
              <a:rPr lang="ru-RU" dirty="0"/>
              <a:t>;</a:t>
            </a:r>
            <a:endParaRPr lang="en-US" dirty="0"/>
          </a:p>
          <a:p>
            <a:pPr lvl="0"/>
            <a:r>
              <a:rPr lang="ru-RU" dirty="0"/>
              <a:t>Судьбе моего </a:t>
            </a:r>
            <a:r>
              <a:rPr lang="ru-RU" b="1" dirty="0"/>
              <a:t>преображения</a:t>
            </a:r>
            <a:r>
              <a:rPr lang="ru-RU" dirty="0"/>
              <a:t>.</a:t>
            </a:r>
            <a:endParaRPr lang="en-US" dirty="0"/>
          </a:p>
        </p:txBody>
      </p:sp>
    </p:spTree>
    <p:extLst>
      <p:ext uri="{BB962C8B-B14F-4D97-AF65-F5344CB8AC3E}">
        <p14:creationId xmlns:p14="http://schemas.microsoft.com/office/powerpoint/2010/main" val="2912798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C5A5C-6956-9549-BCC6-8FC195FDD3AA}"/>
              </a:ext>
            </a:extLst>
          </p:cNvPr>
          <p:cNvSpPr>
            <a:spLocks noGrp="1"/>
          </p:cNvSpPr>
          <p:nvPr>
            <p:ph type="title"/>
          </p:nvPr>
        </p:nvSpPr>
        <p:spPr>
          <a:xfrm>
            <a:off x="617517" y="365125"/>
            <a:ext cx="11008426" cy="2000388"/>
          </a:xfrm>
        </p:spPr>
        <p:txBody>
          <a:bodyPr>
            <a:normAutofit fontScale="90000"/>
          </a:bodyPr>
          <a:lstStyle/>
          <a:p>
            <a:r>
              <a:rPr lang="ru-RU" dirty="0"/>
              <a:t>ВОСКРЕСЕНИЕ ХРИСТА МЕНЯЕТ </a:t>
            </a:r>
            <a:br>
              <a:rPr lang="ru-RU" dirty="0"/>
            </a:br>
            <a:r>
              <a:rPr lang="ru-RU" dirty="0"/>
              <a:t>МОЁ ВОСПРИЯТИЕ САМОСОВЕРШЕНСТВОВАНИЯ</a:t>
            </a:r>
            <a:r>
              <a:rPr lang="en-US" dirty="0"/>
              <a:t> </a:t>
            </a:r>
          </a:p>
        </p:txBody>
      </p:sp>
      <p:sp>
        <p:nvSpPr>
          <p:cNvPr id="3" name="Content Placeholder 2">
            <a:extLst>
              <a:ext uri="{FF2B5EF4-FFF2-40B4-BE49-F238E27FC236}">
                <a16:creationId xmlns:a16="http://schemas.microsoft.com/office/drawing/2014/main" id="{DD903729-1A16-C34A-BA39-0459E4C89EA2}"/>
              </a:ext>
            </a:extLst>
          </p:cNvPr>
          <p:cNvSpPr>
            <a:spLocks noGrp="1"/>
          </p:cNvSpPr>
          <p:nvPr>
            <p:ph idx="1"/>
          </p:nvPr>
        </p:nvSpPr>
        <p:spPr>
          <a:xfrm>
            <a:off x="617517" y="2435087"/>
            <a:ext cx="11008426" cy="3001209"/>
          </a:xfrm>
        </p:spPr>
        <p:txBody>
          <a:bodyPr/>
          <a:lstStyle/>
          <a:p>
            <a:pPr marL="0" indent="0">
              <a:buNone/>
            </a:pPr>
            <a:r>
              <a:rPr lang="ru-RU" dirty="0"/>
              <a:t>Оно позволяет мне обрести смысл жизни на основании: </a:t>
            </a:r>
            <a:endParaRPr lang="en-US" dirty="0"/>
          </a:p>
          <a:p>
            <a:pPr lvl="0"/>
            <a:r>
              <a:rPr lang="ru-RU" b="1" u="sng" dirty="0">
                <a:solidFill>
                  <a:srgbClr val="FABD2B"/>
                </a:solidFill>
              </a:rPr>
              <a:t>Истории</a:t>
            </a:r>
            <a:r>
              <a:rPr lang="ru-RU" dirty="0"/>
              <a:t>;</a:t>
            </a:r>
            <a:endParaRPr lang="en-US" dirty="0"/>
          </a:p>
          <a:p>
            <a:pPr lvl="0"/>
            <a:r>
              <a:rPr lang="ru-RU" b="1" u="sng" dirty="0">
                <a:solidFill>
                  <a:srgbClr val="FABD2B"/>
                </a:solidFill>
              </a:rPr>
              <a:t>Исповедания</a:t>
            </a:r>
            <a:r>
              <a:rPr lang="ru-RU" dirty="0"/>
              <a:t>;</a:t>
            </a:r>
            <a:endParaRPr lang="en-US" dirty="0"/>
          </a:p>
          <a:p>
            <a:pPr lvl="0"/>
            <a:r>
              <a:rPr lang="ru-RU" dirty="0"/>
              <a:t>Исторического </a:t>
            </a:r>
            <a:r>
              <a:rPr lang="ru-RU" b="1" u="sng" dirty="0">
                <a:solidFill>
                  <a:srgbClr val="FABD2B"/>
                </a:solidFill>
              </a:rPr>
              <a:t>факта</a:t>
            </a:r>
            <a:r>
              <a:rPr lang="ru-RU" dirty="0"/>
              <a:t>;</a:t>
            </a:r>
            <a:endParaRPr lang="en-US" dirty="0"/>
          </a:p>
          <a:p>
            <a:pPr lvl="0"/>
            <a:r>
              <a:rPr lang="ru-RU" b="1" u="sng" dirty="0">
                <a:solidFill>
                  <a:srgbClr val="FABD2B"/>
                </a:solidFill>
              </a:rPr>
              <a:t>Искупления</a:t>
            </a:r>
            <a:r>
              <a:rPr lang="ru-RU" dirty="0"/>
              <a:t>.</a:t>
            </a:r>
            <a:endParaRPr lang="en-US" dirty="0"/>
          </a:p>
        </p:txBody>
      </p:sp>
    </p:spTree>
    <p:extLst>
      <p:ext uri="{BB962C8B-B14F-4D97-AF65-F5344CB8AC3E}">
        <p14:creationId xmlns:p14="http://schemas.microsoft.com/office/powerpoint/2010/main" val="3361888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FDA244-F099-064D-A520-DE832A086D9C}"/>
              </a:ext>
            </a:extLst>
          </p:cNvPr>
          <p:cNvSpPr>
            <a:spLocks noGrp="1"/>
          </p:cNvSpPr>
          <p:nvPr>
            <p:ph idx="1"/>
          </p:nvPr>
        </p:nvSpPr>
        <p:spPr>
          <a:xfrm>
            <a:off x="617517" y="586409"/>
            <a:ext cx="11008426" cy="4849888"/>
          </a:xfrm>
        </p:spPr>
        <p:txBody>
          <a:bodyPr>
            <a:normAutofit/>
          </a:bodyPr>
          <a:lstStyle/>
          <a:p>
            <a:pPr marL="0" indent="0">
              <a:buNone/>
            </a:pPr>
            <a:r>
              <a:rPr lang="ru-RU" baseline="30000" dirty="0"/>
              <a:t>15:1</a:t>
            </a:r>
            <a:r>
              <a:rPr lang="ru-RU" dirty="0"/>
              <a:t> Братья, хочу еще раз напомнить вам Радостную Весть, 	которую я вам возвещал, </a:t>
            </a:r>
          </a:p>
          <a:p>
            <a:pPr marL="0" indent="0">
              <a:buNone/>
            </a:pPr>
            <a:r>
              <a:rPr lang="ru-RU" dirty="0"/>
              <a:t>	которую вы приняли </a:t>
            </a:r>
          </a:p>
          <a:p>
            <a:pPr marL="0" indent="0">
              <a:buNone/>
            </a:pPr>
            <a:r>
              <a:rPr lang="ru-RU" dirty="0"/>
              <a:t>	и в которой вы утвердились. </a:t>
            </a:r>
          </a:p>
          <a:p>
            <a:pPr marL="0" indent="0">
              <a:buNone/>
            </a:pPr>
            <a:r>
              <a:rPr lang="ru-RU" baseline="30000" dirty="0"/>
              <a:t>2</a:t>
            </a:r>
            <a:r>
              <a:rPr lang="ru-RU" dirty="0"/>
              <a:t> Она спасительна для вас, </a:t>
            </a:r>
          </a:p>
          <a:p>
            <a:pPr marL="0" indent="0">
              <a:buNone/>
            </a:pPr>
            <a:r>
              <a:rPr lang="ru-RU" dirty="0"/>
              <a:t>	если только твердо придерживаетесь того, </a:t>
            </a:r>
          </a:p>
          <a:p>
            <a:pPr marL="0" indent="0">
              <a:buNone/>
            </a:pPr>
            <a:r>
              <a:rPr lang="ru-RU" dirty="0"/>
              <a:t>	что я вам возвещал, </a:t>
            </a:r>
          </a:p>
          <a:p>
            <a:pPr marL="0" indent="0">
              <a:buNone/>
            </a:pPr>
            <a:r>
              <a:rPr lang="ru-RU" dirty="0"/>
              <a:t>	а иначе ваша вера напрасна…</a:t>
            </a:r>
          </a:p>
          <a:p>
            <a:pPr marL="0" indent="0" algn="r">
              <a:buNone/>
            </a:pPr>
            <a:r>
              <a:rPr lang="ru-RU" dirty="0"/>
              <a:t>(1 Послание Коринфянам 15:1-2)</a:t>
            </a:r>
            <a:endParaRPr lang="en-US" dirty="0"/>
          </a:p>
        </p:txBody>
      </p:sp>
    </p:spTree>
    <p:extLst>
      <p:ext uri="{BB962C8B-B14F-4D97-AF65-F5344CB8AC3E}">
        <p14:creationId xmlns:p14="http://schemas.microsoft.com/office/powerpoint/2010/main" val="3248716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78CD5B-5A88-ED44-A68E-4C903891F7AA}"/>
              </a:ext>
            </a:extLst>
          </p:cNvPr>
          <p:cNvSpPr>
            <a:spLocks noGrp="1"/>
          </p:cNvSpPr>
          <p:nvPr>
            <p:ph idx="1"/>
          </p:nvPr>
        </p:nvSpPr>
        <p:spPr>
          <a:xfrm>
            <a:off x="617517" y="546651"/>
            <a:ext cx="11008426" cy="4889645"/>
          </a:xfrm>
        </p:spPr>
        <p:txBody>
          <a:bodyPr/>
          <a:lstStyle/>
          <a:p>
            <a:r>
              <a:rPr lang="ru-RU" baseline="30000" dirty="0">
                <a:solidFill>
                  <a:srgbClr val="EEEAD2"/>
                </a:solidFill>
              </a:rPr>
              <a:t>1:23 </a:t>
            </a:r>
            <a:r>
              <a:rPr lang="ru-RU" dirty="0">
                <a:solidFill>
                  <a:srgbClr val="EEEAD2"/>
                </a:solidFill>
              </a:rPr>
              <a:t>а </a:t>
            </a:r>
            <a:r>
              <a:rPr lang="ru-RU" b="1" dirty="0"/>
              <a:t>мы возвещаем распятого Христа</a:t>
            </a:r>
            <a:r>
              <a:rPr lang="ru-RU" dirty="0"/>
              <a:t> </a:t>
            </a:r>
            <a:r>
              <a:rPr lang="ru-RU" dirty="0">
                <a:solidFill>
                  <a:srgbClr val="EEEAD2"/>
                </a:solidFill>
              </a:rPr>
              <a:t>– для иудеев это </a:t>
            </a:r>
            <a:r>
              <a:rPr lang="ru-RU" i="1" dirty="0">
                <a:solidFill>
                  <a:srgbClr val="EEEAD2"/>
                </a:solidFill>
              </a:rPr>
              <a:t>камень</a:t>
            </a:r>
            <a:r>
              <a:rPr lang="ru-RU" dirty="0">
                <a:solidFill>
                  <a:srgbClr val="EEEAD2"/>
                </a:solidFill>
              </a:rPr>
              <a:t> преткновения, а для язычников – безумие.</a:t>
            </a:r>
          </a:p>
          <a:p>
            <a:pPr marL="0" indent="0" algn="r">
              <a:buNone/>
            </a:pPr>
            <a:r>
              <a:rPr lang="ru-RU" dirty="0">
                <a:solidFill>
                  <a:srgbClr val="EEEAD2"/>
                </a:solidFill>
              </a:rPr>
              <a:t>(1 Послание Коринфянам 1:23)</a:t>
            </a:r>
          </a:p>
          <a:p>
            <a:r>
              <a:rPr lang="ru-RU" dirty="0"/>
              <a:t>Павел возвращает свою аудиторию и каждого из нас к осознанию того, насколько важно не просто принимать Евангелие, но и держаться его, напоминая себе постоянно, что мы обрели спасение не благодаря своим заслугам, статусу или духовным свершениям, но </a:t>
            </a:r>
            <a:r>
              <a:rPr lang="ru-RU" b="1" dirty="0"/>
              <a:t>исключительно из-за реальной истории того, что сделал Христос, принеся себя в жертву на кресте.</a:t>
            </a:r>
            <a:endParaRPr lang="en-US" b="1" dirty="0"/>
          </a:p>
        </p:txBody>
      </p:sp>
    </p:spTree>
    <p:extLst>
      <p:ext uri="{BB962C8B-B14F-4D97-AF65-F5344CB8AC3E}">
        <p14:creationId xmlns:p14="http://schemas.microsoft.com/office/powerpoint/2010/main" val="1055778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EC6527-5A3F-8541-9E0D-2595F28B4F6E}"/>
              </a:ext>
            </a:extLst>
          </p:cNvPr>
          <p:cNvSpPr>
            <a:spLocks noGrp="1"/>
          </p:cNvSpPr>
          <p:nvPr>
            <p:ph idx="1"/>
          </p:nvPr>
        </p:nvSpPr>
        <p:spPr>
          <a:xfrm>
            <a:off x="617517" y="516835"/>
            <a:ext cx="11008426" cy="4919461"/>
          </a:xfrm>
        </p:spPr>
        <p:txBody>
          <a:bodyPr/>
          <a:lstStyle/>
          <a:p>
            <a:r>
              <a:rPr lang="ru-RU" i="1" dirty="0"/>
              <a:t>Считаем ли мы сегодня Евангелие чем-то, что нужно лишь тем, кто ещё не доверил свою жизнь Господу? Напоминаем ли мы сегодня себе о том, во что поверили? Держимся ли мы за эту историю, позволяя ей преобразить наши сердца?</a:t>
            </a:r>
          </a:p>
          <a:p>
            <a:r>
              <a:rPr lang="ru-RU" b="1" dirty="0"/>
              <a:t>Воскресение Христа меняет моё восприятие самосовершенствования</a:t>
            </a:r>
            <a:endParaRPr lang="en-US" b="1" dirty="0"/>
          </a:p>
        </p:txBody>
      </p:sp>
    </p:spTree>
    <p:extLst>
      <p:ext uri="{BB962C8B-B14F-4D97-AF65-F5344CB8AC3E}">
        <p14:creationId xmlns:p14="http://schemas.microsoft.com/office/powerpoint/2010/main" val="3846502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FDA244-F099-064D-A520-DE832A086D9C}"/>
              </a:ext>
            </a:extLst>
          </p:cNvPr>
          <p:cNvSpPr>
            <a:spLocks noGrp="1"/>
          </p:cNvSpPr>
          <p:nvPr>
            <p:ph idx="1"/>
          </p:nvPr>
        </p:nvSpPr>
        <p:spPr>
          <a:xfrm>
            <a:off x="617517" y="441789"/>
            <a:ext cx="11008426" cy="4994508"/>
          </a:xfrm>
        </p:spPr>
        <p:txBody>
          <a:bodyPr>
            <a:normAutofit/>
          </a:bodyPr>
          <a:lstStyle/>
          <a:p>
            <a:pPr marL="0" indent="0">
              <a:buNone/>
            </a:pPr>
            <a:r>
              <a:rPr lang="ru-RU" baseline="30000" dirty="0">
                <a:solidFill>
                  <a:srgbClr val="EEEAD2"/>
                </a:solidFill>
              </a:rPr>
              <a:t>15:3 </a:t>
            </a:r>
            <a:r>
              <a:rPr lang="ru-RU" dirty="0">
                <a:solidFill>
                  <a:srgbClr val="EEEAD2"/>
                </a:solidFill>
              </a:rPr>
              <a:t>Ибо я первоначально преподал вам, что и принял, </a:t>
            </a:r>
            <a:br>
              <a:rPr lang="ru-RU" dirty="0"/>
            </a:br>
            <a:r>
              <a:rPr lang="ru-RU" dirty="0"/>
              <a:t>	</a:t>
            </a:r>
            <a:r>
              <a:rPr lang="ru-RU" b="1" dirty="0"/>
              <a:t>что Христос умер </a:t>
            </a:r>
            <a:r>
              <a:rPr lang="ru-RU" dirty="0">
                <a:solidFill>
                  <a:srgbClr val="EEEAD2"/>
                </a:solidFill>
              </a:rPr>
              <a:t>за грехи наши, </a:t>
            </a:r>
            <a:br>
              <a:rPr lang="ru-RU" dirty="0">
                <a:solidFill>
                  <a:srgbClr val="EEEAD2"/>
                </a:solidFill>
              </a:rPr>
            </a:br>
            <a:r>
              <a:rPr lang="ru-RU" dirty="0">
                <a:solidFill>
                  <a:srgbClr val="EEEAD2"/>
                </a:solidFill>
              </a:rPr>
              <a:t>		по Писанию,</a:t>
            </a:r>
          </a:p>
          <a:p>
            <a:pPr marL="0" indent="0">
              <a:buNone/>
            </a:pPr>
            <a:r>
              <a:rPr lang="ru-RU" baseline="30000" dirty="0"/>
              <a:t>	4 </a:t>
            </a:r>
            <a:r>
              <a:rPr lang="ru-RU" b="1" dirty="0"/>
              <a:t>и</a:t>
            </a:r>
            <a:r>
              <a:rPr lang="ru-RU" dirty="0"/>
              <a:t> </a:t>
            </a:r>
            <a:r>
              <a:rPr lang="ru-RU" b="1" dirty="0"/>
              <a:t>что Он погребен </a:t>
            </a:r>
            <a:r>
              <a:rPr lang="ru-RU" dirty="0">
                <a:solidFill>
                  <a:srgbClr val="EEEAD2"/>
                </a:solidFill>
              </a:rPr>
              <a:t>был, </a:t>
            </a:r>
          </a:p>
          <a:p>
            <a:pPr marL="0" indent="0">
              <a:buNone/>
            </a:pPr>
            <a:r>
              <a:rPr lang="ru-RU" dirty="0"/>
              <a:t>	</a:t>
            </a:r>
            <a:r>
              <a:rPr lang="ru-RU" b="1" dirty="0"/>
              <a:t>и</a:t>
            </a:r>
            <a:r>
              <a:rPr lang="ru-RU" dirty="0"/>
              <a:t> </a:t>
            </a:r>
            <a:r>
              <a:rPr lang="ru-RU" b="1" dirty="0"/>
              <a:t>что воскрес</a:t>
            </a:r>
            <a:r>
              <a:rPr lang="ru-RU" dirty="0"/>
              <a:t> </a:t>
            </a:r>
            <a:r>
              <a:rPr lang="ru-RU" dirty="0">
                <a:solidFill>
                  <a:srgbClr val="EEEAD2"/>
                </a:solidFill>
              </a:rPr>
              <a:t>в третий день, </a:t>
            </a:r>
          </a:p>
          <a:p>
            <a:pPr marL="0" indent="0">
              <a:buNone/>
            </a:pPr>
            <a:r>
              <a:rPr lang="ru-RU" dirty="0">
                <a:solidFill>
                  <a:srgbClr val="EEEAD2"/>
                </a:solidFill>
              </a:rPr>
              <a:t>		по Писанию,</a:t>
            </a:r>
          </a:p>
          <a:p>
            <a:pPr marL="0" indent="0">
              <a:buNone/>
            </a:pPr>
            <a:r>
              <a:rPr lang="ru-RU" baseline="30000" dirty="0"/>
              <a:t>	5 </a:t>
            </a:r>
            <a:r>
              <a:rPr lang="ru-RU" b="1" dirty="0"/>
              <a:t>и</a:t>
            </a:r>
            <a:r>
              <a:rPr lang="ru-RU" dirty="0"/>
              <a:t> </a:t>
            </a:r>
            <a:r>
              <a:rPr lang="ru-RU" b="1" dirty="0"/>
              <a:t>что явился </a:t>
            </a:r>
            <a:r>
              <a:rPr lang="ru-RU" dirty="0" err="1">
                <a:solidFill>
                  <a:srgbClr val="EEEAD2"/>
                </a:solidFill>
              </a:rPr>
              <a:t>Кифе</a:t>
            </a:r>
            <a:r>
              <a:rPr lang="ru-RU" dirty="0">
                <a:solidFill>
                  <a:srgbClr val="EEEAD2"/>
                </a:solidFill>
              </a:rPr>
              <a:t>, </a:t>
            </a:r>
          </a:p>
          <a:p>
            <a:pPr marL="0" indent="0">
              <a:buNone/>
            </a:pPr>
            <a:r>
              <a:rPr lang="ru-RU" dirty="0">
                <a:solidFill>
                  <a:srgbClr val="EEEAD2"/>
                </a:solidFill>
              </a:rPr>
              <a:t>		потом двенадцати;</a:t>
            </a:r>
          </a:p>
          <a:p>
            <a:pPr marL="0" indent="0" algn="r">
              <a:buNone/>
            </a:pPr>
            <a:r>
              <a:rPr lang="ru-RU" dirty="0">
                <a:solidFill>
                  <a:srgbClr val="EEEAD2"/>
                </a:solidFill>
              </a:rPr>
              <a:t>(1 Послание Коринфянам 15:3-5, Синодальный перевод)</a:t>
            </a:r>
            <a:endParaRPr lang="en-US" dirty="0">
              <a:solidFill>
                <a:srgbClr val="EEEAD2"/>
              </a:solidFill>
            </a:endParaRPr>
          </a:p>
        </p:txBody>
      </p:sp>
    </p:spTree>
    <p:extLst>
      <p:ext uri="{BB962C8B-B14F-4D97-AF65-F5344CB8AC3E}">
        <p14:creationId xmlns:p14="http://schemas.microsoft.com/office/powerpoint/2010/main" val="1179852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59C22-1E09-8D42-9231-C6BB0940EE7D}"/>
              </a:ext>
            </a:extLst>
          </p:cNvPr>
          <p:cNvSpPr>
            <a:spLocks noGrp="1"/>
          </p:cNvSpPr>
          <p:nvPr>
            <p:ph type="title"/>
          </p:nvPr>
        </p:nvSpPr>
        <p:spPr/>
        <p:txBody>
          <a:bodyPr/>
          <a:lstStyle/>
          <a:p>
            <a:r>
              <a:rPr lang="ru-RU" dirty="0"/>
              <a:t>ИСПОВЕДАНИЕ ВЕРЫ:</a:t>
            </a:r>
            <a:endParaRPr lang="en-US" dirty="0"/>
          </a:p>
        </p:txBody>
      </p:sp>
      <p:sp>
        <p:nvSpPr>
          <p:cNvPr id="3" name="Content Placeholder 2">
            <a:extLst>
              <a:ext uri="{FF2B5EF4-FFF2-40B4-BE49-F238E27FC236}">
                <a16:creationId xmlns:a16="http://schemas.microsoft.com/office/drawing/2014/main" id="{871A1FE8-4BC0-5B40-AB83-065C78124D58}"/>
              </a:ext>
            </a:extLst>
          </p:cNvPr>
          <p:cNvSpPr>
            <a:spLocks noGrp="1"/>
          </p:cNvSpPr>
          <p:nvPr>
            <p:ph idx="1"/>
          </p:nvPr>
        </p:nvSpPr>
        <p:spPr>
          <a:xfrm>
            <a:off x="617517" y="1560443"/>
            <a:ext cx="11008426" cy="3875853"/>
          </a:xfrm>
        </p:spPr>
        <p:txBody>
          <a:bodyPr/>
          <a:lstStyle/>
          <a:p>
            <a:pPr marL="0" indent="0">
              <a:buNone/>
            </a:pPr>
            <a:r>
              <a:rPr lang="ru-RU" dirty="0"/>
              <a:t>Мы с вами уже увидели, что слова «я получил, я передал» являются особой формулой, указывающей на то, что автор цитирует устную традицию исповедания веры, состоящего из учения о том, что:</a:t>
            </a:r>
          </a:p>
          <a:p>
            <a:r>
              <a:rPr lang="ru-RU" dirty="0"/>
              <a:t>Иисус </a:t>
            </a:r>
            <a:r>
              <a:rPr lang="ru-RU" b="1" u="sng" dirty="0">
                <a:solidFill>
                  <a:srgbClr val="FABD2B"/>
                </a:solidFill>
              </a:rPr>
              <a:t>умер</a:t>
            </a:r>
            <a:r>
              <a:rPr lang="ru-RU" dirty="0"/>
              <a:t> за нас, о чём говорит весь Ветхий завет</a:t>
            </a:r>
          </a:p>
          <a:p>
            <a:r>
              <a:rPr lang="ru-RU" dirty="0"/>
              <a:t>Иисус </a:t>
            </a:r>
            <a:r>
              <a:rPr lang="ru-RU" b="1" u="sng" dirty="0">
                <a:solidFill>
                  <a:srgbClr val="FABD2B"/>
                </a:solidFill>
              </a:rPr>
              <a:t>воскрес</a:t>
            </a:r>
            <a:r>
              <a:rPr lang="ru-RU" dirty="0"/>
              <a:t> первым из нас, о чём говорит весь Ветхий завет</a:t>
            </a:r>
          </a:p>
          <a:p>
            <a:r>
              <a:rPr lang="ru-RU" dirty="0"/>
              <a:t>Иисус доказал своё воскресение, о чём говорят свидетели</a:t>
            </a:r>
            <a:endParaRPr lang="en-US" dirty="0"/>
          </a:p>
        </p:txBody>
      </p:sp>
    </p:spTree>
    <p:extLst>
      <p:ext uri="{BB962C8B-B14F-4D97-AF65-F5344CB8AC3E}">
        <p14:creationId xmlns:p14="http://schemas.microsoft.com/office/powerpoint/2010/main" val="1547474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29101-C277-9F4B-A3AB-F36A2ED59606}"/>
              </a:ext>
            </a:extLst>
          </p:cNvPr>
          <p:cNvSpPr>
            <a:spLocks noGrp="1"/>
          </p:cNvSpPr>
          <p:nvPr>
            <p:ph type="title"/>
          </p:nvPr>
        </p:nvSpPr>
        <p:spPr/>
        <p:txBody>
          <a:bodyPr/>
          <a:lstStyle/>
          <a:p>
            <a:r>
              <a:rPr lang="ru-RU" dirty="0"/>
              <a:t>СОГЛАСНО ПИСАНИЯМ:</a:t>
            </a:r>
            <a:endParaRPr lang="en-US" dirty="0"/>
          </a:p>
        </p:txBody>
      </p:sp>
      <p:sp>
        <p:nvSpPr>
          <p:cNvPr id="3" name="Content Placeholder 2">
            <a:extLst>
              <a:ext uri="{FF2B5EF4-FFF2-40B4-BE49-F238E27FC236}">
                <a16:creationId xmlns:a16="http://schemas.microsoft.com/office/drawing/2014/main" id="{231281B9-150C-3049-8EEF-5321E87C7A0C}"/>
              </a:ext>
            </a:extLst>
          </p:cNvPr>
          <p:cNvSpPr>
            <a:spLocks noGrp="1"/>
          </p:cNvSpPr>
          <p:nvPr>
            <p:ph idx="1"/>
          </p:nvPr>
        </p:nvSpPr>
        <p:spPr>
          <a:xfrm>
            <a:off x="617517" y="1690689"/>
            <a:ext cx="11180232" cy="3745608"/>
          </a:xfrm>
        </p:spPr>
        <p:txBody>
          <a:bodyPr/>
          <a:lstStyle/>
          <a:p>
            <a:r>
              <a:rPr lang="en-US" baseline="30000" dirty="0">
                <a:solidFill>
                  <a:srgbClr val="EEEAD2"/>
                </a:solidFill>
              </a:rPr>
              <a:t>53:5</a:t>
            </a:r>
            <a:r>
              <a:rPr lang="en-US" dirty="0">
                <a:solidFill>
                  <a:srgbClr val="EEEAD2"/>
                </a:solidFill>
              </a:rPr>
              <a:t> </a:t>
            </a:r>
            <a:r>
              <a:rPr lang="ru-RU" dirty="0">
                <a:solidFill>
                  <a:srgbClr val="EEEAD2"/>
                </a:solidFill>
              </a:rPr>
              <a:t>Он был изранен за наши грехи,</a:t>
            </a:r>
            <a:r>
              <a:rPr lang="en-US" dirty="0">
                <a:solidFill>
                  <a:srgbClr val="EEEAD2"/>
                </a:solidFill>
              </a:rPr>
              <a:t> </a:t>
            </a:r>
            <a:r>
              <a:rPr lang="ru-RU" dirty="0">
                <a:solidFill>
                  <a:srgbClr val="EEEAD2"/>
                </a:solidFill>
              </a:rPr>
              <a:t>сокрушаем за наши беззакония;</a:t>
            </a:r>
            <a:r>
              <a:rPr lang="en-US" dirty="0">
                <a:solidFill>
                  <a:srgbClr val="EEEAD2"/>
                </a:solidFill>
              </a:rPr>
              <a:t> </a:t>
            </a:r>
            <a:r>
              <a:rPr lang="ru-RU" b="1" dirty="0"/>
              <a:t>Он понёс наказание, чтобы мы получили мир</a:t>
            </a:r>
            <a:r>
              <a:rPr lang="ru-RU" dirty="0"/>
              <a:t>,</a:t>
            </a:r>
            <a:r>
              <a:rPr lang="en-US" dirty="0"/>
              <a:t> </a:t>
            </a:r>
            <a:r>
              <a:rPr lang="ru-RU" dirty="0">
                <a:solidFill>
                  <a:srgbClr val="EEEAD2"/>
                </a:solidFill>
              </a:rPr>
              <a:t>и ранами Его мы исцелились.</a:t>
            </a:r>
            <a:r>
              <a:rPr lang="en-US" dirty="0">
                <a:solidFill>
                  <a:srgbClr val="EEEAD2"/>
                </a:solidFill>
              </a:rPr>
              <a:t> (</a:t>
            </a:r>
            <a:r>
              <a:rPr lang="ru-RU" dirty="0">
                <a:solidFill>
                  <a:srgbClr val="EEEAD2"/>
                </a:solidFill>
              </a:rPr>
              <a:t>Книга пророка Исайи 53:5)</a:t>
            </a:r>
            <a:endParaRPr lang="en-US" b="1" baseline="30000" dirty="0">
              <a:solidFill>
                <a:srgbClr val="EEEAD2"/>
              </a:solidFill>
            </a:endParaRPr>
          </a:p>
          <a:p>
            <a:r>
              <a:rPr lang="en-US" baseline="30000" dirty="0">
                <a:solidFill>
                  <a:srgbClr val="EEEAD2"/>
                </a:solidFill>
              </a:rPr>
              <a:t>24:</a:t>
            </a:r>
            <a:r>
              <a:rPr lang="ru-RU" baseline="30000" dirty="0">
                <a:solidFill>
                  <a:srgbClr val="EEEAD2"/>
                </a:solidFill>
              </a:rPr>
              <a:t>27 </a:t>
            </a:r>
            <a:r>
              <a:rPr lang="ru-RU" dirty="0">
                <a:solidFill>
                  <a:srgbClr val="EEEAD2"/>
                </a:solidFill>
              </a:rPr>
              <a:t>И начав от Моисея и всех пророков, Он объяснил им, что было сказано о Нем во всех Писаниях…</a:t>
            </a:r>
            <a:r>
              <a:rPr lang="en-US" dirty="0">
                <a:solidFill>
                  <a:srgbClr val="EEEAD2"/>
                </a:solidFill>
              </a:rPr>
              <a:t> </a:t>
            </a:r>
            <a:r>
              <a:rPr lang="ru-RU" baseline="30000" dirty="0">
                <a:solidFill>
                  <a:srgbClr val="EEEAD2"/>
                </a:solidFill>
              </a:rPr>
              <a:t>44 </a:t>
            </a:r>
            <a:r>
              <a:rPr lang="ru-RU" dirty="0">
                <a:solidFill>
                  <a:srgbClr val="EEEAD2"/>
                </a:solidFill>
              </a:rPr>
              <a:t>«Об этом Я и говорил вам, когда был еще с вами», – сказал Он. – </a:t>
            </a:r>
            <a:r>
              <a:rPr lang="ru-RU" dirty="0"/>
              <a:t>«</a:t>
            </a:r>
            <a:r>
              <a:rPr lang="ru-RU" b="1" dirty="0"/>
              <a:t>Всё записанное обо Мне в Законе Моисея, у Пророков и в Псалмах должно исполниться</a:t>
            </a:r>
            <a:r>
              <a:rPr lang="ru-RU" dirty="0"/>
              <a:t>». </a:t>
            </a:r>
            <a:r>
              <a:rPr lang="ru-RU" dirty="0">
                <a:solidFill>
                  <a:srgbClr val="EEEAD2"/>
                </a:solidFill>
              </a:rPr>
              <a:t>(Евангелие от Луки 24:27 и 44)</a:t>
            </a:r>
          </a:p>
        </p:txBody>
      </p:sp>
    </p:spTree>
    <p:extLst>
      <p:ext uri="{BB962C8B-B14F-4D97-AF65-F5344CB8AC3E}">
        <p14:creationId xmlns:p14="http://schemas.microsoft.com/office/powerpoint/2010/main" val="1454119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1527E9-00CB-0F42-9B40-C320476975E6}"/>
              </a:ext>
            </a:extLst>
          </p:cNvPr>
          <p:cNvSpPr>
            <a:spLocks noGrp="1"/>
          </p:cNvSpPr>
          <p:nvPr>
            <p:ph idx="1"/>
          </p:nvPr>
        </p:nvSpPr>
        <p:spPr>
          <a:xfrm>
            <a:off x="617517" y="646043"/>
            <a:ext cx="11008426" cy="4790253"/>
          </a:xfrm>
          <a:noFill/>
        </p:spPr>
        <p:txBody>
          <a:bodyPr/>
          <a:lstStyle/>
          <a:p>
            <a:r>
              <a:rPr lang="ru-RU" i="1" dirty="0"/>
              <a:t>Помним ли мы, что не нам решать, во что верить в христианстве, а во что нет? Отдаём ли мы себе отчёт в том, что мы не можем относиться к истории Иисуса или тем моральным требованиям, что она выдвигает, как к шведскому столу убеждений, выбирая, что принять, а что отвергнуть?</a:t>
            </a:r>
          </a:p>
          <a:p>
            <a:r>
              <a:rPr lang="ru-RU" b="1" dirty="0"/>
              <a:t>Воскресение Христа меняет моё восприятие самосовершенствования</a:t>
            </a:r>
            <a:endParaRPr lang="en-US" b="1" dirty="0"/>
          </a:p>
        </p:txBody>
      </p:sp>
    </p:spTree>
    <p:extLst>
      <p:ext uri="{BB962C8B-B14F-4D97-AF65-F5344CB8AC3E}">
        <p14:creationId xmlns:p14="http://schemas.microsoft.com/office/powerpoint/2010/main" val="3720857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FDA244-F099-064D-A520-DE832A086D9C}"/>
              </a:ext>
            </a:extLst>
          </p:cNvPr>
          <p:cNvSpPr>
            <a:spLocks noGrp="1"/>
          </p:cNvSpPr>
          <p:nvPr>
            <p:ph idx="1"/>
          </p:nvPr>
        </p:nvSpPr>
        <p:spPr>
          <a:xfrm>
            <a:off x="617517" y="441789"/>
            <a:ext cx="11008426" cy="4994508"/>
          </a:xfrm>
        </p:spPr>
        <p:txBody>
          <a:bodyPr>
            <a:normAutofit/>
          </a:bodyPr>
          <a:lstStyle/>
          <a:p>
            <a:pPr marL="0" indent="0">
              <a:buNone/>
            </a:pPr>
            <a:r>
              <a:rPr lang="ru-RU" baseline="30000" dirty="0"/>
              <a:t>15:6</a:t>
            </a:r>
            <a:r>
              <a:rPr lang="ru-RU" dirty="0"/>
              <a:t> После этого Он явился еще более чем пятистам братьям одновременно. Большинство из них еще живы, а некоторые уже умерли. </a:t>
            </a:r>
            <a:r>
              <a:rPr lang="ru-RU" baseline="30000" dirty="0"/>
              <a:t>7</a:t>
            </a:r>
            <a:r>
              <a:rPr lang="ru-RU" dirty="0"/>
              <a:t> Затем Он явился Иакову, потом всем апостолам, </a:t>
            </a:r>
            <a:r>
              <a:rPr lang="ru-RU" baseline="30000" dirty="0"/>
              <a:t>8</a:t>
            </a:r>
            <a:r>
              <a:rPr lang="ru-RU" dirty="0"/>
              <a:t> и последнему из всех явился мне... </a:t>
            </a:r>
          </a:p>
          <a:p>
            <a:pPr marL="0" indent="0" algn="r">
              <a:buNone/>
            </a:pPr>
            <a:r>
              <a:rPr lang="ru-RU" dirty="0"/>
              <a:t>(1 Послание Коринфянам 15:</a:t>
            </a:r>
            <a:r>
              <a:rPr lang="en-US" dirty="0"/>
              <a:t>6</a:t>
            </a:r>
            <a:r>
              <a:rPr lang="ru-RU" dirty="0"/>
              <a:t>-8)</a:t>
            </a:r>
            <a:endParaRPr lang="en-US" dirty="0"/>
          </a:p>
        </p:txBody>
      </p:sp>
    </p:spTree>
    <p:extLst>
      <p:ext uri="{BB962C8B-B14F-4D97-AF65-F5344CB8AC3E}">
        <p14:creationId xmlns:p14="http://schemas.microsoft.com/office/powerpoint/2010/main" val="410408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252E3-2BB3-3743-98F9-E26FD6C4D899}"/>
              </a:ext>
            </a:extLst>
          </p:cNvPr>
          <p:cNvSpPr>
            <a:spLocks noGrp="1"/>
          </p:cNvSpPr>
          <p:nvPr>
            <p:ph type="title"/>
          </p:nvPr>
        </p:nvSpPr>
        <p:spPr/>
        <p:txBody>
          <a:bodyPr>
            <a:normAutofit fontScale="90000"/>
          </a:bodyPr>
          <a:lstStyle/>
          <a:p>
            <a:r>
              <a:rPr lang="ru-RU" dirty="0"/>
              <a:t>ИСТОРИЧЕСКИЙ ФАКТ КАК ЧАСТЬ НАШЕГО ИСПОВЕДАНИЯ ВЕРЫ:</a:t>
            </a:r>
            <a:endParaRPr lang="en-US" dirty="0"/>
          </a:p>
        </p:txBody>
      </p:sp>
      <p:sp>
        <p:nvSpPr>
          <p:cNvPr id="3" name="Content Placeholder 2">
            <a:extLst>
              <a:ext uri="{FF2B5EF4-FFF2-40B4-BE49-F238E27FC236}">
                <a16:creationId xmlns:a16="http://schemas.microsoft.com/office/drawing/2014/main" id="{3A24B465-A26B-8C43-8815-32DB86D06D8C}"/>
              </a:ext>
            </a:extLst>
          </p:cNvPr>
          <p:cNvSpPr>
            <a:spLocks noGrp="1"/>
          </p:cNvSpPr>
          <p:nvPr>
            <p:ph idx="1"/>
          </p:nvPr>
        </p:nvSpPr>
        <p:spPr>
          <a:xfrm>
            <a:off x="617517" y="1775929"/>
            <a:ext cx="11008426" cy="3799923"/>
          </a:xfrm>
        </p:spPr>
        <p:txBody>
          <a:bodyPr>
            <a:normAutofit lnSpcReduction="10000"/>
          </a:bodyPr>
          <a:lstStyle/>
          <a:p>
            <a:r>
              <a:rPr lang="ru-RU" dirty="0">
                <a:solidFill>
                  <a:srgbClr val="EEEAD2"/>
                </a:solidFill>
              </a:rPr>
              <a:t>После своего воскресения из мёртвых Иисус является Своим сторонникам на протяжении 40 дней;</a:t>
            </a:r>
          </a:p>
          <a:p>
            <a:r>
              <a:rPr lang="ru-RU" dirty="0">
                <a:solidFill>
                  <a:srgbClr val="EEEAD2"/>
                </a:solidFill>
              </a:rPr>
              <a:t>Однажды Его видят одновременно более чем 500 человек;</a:t>
            </a:r>
          </a:p>
          <a:p>
            <a:r>
              <a:rPr lang="ru-RU" dirty="0">
                <a:solidFill>
                  <a:srgbClr val="EEEAD2"/>
                </a:solidFill>
              </a:rPr>
              <a:t>С Иисусом встречаются все Его близкие ученики;</a:t>
            </a:r>
          </a:p>
          <a:p>
            <a:r>
              <a:rPr lang="ru-RU" dirty="0">
                <a:solidFill>
                  <a:srgbClr val="EEEAD2"/>
                </a:solidFill>
              </a:rPr>
              <a:t>С воскресшим Христом проводит время Пётр и сводный брат Иисуса Иаков;</a:t>
            </a:r>
          </a:p>
          <a:p>
            <a:r>
              <a:rPr lang="ru-RU" b="1" dirty="0"/>
              <a:t>Практически каждый в Иерусалиме и окрестностях знал хотя бы кого-то, кто видел воскресшего Иисуса. </a:t>
            </a:r>
            <a:endParaRPr lang="en-US" b="1" dirty="0"/>
          </a:p>
        </p:txBody>
      </p:sp>
    </p:spTree>
    <p:extLst>
      <p:ext uri="{BB962C8B-B14F-4D97-AF65-F5344CB8AC3E}">
        <p14:creationId xmlns:p14="http://schemas.microsoft.com/office/powerpoint/2010/main" val="40868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C75411-461A-ED44-9B41-7A0F9DDEC34C}"/>
              </a:ext>
            </a:extLst>
          </p:cNvPr>
          <p:cNvSpPr>
            <a:spLocks noGrp="1"/>
          </p:cNvSpPr>
          <p:nvPr>
            <p:ph idx="1"/>
          </p:nvPr>
        </p:nvSpPr>
        <p:spPr>
          <a:xfrm>
            <a:off x="617517" y="636105"/>
            <a:ext cx="11008426" cy="4800192"/>
          </a:xfrm>
        </p:spPr>
        <p:txBody>
          <a:bodyPr/>
          <a:lstStyle/>
          <a:p>
            <a:r>
              <a:rPr lang="ru-RU" i="1" dirty="0"/>
              <a:t>Осознаём ли мы, что воскресение Христа подтверждается столь весомыми свидетельскими показаниями, что отрицать их практически невозможно? Помним ли мы о том, что после смерти Иисуса видели как толпы, так и отдельные люди, которые очень хорошо Его знали?</a:t>
            </a:r>
          </a:p>
          <a:p>
            <a:r>
              <a:rPr lang="ru-RU" b="1" dirty="0"/>
              <a:t>Воскресение Христа меняет моё восприятие самосовершенствования</a:t>
            </a:r>
            <a:endParaRPr lang="en-US" b="1" dirty="0"/>
          </a:p>
        </p:txBody>
      </p:sp>
    </p:spTree>
    <p:extLst>
      <p:ext uri="{BB962C8B-B14F-4D97-AF65-F5344CB8AC3E}">
        <p14:creationId xmlns:p14="http://schemas.microsoft.com/office/powerpoint/2010/main" val="560666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7703E3-1E7E-BE4E-94BD-207B903EC91D}"/>
              </a:ext>
            </a:extLst>
          </p:cNvPr>
          <p:cNvSpPr>
            <a:spLocks noGrp="1"/>
          </p:cNvSpPr>
          <p:nvPr>
            <p:ph idx="1"/>
          </p:nvPr>
        </p:nvSpPr>
        <p:spPr>
          <a:xfrm>
            <a:off x="617517" y="648181"/>
            <a:ext cx="11008426" cy="4788115"/>
          </a:xfrm>
        </p:spPr>
        <p:txBody>
          <a:bodyPr>
            <a:normAutofit/>
          </a:bodyPr>
          <a:lstStyle/>
          <a:p>
            <a:pPr marL="0" indent="0">
              <a:buNone/>
            </a:pPr>
            <a:r>
              <a:rPr lang="ru-RU" baseline="30000" dirty="0">
                <a:solidFill>
                  <a:srgbClr val="EEEAD2"/>
                </a:solidFill>
              </a:rPr>
              <a:t>15:8</a:t>
            </a:r>
            <a:r>
              <a:rPr lang="ru-RU" dirty="0">
                <a:solidFill>
                  <a:srgbClr val="EEEAD2"/>
                </a:solidFill>
              </a:rPr>
              <a:t> и последнему из всех </a:t>
            </a:r>
            <a:r>
              <a:rPr lang="ru-RU" b="1" dirty="0"/>
              <a:t>явился мне, жалкому недоноску</a:t>
            </a:r>
            <a:r>
              <a:rPr lang="ru-RU" dirty="0"/>
              <a:t>. </a:t>
            </a:r>
            <a:r>
              <a:rPr lang="ru-RU" baseline="30000" dirty="0">
                <a:solidFill>
                  <a:srgbClr val="EEEAD2"/>
                </a:solidFill>
              </a:rPr>
              <a:t>9</a:t>
            </a:r>
            <a:r>
              <a:rPr lang="ru-RU" dirty="0">
                <a:solidFill>
                  <a:srgbClr val="EEEAD2"/>
                </a:solidFill>
              </a:rPr>
              <a:t> Ведь я самый наименьший из апостолов и даже не заслуживаю чести называться апостолом, потому что я преследовал церковь Божью. </a:t>
            </a:r>
            <a:r>
              <a:rPr lang="ru-RU" baseline="30000" dirty="0">
                <a:solidFill>
                  <a:srgbClr val="EEEAD2"/>
                </a:solidFill>
              </a:rPr>
              <a:t>10</a:t>
            </a:r>
            <a:r>
              <a:rPr lang="ru-RU" dirty="0">
                <a:solidFill>
                  <a:srgbClr val="EEEAD2"/>
                </a:solidFill>
              </a:rPr>
              <a:t> Но по благодати Божьей я есть тот, кто я есть, и Его благодать во мне была не напрасной: я трудился больше, чем все остальные, впрочем, не я, а благодать Божья, которая со мной. </a:t>
            </a:r>
            <a:r>
              <a:rPr lang="ru-RU" baseline="30000" dirty="0">
                <a:solidFill>
                  <a:srgbClr val="EEEAD2"/>
                </a:solidFill>
              </a:rPr>
              <a:t>11</a:t>
            </a:r>
            <a:r>
              <a:rPr lang="ru-RU" dirty="0">
                <a:solidFill>
                  <a:srgbClr val="EEEAD2"/>
                </a:solidFill>
              </a:rPr>
              <a:t> Не имеет значения, кто возвещает: я или они. Главное – вы поверили в то, что мы возвещаем.</a:t>
            </a:r>
            <a:endParaRPr lang="en-US" dirty="0">
              <a:solidFill>
                <a:srgbClr val="EEEAD2"/>
              </a:solidFill>
            </a:endParaRPr>
          </a:p>
          <a:p>
            <a:pPr marL="0" indent="0" algn="r">
              <a:buNone/>
            </a:pPr>
            <a:r>
              <a:rPr lang="ru-RU" dirty="0">
                <a:solidFill>
                  <a:srgbClr val="EEEAD2"/>
                </a:solidFill>
              </a:rPr>
              <a:t>(1 Послание Коринфянам 15:9-11)</a:t>
            </a:r>
            <a:endParaRPr lang="en-US" dirty="0">
              <a:solidFill>
                <a:srgbClr val="EEEAD2"/>
              </a:solidFill>
            </a:endParaRPr>
          </a:p>
        </p:txBody>
      </p:sp>
    </p:spTree>
    <p:extLst>
      <p:ext uri="{BB962C8B-B14F-4D97-AF65-F5344CB8AC3E}">
        <p14:creationId xmlns:p14="http://schemas.microsoft.com/office/powerpoint/2010/main" val="2704832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7555E-8508-3B46-9F66-DC0B6C844ED4}"/>
              </a:ext>
            </a:extLst>
          </p:cNvPr>
          <p:cNvSpPr>
            <a:spLocks noGrp="1"/>
          </p:cNvSpPr>
          <p:nvPr>
            <p:ph type="title"/>
          </p:nvPr>
        </p:nvSpPr>
        <p:spPr/>
        <p:txBody>
          <a:bodyPr/>
          <a:lstStyle/>
          <a:p>
            <a:r>
              <a:rPr lang="ru-RU" dirty="0"/>
              <a:t>ИСКУПЛЕНИЕ</a:t>
            </a:r>
            <a:endParaRPr lang="en-US" dirty="0"/>
          </a:p>
        </p:txBody>
      </p:sp>
      <p:sp>
        <p:nvSpPr>
          <p:cNvPr id="3" name="Content Placeholder 2">
            <a:extLst>
              <a:ext uri="{FF2B5EF4-FFF2-40B4-BE49-F238E27FC236}">
                <a16:creationId xmlns:a16="http://schemas.microsoft.com/office/drawing/2014/main" id="{D31EC8EB-E885-0342-8655-B7E10394DA6B}"/>
              </a:ext>
            </a:extLst>
          </p:cNvPr>
          <p:cNvSpPr>
            <a:spLocks noGrp="1"/>
          </p:cNvSpPr>
          <p:nvPr>
            <p:ph idx="1"/>
          </p:nvPr>
        </p:nvSpPr>
        <p:spPr/>
        <p:txBody>
          <a:bodyPr/>
          <a:lstStyle/>
          <a:p>
            <a:r>
              <a:rPr lang="ru-RU" dirty="0"/>
              <a:t>Слово «</a:t>
            </a:r>
            <a:r>
              <a:rPr lang="ru-RU" i="1" dirty="0"/>
              <a:t>недоносок</a:t>
            </a:r>
            <a:r>
              <a:rPr lang="ru-RU" dirty="0"/>
              <a:t>», скорей всего, использовалось оппонентами Павла в Коринфе, называвшими его «</a:t>
            </a:r>
            <a:r>
              <a:rPr lang="ru-RU" i="1" dirty="0"/>
              <a:t>недоношенным апостолом</a:t>
            </a:r>
            <a:r>
              <a:rPr lang="ru-RU" dirty="0"/>
              <a:t>».</a:t>
            </a:r>
          </a:p>
          <a:p>
            <a:r>
              <a:rPr lang="ru-RU" dirty="0"/>
              <a:t>Смерть и воскресение Христа защищает моё сердце от </a:t>
            </a:r>
            <a:r>
              <a:rPr lang="ru-RU" b="1" u="sng" dirty="0">
                <a:solidFill>
                  <a:srgbClr val="FABD2B"/>
                </a:solidFill>
              </a:rPr>
              <a:t>побед</a:t>
            </a:r>
            <a:r>
              <a:rPr lang="ru-RU" dirty="0"/>
              <a:t> и </a:t>
            </a:r>
            <a:r>
              <a:rPr lang="ru-RU" b="1" u="sng" dirty="0">
                <a:solidFill>
                  <a:srgbClr val="FABD2B"/>
                </a:solidFill>
              </a:rPr>
              <a:t>поражений</a:t>
            </a:r>
            <a:r>
              <a:rPr lang="ru-RU" dirty="0"/>
              <a:t>, позволяя смотреть в лицо тому, что ещё вчера сокрушило бы меня, ведь теперь я смотрю на себя через призму всего того, что </a:t>
            </a:r>
            <a:r>
              <a:rPr lang="ru-RU" b="1" u="sng" dirty="0">
                <a:solidFill>
                  <a:srgbClr val="FABD2B"/>
                </a:solidFill>
              </a:rPr>
              <a:t>Христос сделал за меня</a:t>
            </a:r>
            <a:r>
              <a:rPr lang="ru-RU" dirty="0"/>
              <a:t>.</a:t>
            </a:r>
          </a:p>
        </p:txBody>
      </p:sp>
    </p:spTree>
    <p:extLst>
      <p:ext uri="{BB962C8B-B14F-4D97-AF65-F5344CB8AC3E}">
        <p14:creationId xmlns:p14="http://schemas.microsoft.com/office/powerpoint/2010/main" val="500301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5688C6-DD20-F84F-8989-652CBE18A4E8}"/>
              </a:ext>
            </a:extLst>
          </p:cNvPr>
          <p:cNvSpPr>
            <a:spLocks noGrp="1"/>
          </p:cNvSpPr>
          <p:nvPr>
            <p:ph idx="1"/>
          </p:nvPr>
        </p:nvSpPr>
        <p:spPr>
          <a:xfrm>
            <a:off x="617517" y="477079"/>
            <a:ext cx="11008426" cy="4959218"/>
          </a:xfrm>
        </p:spPr>
        <p:txBody>
          <a:bodyPr/>
          <a:lstStyle/>
          <a:p>
            <a:pPr marL="0" indent="0">
              <a:buNone/>
            </a:pPr>
            <a:r>
              <a:rPr lang="en-US" baseline="30000" dirty="0">
                <a:solidFill>
                  <a:srgbClr val="EEEAD2"/>
                </a:solidFill>
              </a:rPr>
              <a:t>4:</a:t>
            </a:r>
            <a:r>
              <a:rPr lang="ru-RU" baseline="30000" dirty="0">
                <a:solidFill>
                  <a:srgbClr val="EEEAD2"/>
                </a:solidFill>
              </a:rPr>
              <a:t>3 </a:t>
            </a:r>
            <a:r>
              <a:rPr lang="ru-RU" dirty="0">
                <a:solidFill>
                  <a:srgbClr val="EEEAD2"/>
                </a:solidFill>
              </a:rPr>
              <a:t>Меня очень мало заботит, как вы или кто-то другой будет обо мне судить. Я и сам не сужу себя. </a:t>
            </a:r>
            <a:r>
              <a:rPr lang="ru-RU" baseline="30000" dirty="0">
                <a:solidFill>
                  <a:srgbClr val="EEEAD2"/>
                </a:solidFill>
              </a:rPr>
              <a:t>4 </a:t>
            </a:r>
            <a:r>
              <a:rPr lang="ru-RU" dirty="0">
                <a:solidFill>
                  <a:srgbClr val="EEEAD2"/>
                </a:solidFill>
              </a:rPr>
              <a:t>Совесть моя чиста, хотя не это оправдывает меня. Но </a:t>
            </a:r>
            <a:r>
              <a:rPr lang="ru-RU" b="1" dirty="0"/>
              <a:t>мой судья – Господь</a:t>
            </a:r>
            <a:r>
              <a:rPr lang="ru-RU" dirty="0"/>
              <a:t>.</a:t>
            </a:r>
          </a:p>
          <a:p>
            <a:pPr marL="0" indent="0" algn="r">
              <a:buNone/>
            </a:pPr>
            <a:r>
              <a:rPr lang="ru-RU" dirty="0">
                <a:solidFill>
                  <a:srgbClr val="EEEAD2"/>
                </a:solidFill>
              </a:rPr>
              <a:t>(1 Послание Коринфянам 4:3-4)</a:t>
            </a:r>
            <a:endParaRPr lang="en-US" dirty="0">
              <a:solidFill>
                <a:srgbClr val="EEEAD2"/>
              </a:solidFill>
            </a:endParaRPr>
          </a:p>
          <a:p>
            <a:pPr marL="0" indent="0">
              <a:buNone/>
            </a:pPr>
            <a:r>
              <a:rPr lang="ru-RU" dirty="0"/>
              <a:t>Меня определяет: </a:t>
            </a:r>
          </a:p>
          <a:p>
            <a:r>
              <a:rPr lang="ru-RU" dirty="0"/>
              <a:t>Не то, что </a:t>
            </a:r>
            <a:r>
              <a:rPr lang="ru-RU" b="1" u="sng" dirty="0">
                <a:solidFill>
                  <a:srgbClr val="FABD2B"/>
                </a:solidFill>
              </a:rPr>
              <a:t>другие</a:t>
            </a:r>
            <a:r>
              <a:rPr lang="ru-RU" dirty="0"/>
              <a:t> думают про меня;</a:t>
            </a:r>
          </a:p>
          <a:p>
            <a:r>
              <a:rPr lang="ru-RU" dirty="0"/>
              <a:t>Не то, что </a:t>
            </a:r>
            <a:r>
              <a:rPr lang="ru-RU" b="1" u="sng" dirty="0">
                <a:solidFill>
                  <a:srgbClr val="FABD2B"/>
                </a:solidFill>
              </a:rPr>
              <a:t>я сам</a:t>
            </a:r>
            <a:r>
              <a:rPr lang="ru-RU" dirty="0">
                <a:solidFill>
                  <a:srgbClr val="FABD2B"/>
                </a:solidFill>
              </a:rPr>
              <a:t> </a:t>
            </a:r>
            <a:r>
              <a:rPr lang="ru-RU" dirty="0"/>
              <a:t>думаю про </a:t>
            </a:r>
            <a:r>
              <a:rPr lang="ru-RU" b="1" u="sng" dirty="0">
                <a:solidFill>
                  <a:srgbClr val="FABD2B"/>
                </a:solidFill>
              </a:rPr>
              <a:t>себя</a:t>
            </a:r>
            <a:r>
              <a:rPr lang="ru-RU" dirty="0"/>
              <a:t>;</a:t>
            </a:r>
          </a:p>
          <a:p>
            <a:r>
              <a:rPr lang="ru-RU" dirty="0"/>
              <a:t>Но то, что </a:t>
            </a:r>
            <a:r>
              <a:rPr lang="ru-RU" b="1" u="sng" dirty="0">
                <a:solidFill>
                  <a:srgbClr val="FABD2B"/>
                </a:solidFill>
              </a:rPr>
              <a:t>Бог</a:t>
            </a:r>
            <a:r>
              <a:rPr lang="ru-RU" dirty="0"/>
              <a:t> думает про меня.</a:t>
            </a:r>
            <a:endParaRPr lang="en-US" dirty="0"/>
          </a:p>
        </p:txBody>
      </p:sp>
    </p:spTree>
    <p:extLst>
      <p:ext uri="{BB962C8B-B14F-4D97-AF65-F5344CB8AC3E}">
        <p14:creationId xmlns:p14="http://schemas.microsoft.com/office/powerpoint/2010/main" val="3400643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B4FDEB-BE87-CA4F-B9CD-027EB820E270}"/>
              </a:ext>
            </a:extLst>
          </p:cNvPr>
          <p:cNvSpPr>
            <a:spLocks noGrp="1"/>
          </p:cNvSpPr>
          <p:nvPr>
            <p:ph idx="1"/>
          </p:nvPr>
        </p:nvSpPr>
        <p:spPr>
          <a:xfrm>
            <a:off x="617517" y="496957"/>
            <a:ext cx="11008426" cy="4939339"/>
          </a:xfrm>
        </p:spPr>
        <p:txBody>
          <a:bodyPr/>
          <a:lstStyle/>
          <a:p>
            <a:r>
              <a:rPr lang="ru-RU" i="1" dirty="0"/>
              <a:t>Как я смотрю сегодня на себя? Позволяю ли я любви и благодати Бога лепить моё восприятие того, кто я есть? Или я пытаюсь оценить себя с точки зрения всего того, что другие люди думают про меня?</a:t>
            </a:r>
          </a:p>
          <a:p>
            <a:r>
              <a:rPr lang="ru-RU" b="1" dirty="0"/>
              <a:t>Воскресение Христа меняет моё восприятие самосовершенствования</a:t>
            </a:r>
            <a:endParaRPr lang="en-US" b="1" dirty="0"/>
          </a:p>
        </p:txBody>
      </p:sp>
    </p:spTree>
    <p:extLst>
      <p:ext uri="{BB962C8B-B14F-4D97-AF65-F5344CB8AC3E}">
        <p14:creationId xmlns:p14="http://schemas.microsoft.com/office/powerpoint/2010/main" val="1799356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A3278-F526-D845-B945-07626C224639}"/>
              </a:ext>
            </a:extLst>
          </p:cNvPr>
          <p:cNvSpPr>
            <a:spLocks noGrp="1"/>
          </p:cNvSpPr>
          <p:nvPr>
            <p:ph type="title"/>
          </p:nvPr>
        </p:nvSpPr>
        <p:spPr/>
        <p:txBody>
          <a:bodyPr/>
          <a:lstStyle/>
          <a:p>
            <a:r>
              <a:rPr lang="ru-RU" dirty="0"/>
              <a:t>ПЕРЕКРЁСТКИ ИСТОРИЙ</a:t>
            </a:r>
            <a:endParaRPr lang="en-US" dirty="0"/>
          </a:p>
        </p:txBody>
      </p:sp>
      <p:sp>
        <p:nvSpPr>
          <p:cNvPr id="3" name="Content Placeholder 2">
            <a:extLst>
              <a:ext uri="{FF2B5EF4-FFF2-40B4-BE49-F238E27FC236}">
                <a16:creationId xmlns:a16="http://schemas.microsoft.com/office/drawing/2014/main" id="{CF427537-5C5F-B54C-B305-B00C279DD9BD}"/>
              </a:ext>
            </a:extLst>
          </p:cNvPr>
          <p:cNvSpPr>
            <a:spLocks noGrp="1"/>
          </p:cNvSpPr>
          <p:nvPr>
            <p:ph idx="1"/>
          </p:nvPr>
        </p:nvSpPr>
        <p:spPr>
          <a:xfrm>
            <a:off x="617517" y="1480931"/>
            <a:ext cx="11008426" cy="3955366"/>
          </a:xfrm>
        </p:spPr>
        <p:txBody>
          <a:bodyPr>
            <a:normAutofit lnSpcReduction="10000"/>
          </a:bodyPr>
          <a:lstStyle/>
          <a:p>
            <a:r>
              <a:rPr lang="ru-RU" b="1" dirty="0"/>
              <a:t>Плохо быть всего лишь неплохим человеком. Искренность веры важна лишь тогда, когда мы целиком и полностью доверяемся именно истине, поскольку лишь она способна покорить наши сердца</a:t>
            </a:r>
            <a:r>
              <a:rPr lang="ru-RU" dirty="0"/>
              <a:t>.</a:t>
            </a:r>
            <a:r>
              <a:rPr lang="ru-RU" b="1" dirty="0"/>
              <a:t> </a:t>
            </a:r>
          </a:p>
          <a:p>
            <a:r>
              <a:rPr lang="ru-RU" dirty="0">
                <a:solidFill>
                  <a:srgbClr val="EEEAD2"/>
                </a:solidFill>
              </a:rPr>
              <a:t>Христианство не просто предлагает нам систему самосовершенствования, сопоставимую с другими учениями. Оно претендует на то, что лишь эта история является истинной и только поэтому она достойна того, чтобы мы ей доверяли всем сердцем.</a:t>
            </a:r>
            <a:r>
              <a:rPr lang="en-US" dirty="0">
                <a:solidFill>
                  <a:srgbClr val="EEEAD2"/>
                </a:solidFill>
              </a:rPr>
              <a:t> </a:t>
            </a:r>
          </a:p>
        </p:txBody>
      </p:sp>
    </p:spTree>
    <p:extLst>
      <p:ext uri="{BB962C8B-B14F-4D97-AF65-F5344CB8AC3E}">
        <p14:creationId xmlns:p14="http://schemas.microsoft.com/office/powerpoint/2010/main" val="33018960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62B18D-1191-A042-9DB8-A0924074D00F}"/>
              </a:ext>
            </a:extLst>
          </p:cNvPr>
          <p:cNvSpPr>
            <a:spLocks noGrp="1"/>
          </p:cNvSpPr>
          <p:nvPr>
            <p:ph idx="1"/>
          </p:nvPr>
        </p:nvSpPr>
        <p:spPr>
          <a:xfrm>
            <a:off x="617517" y="536713"/>
            <a:ext cx="11008426" cy="4899583"/>
          </a:xfrm>
        </p:spPr>
        <p:txBody>
          <a:bodyPr/>
          <a:lstStyle/>
          <a:p>
            <a:pPr marL="0" indent="0">
              <a:buNone/>
            </a:pPr>
            <a:r>
              <a:rPr lang="ru-RU" dirty="0"/>
              <a:t>«…</a:t>
            </a:r>
            <a:r>
              <a:rPr lang="ru-RU" i="1" dirty="0"/>
              <a:t>у каждого человека есть свои уникальные чувства и интуиция, которые должны найти своё выражение, чтобы наша индивидуальность раскрылась полностью… Для этого нам необходимо противостоять попыткам загнать нас в узкие рамки моделей поведения, навязываемых извне</a:t>
            </a:r>
            <a:r>
              <a:rPr lang="ru-RU" dirty="0"/>
              <a:t>». </a:t>
            </a:r>
            <a:endParaRPr lang="en-US" dirty="0"/>
          </a:p>
          <a:p>
            <a:pPr marL="0" indent="0" algn="r">
              <a:buNone/>
            </a:pPr>
            <a:r>
              <a:rPr lang="en-US" dirty="0"/>
              <a:t>(</a:t>
            </a:r>
            <a:r>
              <a:rPr lang="ru-RU" dirty="0"/>
              <a:t>Роберт Белла</a:t>
            </a:r>
            <a:r>
              <a:rPr lang="en-US" dirty="0"/>
              <a:t> «</a:t>
            </a:r>
            <a:r>
              <a:rPr lang="ru-RU" dirty="0"/>
              <a:t>Привычки сердца</a:t>
            </a:r>
            <a:r>
              <a:rPr lang="en-US" dirty="0"/>
              <a:t>»)</a:t>
            </a:r>
          </a:p>
        </p:txBody>
      </p:sp>
    </p:spTree>
    <p:extLst>
      <p:ext uri="{BB962C8B-B14F-4D97-AF65-F5344CB8AC3E}">
        <p14:creationId xmlns:p14="http://schemas.microsoft.com/office/powerpoint/2010/main" val="2941335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A9D298-3B90-2F48-869E-7CBF84177CF0}"/>
              </a:ext>
            </a:extLst>
          </p:cNvPr>
          <p:cNvSpPr>
            <a:spLocks noGrp="1"/>
          </p:cNvSpPr>
          <p:nvPr>
            <p:ph idx="1"/>
          </p:nvPr>
        </p:nvSpPr>
        <p:spPr>
          <a:xfrm>
            <a:off x="617517" y="646043"/>
            <a:ext cx="11008426" cy="4790253"/>
          </a:xfrm>
        </p:spPr>
        <p:txBody>
          <a:bodyPr/>
          <a:lstStyle/>
          <a:p>
            <a:pPr marL="0" indent="0">
              <a:buNone/>
            </a:pPr>
            <a:r>
              <a:rPr lang="ru-RU" dirty="0"/>
              <a:t>«</a:t>
            </a:r>
            <a:r>
              <a:rPr lang="ru-RU" i="1" dirty="0"/>
              <a:t>С момента грехопадения люди ищут по горизонтали то, что они были сотворены найти только по вертикали. Они просят, чтобы люди, места или вещи дали им то, что может подарить лишь идентичность, данная Господом</a:t>
            </a:r>
            <a:r>
              <a:rPr lang="ru-RU" dirty="0"/>
              <a:t>».</a:t>
            </a:r>
            <a:endParaRPr lang="en-US" dirty="0"/>
          </a:p>
          <a:p>
            <a:pPr marL="0" indent="0" algn="r">
              <a:buNone/>
            </a:pPr>
            <a:r>
              <a:rPr lang="ru-RU" dirty="0"/>
              <a:t>(Пол </a:t>
            </a:r>
            <a:r>
              <a:rPr lang="ru-RU" dirty="0" err="1"/>
              <a:t>Трипп</a:t>
            </a:r>
            <a:r>
              <a:rPr lang="ru-RU" dirty="0"/>
              <a:t> «Веди за собой»)</a:t>
            </a:r>
            <a:endParaRPr lang="en-US" dirty="0"/>
          </a:p>
        </p:txBody>
      </p:sp>
    </p:spTree>
    <p:extLst>
      <p:ext uri="{BB962C8B-B14F-4D97-AF65-F5344CB8AC3E}">
        <p14:creationId xmlns:p14="http://schemas.microsoft.com/office/powerpoint/2010/main" val="3985324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29212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C5A5C-6956-9549-BCC6-8FC195FDD3AA}"/>
              </a:ext>
            </a:extLst>
          </p:cNvPr>
          <p:cNvSpPr>
            <a:spLocks noGrp="1"/>
          </p:cNvSpPr>
          <p:nvPr>
            <p:ph type="title"/>
          </p:nvPr>
        </p:nvSpPr>
        <p:spPr>
          <a:xfrm>
            <a:off x="617517" y="365125"/>
            <a:ext cx="11008426" cy="2000388"/>
          </a:xfrm>
        </p:spPr>
        <p:txBody>
          <a:bodyPr>
            <a:normAutofit fontScale="90000"/>
          </a:bodyPr>
          <a:lstStyle/>
          <a:p>
            <a:r>
              <a:rPr lang="ru-RU" dirty="0"/>
              <a:t>ВОСКРЕСЕНИЕ ХРИСТА МЕНЯЕТ </a:t>
            </a:r>
            <a:br>
              <a:rPr lang="ru-RU" dirty="0"/>
            </a:br>
            <a:r>
              <a:rPr lang="ru-RU" dirty="0"/>
              <a:t>МОЁ ВОСПРИЯТИЕ САМОСОВЕРШЕНСТВОВАНИЯ</a:t>
            </a:r>
            <a:r>
              <a:rPr lang="en-US" dirty="0"/>
              <a:t> </a:t>
            </a:r>
          </a:p>
        </p:txBody>
      </p:sp>
      <p:sp>
        <p:nvSpPr>
          <p:cNvPr id="3" name="Content Placeholder 2">
            <a:extLst>
              <a:ext uri="{FF2B5EF4-FFF2-40B4-BE49-F238E27FC236}">
                <a16:creationId xmlns:a16="http://schemas.microsoft.com/office/drawing/2014/main" id="{DD903729-1A16-C34A-BA39-0459E4C89EA2}"/>
              </a:ext>
            </a:extLst>
          </p:cNvPr>
          <p:cNvSpPr>
            <a:spLocks noGrp="1"/>
          </p:cNvSpPr>
          <p:nvPr>
            <p:ph idx="1"/>
          </p:nvPr>
        </p:nvSpPr>
        <p:spPr>
          <a:xfrm>
            <a:off x="617517" y="2435087"/>
            <a:ext cx="11008426" cy="3001209"/>
          </a:xfrm>
        </p:spPr>
        <p:txBody>
          <a:bodyPr/>
          <a:lstStyle/>
          <a:p>
            <a:pPr marL="0" indent="0">
              <a:buNone/>
            </a:pPr>
            <a:r>
              <a:rPr lang="ru-RU" dirty="0"/>
              <a:t>Оно позволяет мне обрести смысл жизни на основании: </a:t>
            </a:r>
            <a:endParaRPr lang="en-US" dirty="0"/>
          </a:p>
          <a:p>
            <a:pPr lvl="0"/>
            <a:r>
              <a:rPr lang="ru-RU" b="1" dirty="0"/>
              <a:t>Истории</a:t>
            </a:r>
            <a:r>
              <a:rPr lang="ru-RU" dirty="0"/>
              <a:t>;</a:t>
            </a:r>
            <a:endParaRPr lang="en-US" dirty="0"/>
          </a:p>
          <a:p>
            <a:pPr lvl="0"/>
            <a:r>
              <a:rPr lang="ru-RU" b="1" dirty="0"/>
              <a:t>Исповедания</a:t>
            </a:r>
            <a:r>
              <a:rPr lang="ru-RU" dirty="0"/>
              <a:t>;</a:t>
            </a:r>
            <a:endParaRPr lang="en-US" dirty="0"/>
          </a:p>
          <a:p>
            <a:pPr lvl="0"/>
            <a:r>
              <a:rPr lang="ru-RU" dirty="0"/>
              <a:t>Исторического </a:t>
            </a:r>
            <a:r>
              <a:rPr lang="ru-RU" b="1" dirty="0"/>
              <a:t>факта</a:t>
            </a:r>
            <a:r>
              <a:rPr lang="ru-RU" dirty="0"/>
              <a:t>;</a:t>
            </a:r>
            <a:endParaRPr lang="en-US" dirty="0"/>
          </a:p>
          <a:p>
            <a:pPr lvl="0"/>
            <a:r>
              <a:rPr lang="ru-RU" b="1" dirty="0"/>
              <a:t>Искупления</a:t>
            </a:r>
            <a:r>
              <a:rPr lang="ru-RU" dirty="0"/>
              <a:t>.</a:t>
            </a:r>
            <a:endParaRPr lang="en-US" dirty="0"/>
          </a:p>
        </p:txBody>
      </p:sp>
    </p:spTree>
    <p:extLst>
      <p:ext uri="{BB962C8B-B14F-4D97-AF65-F5344CB8AC3E}">
        <p14:creationId xmlns:p14="http://schemas.microsoft.com/office/powerpoint/2010/main" val="5593824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A0D9-F232-6043-A16A-28B17965E719}"/>
              </a:ext>
            </a:extLst>
          </p:cNvPr>
          <p:cNvSpPr>
            <a:spLocks noGrp="1"/>
          </p:cNvSpPr>
          <p:nvPr>
            <p:ph type="title"/>
          </p:nvPr>
        </p:nvSpPr>
        <p:spPr/>
        <p:txBody>
          <a:bodyPr/>
          <a:lstStyle/>
          <a:p>
            <a:r>
              <a:rPr lang="ru-RU" dirty="0"/>
              <a:t>В СЛЕДУЮЩИЙ РАЗ:</a:t>
            </a:r>
            <a:endParaRPr lang="en-US" dirty="0"/>
          </a:p>
        </p:txBody>
      </p:sp>
      <p:sp>
        <p:nvSpPr>
          <p:cNvPr id="3" name="Content Placeholder 2">
            <a:extLst>
              <a:ext uri="{FF2B5EF4-FFF2-40B4-BE49-F238E27FC236}">
                <a16:creationId xmlns:a16="http://schemas.microsoft.com/office/drawing/2014/main" id="{B6B057F0-2AD1-2549-96F8-6F8D4DB60009}"/>
              </a:ext>
            </a:extLst>
          </p:cNvPr>
          <p:cNvSpPr>
            <a:spLocks noGrp="1"/>
          </p:cNvSpPr>
          <p:nvPr>
            <p:ph idx="1"/>
          </p:nvPr>
        </p:nvSpPr>
        <p:spPr>
          <a:noFill/>
        </p:spPr>
        <p:txBody>
          <a:bodyPr/>
          <a:lstStyle/>
          <a:p>
            <a:pPr marL="0" indent="0">
              <a:buNone/>
            </a:pPr>
            <a:r>
              <a:rPr lang="ru-RU" dirty="0">
                <a:solidFill>
                  <a:srgbClr val="EEEAD2"/>
                </a:solidFill>
              </a:rPr>
              <a:t>Возвращаясь к самому началу 1 Коринфянам 15, мы с вами увидим ответ на вопрос: </a:t>
            </a:r>
            <a:r>
              <a:rPr lang="ru-RU" b="1" i="1" dirty="0"/>
              <a:t>«Как не дать победам вскружить голову, а поражениям – погубить сердце?»</a:t>
            </a:r>
            <a:endParaRPr lang="en-US" b="1" i="1" dirty="0"/>
          </a:p>
        </p:txBody>
      </p:sp>
    </p:spTree>
    <p:extLst>
      <p:ext uri="{BB962C8B-B14F-4D97-AF65-F5344CB8AC3E}">
        <p14:creationId xmlns:p14="http://schemas.microsoft.com/office/powerpoint/2010/main" val="24283855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a:t>ПРИМЕНЕНИЕ:</a:t>
            </a:r>
            <a:endParaRPr lang="en-US" dirty="0"/>
          </a:p>
        </p:txBody>
      </p:sp>
      <p:sp>
        <p:nvSpPr>
          <p:cNvPr id="3" name="Content Placeholder 2"/>
          <p:cNvSpPr>
            <a:spLocks noGrp="1"/>
          </p:cNvSpPr>
          <p:nvPr>
            <p:ph idx="1"/>
          </p:nvPr>
        </p:nvSpPr>
        <p:spPr>
          <a:xfrm>
            <a:off x="617517" y="1490871"/>
            <a:ext cx="11008426" cy="3945426"/>
          </a:xfrm>
          <a:noFill/>
        </p:spPr>
        <p:txBody>
          <a:bodyPr/>
          <a:lstStyle/>
          <a:p>
            <a:pPr lvl="0"/>
            <a:r>
              <a:rPr lang="ru-RU" b="1" dirty="0"/>
              <a:t>Нам нужно приучить оставлять своё сердце на месте – в руках Господа Бога. Для этого вслед за апостолом Павлом нам нужно сделать два простых шага – (1) напомнить, (2) чтобы найти</a:t>
            </a:r>
            <a:r>
              <a:rPr lang="ru-RU" dirty="0"/>
              <a:t>. </a:t>
            </a:r>
          </a:p>
          <a:p>
            <a:pPr lvl="0"/>
            <a:r>
              <a:rPr lang="ru-RU" dirty="0">
                <a:solidFill>
                  <a:srgbClr val="EEEAD2"/>
                </a:solidFill>
              </a:rPr>
              <a:t>Каждому из нас следует регулярно напоминать себе о сути того, во что мы поверили. </a:t>
            </a:r>
          </a:p>
          <a:p>
            <a:pPr lvl="0"/>
            <a:r>
              <a:rPr lang="ru-RU" dirty="0">
                <a:solidFill>
                  <a:srgbClr val="EEEAD2"/>
                </a:solidFill>
              </a:rPr>
              <a:t>Делаем же мы это для того, чтобы находить своё истинное я, свою сущность и идентичность в свершениях Христа. </a:t>
            </a:r>
            <a:endParaRPr lang="en-US" dirty="0">
              <a:solidFill>
                <a:srgbClr val="EEEAD2"/>
              </a:solidFill>
            </a:endParaRPr>
          </a:p>
        </p:txBody>
      </p:sp>
      <p:sp>
        <p:nvSpPr>
          <p:cNvPr id="4" name="Slide Number Placeholder 3"/>
          <p:cNvSpPr>
            <a:spLocks noGrp="1"/>
          </p:cNvSpPr>
          <p:nvPr>
            <p:ph type="sldNum" sz="quarter" idx="12"/>
          </p:nvPr>
        </p:nvSpPr>
        <p:spPr/>
        <p:txBody>
          <a:bodyPr/>
          <a:lstStyle/>
          <a:p>
            <a:pPr>
              <a:defRPr/>
            </a:pPr>
            <a:fld id="{CA66CE5C-35A6-4CBE-BEBA-80E092A828AA}" type="slidenum">
              <a:rPr lang="ru-RU" smtClean="0"/>
              <a:pPr>
                <a:defRPr/>
              </a:pPr>
              <a:t>31</a:t>
            </a:fld>
            <a:endParaRPr lang="ru-RU" dirty="0"/>
          </a:p>
        </p:txBody>
      </p:sp>
    </p:spTree>
    <p:extLst>
      <p:ext uri="{BB962C8B-B14F-4D97-AF65-F5344CB8AC3E}">
        <p14:creationId xmlns:p14="http://schemas.microsoft.com/office/powerpoint/2010/main" val="24059772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87BBFF-206D-8F46-9F77-0F234630964A}"/>
              </a:ext>
            </a:extLst>
          </p:cNvPr>
          <p:cNvSpPr>
            <a:spLocks noGrp="1"/>
          </p:cNvSpPr>
          <p:nvPr>
            <p:ph idx="1"/>
          </p:nvPr>
        </p:nvSpPr>
        <p:spPr>
          <a:xfrm>
            <a:off x="617517" y="568411"/>
            <a:ext cx="11008426" cy="4867885"/>
          </a:xfrm>
          <a:noFill/>
        </p:spPr>
        <p:txBody>
          <a:bodyPr/>
          <a:lstStyle/>
          <a:p>
            <a:pPr marL="0" indent="0">
              <a:buNone/>
            </a:pPr>
            <a:r>
              <a:rPr lang="ru-RU" i="1" dirty="0">
                <a:solidFill>
                  <a:srgbClr val="EEEAD2"/>
                </a:solidFill>
              </a:rPr>
              <a:t>«Всю мою жизнь меня толкает вперёд страх оказаться посредственностью. Это то, что всегда придаёт мне силы. Я преодолеваю этот ужас и вскоре вижу, что я на самом деле особенная. Но проходит время и страх подкатывает вновь. Мне кажется, что я совершенно неинтересна людям и мне нужно сделать что-то ещё. Ведь, </a:t>
            </a:r>
            <a:r>
              <a:rPr lang="ru-RU" b="1" i="1" dirty="0"/>
              <a:t>даже став кем-то, мне всё время нужно доказывать, что я кем-то являюсь. Борьбе этой нет и, по всей видимости, не будет конца</a:t>
            </a:r>
            <a:r>
              <a:rPr lang="ru-RU" i="1" dirty="0">
                <a:solidFill>
                  <a:srgbClr val="EEEAD2"/>
                </a:solidFill>
              </a:rPr>
              <a:t>».</a:t>
            </a:r>
            <a:r>
              <a:rPr lang="en-US" dirty="0">
                <a:solidFill>
                  <a:srgbClr val="EEEAD2"/>
                </a:solidFill>
              </a:rPr>
              <a:t> </a:t>
            </a:r>
            <a:endParaRPr lang="ru-RU" dirty="0">
              <a:solidFill>
                <a:srgbClr val="EEEAD2"/>
              </a:solidFill>
            </a:endParaRPr>
          </a:p>
          <a:p>
            <a:pPr marL="0" indent="0" algn="r">
              <a:buNone/>
            </a:pPr>
            <a:r>
              <a:rPr lang="ru-RU" dirty="0">
                <a:solidFill>
                  <a:srgbClr val="EEEAD2"/>
                </a:solidFill>
              </a:rPr>
              <a:t>(Мадонна в интервью</a:t>
            </a:r>
            <a:r>
              <a:rPr lang="en-US" dirty="0">
                <a:solidFill>
                  <a:srgbClr val="EEEAD2"/>
                </a:solidFill>
              </a:rPr>
              <a:t> </a:t>
            </a:r>
            <a:r>
              <a:rPr lang="ru-RU" dirty="0">
                <a:solidFill>
                  <a:srgbClr val="EEEAD2"/>
                </a:solidFill>
              </a:rPr>
              <a:t>журналу </a:t>
            </a:r>
            <a:r>
              <a:rPr lang="en-US" dirty="0">
                <a:solidFill>
                  <a:srgbClr val="EEEAD2"/>
                </a:solidFill>
              </a:rPr>
              <a:t>Vanity Fair</a:t>
            </a:r>
            <a:r>
              <a:rPr lang="ru-RU" dirty="0">
                <a:solidFill>
                  <a:srgbClr val="EEEAD2"/>
                </a:solidFill>
              </a:rPr>
              <a:t>)</a:t>
            </a:r>
            <a:endParaRPr lang="en-US" dirty="0">
              <a:solidFill>
                <a:srgbClr val="EEEAD2"/>
              </a:solidFill>
            </a:endParaRPr>
          </a:p>
        </p:txBody>
      </p:sp>
      <p:sp>
        <p:nvSpPr>
          <p:cNvPr id="4" name="Slide Number Placeholder 3">
            <a:extLst>
              <a:ext uri="{FF2B5EF4-FFF2-40B4-BE49-F238E27FC236}">
                <a16:creationId xmlns:a16="http://schemas.microsoft.com/office/drawing/2014/main" id="{D6CF3144-59BA-0341-8650-5F607AE070B2}"/>
              </a:ext>
            </a:extLst>
          </p:cNvPr>
          <p:cNvSpPr>
            <a:spLocks noGrp="1"/>
          </p:cNvSpPr>
          <p:nvPr>
            <p:ph type="sldNum" sz="quarter" idx="12"/>
          </p:nvPr>
        </p:nvSpPr>
        <p:spPr/>
        <p:txBody>
          <a:bodyPr/>
          <a:lstStyle/>
          <a:p>
            <a:pPr>
              <a:defRPr/>
            </a:pPr>
            <a:fld id="{CA66CE5C-35A6-4CBE-BEBA-80E092A828AA}" type="slidenum">
              <a:rPr lang="ru-RU" smtClean="0"/>
              <a:pPr>
                <a:defRPr/>
              </a:pPr>
              <a:t>32</a:t>
            </a:fld>
            <a:endParaRPr lang="ru-RU" dirty="0"/>
          </a:p>
        </p:txBody>
      </p:sp>
    </p:spTree>
    <p:extLst>
      <p:ext uri="{BB962C8B-B14F-4D97-AF65-F5344CB8AC3E}">
        <p14:creationId xmlns:p14="http://schemas.microsoft.com/office/powerpoint/2010/main" val="35901200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59670E-F02F-E14E-B0AB-2023C0F9E619}"/>
              </a:ext>
            </a:extLst>
          </p:cNvPr>
          <p:cNvSpPr>
            <a:spLocks noGrp="1"/>
          </p:cNvSpPr>
          <p:nvPr>
            <p:ph idx="1"/>
          </p:nvPr>
        </p:nvSpPr>
        <p:spPr>
          <a:xfrm>
            <a:off x="617517" y="824948"/>
            <a:ext cx="11008426" cy="4611348"/>
          </a:xfrm>
        </p:spPr>
        <p:txBody>
          <a:bodyPr/>
          <a:lstStyle/>
          <a:p>
            <a:pPr marL="0" indent="0">
              <a:buNone/>
            </a:pPr>
            <a:r>
              <a:rPr lang="ru-RU" dirty="0">
                <a:solidFill>
                  <a:srgbClr val="EEEAD2"/>
                </a:solidFill>
              </a:rPr>
              <a:t>«</a:t>
            </a:r>
            <a:r>
              <a:rPr lang="ru-RU" i="1" dirty="0">
                <a:solidFill>
                  <a:srgbClr val="EEEAD2"/>
                </a:solidFill>
              </a:rPr>
              <a:t>Вы осознаёте, что в христианстве оценка идёт впереди работы? Вердикт уже вынесен. И теперь я тружусь на основании той оценки, что мне была уже дана. </a:t>
            </a:r>
            <a:r>
              <a:rPr lang="ru-RU" b="1" i="1" dirty="0"/>
              <a:t>Благодаря тому, что я любим и принят Богом, я могу делать что-то не для того, чтобы это выглядело хорошо в моём резюме. Я могу созидать ради самой радости созидания</a:t>
            </a:r>
            <a:r>
              <a:rPr lang="ru-RU" dirty="0"/>
              <a:t>». </a:t>
            </a:r>
            <a:endParaRPr lang="en-US" dirty="0"/>
          </a:p>
          <a:p>
            <a:pPr marL="0" indent="0" algn="r">
              <a:buNone/>
            </a:pPr>
            <a:r>
              <a:rPr lang="en-US" dirty="0">
                <a:solidFill>
                  <a:srgbClr val="EEEAD2"/>
                </a:solidFill>
              </a:rPr>
              <a:t>(</a:t>
            </a:r>
            <a:r>
              <a:rPr lang="ru-RU" dirty="0">
                <a:solidFill>
                  <a:srgbClr val="EEEAD2"/>
                </a:solidFill>
              </a:rPr>
              <a:t>Тимоти </a:t>
            </a:r>
            <a:r>
              <a:rPr lang="ru-RU" dirty="0" err="1">
                <a:solidFill>
                  <a:srgbClr val="EEEAD2"/>
                </a:solidFill>
              </a:rPr>
              <a:t>Келлер</a:t>
            </a:r>
            <a:r>
              <a:rPr lang="en-US" dirty="0">
                <a:solidFill>
                  <a:srgbClr val="EEEAD2"/>
                </a:solidFill>
              </a:rPr>
              <a:t> «</a:t>
            </a:r>
            <a:r>
              <a:rPr lang="ru-RU" i="1" dirty="0">
                <a:solidFill>
                  <a:srgbClr val="EEEAD2"/>
                </a:solidFill>
              </a:rPr>
              <a:t>Свобода самозабвения</a:t>
            </a:r>
            <a:r>
              <a:rPr lang="en-US" dirty="0">
                <a:solidFill>
                  <a:srgbClr val="EEEAD2"/>
                </a:solidFill>
              </a:rPr>
              <a:t>») </a:t>
            </a:r>
          </a:p>
        </p:txBody>
      </p:sp>
    </p:spTree>
    <p:extLst>
      <p:ext uri="{BB962C8B-B14F-4D97-AF65-F5344CB8AC3E}">
        <p14:creationId xmlns:p14="http://schemas.microsoft.com/office/powerpoint/2010/main" val="1459327660"/>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F86DB3FC2AF4845AF15B4FB7108DAB1" ma:contentTypeVersion="13" ma:contentTypeDescription="Create a new document." ma:contentTypeScope="" ma:versionID="5cf6809030937979b576bdeaf2c82a0d">
  <xsd:schema xmlns:xsd="http://www.w3.org/2001/XMLSchema" xmlns:xs="http://www.w3.org/2001/XMLSchema" xmlns:p="http://schemas.microsoft.com/office/2006/metadata/properties" xmlns:ns3="62589e56-49db-468b-8cef-9bc6768a6759" xmlns:ns4="9d1a634f-6735-4db6-bcd6-aa97ff485f62" targetNamespace="http://schemas.microsoft.com/office/2006/metadata/properties" ma:root="true" ma:fieldsID="8bfce5ef5d5d0b81a2dfefc9299e2ee1" ns3:_="" ns4:_="">
    <xsd:import namespace="62589e56-49db-468b-8cef-9bc6768a6759"/>
    <xsd:import namespace="9d1a634f-6735-4db6-bcd6-aa97ff485f6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589e56-49db-468b-8cef-9bc6768a675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1a634f-6735-4db6-bcd6-aa97ff485f6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979B1A-126E-4AD1-8221-8C6525EE78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589e56-49db-468b-8cef-9bc6768a6759"/>
    <ds:schemaRef ds:uri="9d1a634f-6735-4db6-bcd6-aa97ff485f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8AE98BC-D3D4-43A3-A423-022DEC00C7DD}">
  <ds:schemaRefs>
    <ds:schemaRef ds:uri="62589e56-49db-468b-8cef-9bc6768a6759"/>
    <ds:schemaRef ds:uri="http://purl.org/dc/elements/1.1/"/>
    <ds:schemaRef ds:uri="http://schemas.openxmlformats.org/package/2006/metadata/core-properties"/>
    <ds:schemaRef ds:uri="http://purl.org/dc/dcmitype/"/>
    <ds:schemaRef ds:uri="9d1a634f-6735-4db6-bcd6-aa97ff485f62"/>
    <ds:schemaRef ds:uri="http://schemas.microsoft.com/office/2006/documentManagement/types"/>
    <ds:schemaRef ds:uri="http://purl.org/dc/terms/"/>
    <ds:schemaRef ds:uri="http://schemas.microsoft.com/office/infopath/2007/PartnerControl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6C420F7A-413C-42FF-82BB-84EF9F3BF7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27314</TotalTime>
  <Words>1923</Words>
  <Application>Microsoft Macintosh PowerPoint</Application>
  <PresentationFormat>Widescreen</PresentationFormat>
  <Paragraphs>106</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С ЧЕГО МЫ НАЧАЛИ  В ПРОШЛЫЙ РАЗ:</vt:lpstr>
      <vt:lpstr>ВОСКРЕСЕНИЕ ХРИСТА МЕНЯЕТ  МОЁ ВОСПРИЯТИЕ САМОСОВЕРШЕНСТВОВАНИЯ </vt:lpstr>
      <vt:lpstr>PowerPoint Presentation</vt:lpstr>
      <vt:lpstr>PowerPoint Presentation</vt:lpstr>
      <vt:lpstr>PowerPoint Presentation</vt:lpstr>
      <vt:lpstr>PowerPoint Presentation</vt:lpstr>
      <vt:lpstr>ИСПОВЕДАНИЕ ВЕРЫ:</vt:lpstr>
      <vt:lpstr>СОГЛАСНО ПИСАНИЯМ:</vt:lpstr>
      <vt:lpstr>PowerPoint Presentation</vt:lpstr>
      <vt:lpstr>PowerPoint Presentation</vt:lpstr>
      <vt:lpstr>ИСТОРИЧЕСКИЙ ФАКТ КАК ЧАСТЬ НАШЕГО ИСПОВЕДАНИЯ ВЕРЫ:</vt:lpstr>
      <vt:lpstr>PowerPoint Presentation</vt:lpstr>
      <vt:lpstr>PowerPoint Presentation</vt:lpstr>
      <vt:lpstr>ИСКУПЛЕНИЕ</vt:lpstr>
      <vt:lpstr>PowerPoint Presentation</vt:lpstr>
      <vt:lpstr>PowerPoint Presentation</vt:lpstr>
      <vt:lpstr>ПЕРЕКРЁСТКИ ИСТОРИЙ</vt:lpstr>
      <vt:lpstr>PowerPoint Presentation</vt:lpstr>
      <vt:lpstr>PowerPoint Presentation</vt:lpstr>
      <vt:lpstr>PowerPoint Presentation</vt:lpstr>
      <vt:lpstr>ВОСКРЕСЕНИЕ ХРИСТА МЕНЯЕТ  МОЁ ВОСПРИЯТИЕ САМОСОВЕРШЕНСТВОВАНИЯ </vt:lpstr>
      <vt:lpstr>В СЛЕДУЮЩИЙ РАЗ:</vt:lpstr>
      <vt:lpstr>ПРИМЕНЕНИЕ:</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Constantin Lysakov</dc:creator>
  <cp:lastModifiedBy>Constantin Lysakov</cp:lastModifiedBy>
  <cp:revision>355</cp:revision>
  <dcterms:created xsi:type="dcterms:W3CDTF">2020-09-24T09:54:03Z</dcterms:created>
  <dcterms:modified xsi:type="dcterms:W3CDTF">2021-02-26T15:05:59Z</dcterms:modified>
</cp:coreProperties>
</file>