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59" r:id="rId5"/>
    <p:sldId id="1933" r:id="rId6"/>
    <p:sldId id="1997" r:id="rId7"/>
    <p:sldId id="1581" r:id="rId8"/>
    <p:sldId id="2561" r:id="rId9"/>
    <p:sldId id="1524" r:id="rId10"/>
    <p:sldId id="2017" r:id="rId11"/>
    <p:sldId id="2042" r:id="rId12"/>
    <p:sldId id="2562" r:id="rId13"/>
    <p:sldId id="2563" r:id="rId14"/>
    <p:sldId id="2564" r:id="rId15"/>
    <p:sldId id="2565" r:id="rId16"/>
    <p:sldId id="2566" r:id="rId17"/>
    <p:sldId id="2567" r:id="rId18"/>
    <p:sldId id="2568" r:id="rId19"/>
    <p:sldId id="1899" r:id="rId20"/>
    <p:sldId id="1906" r:id="rId21"/>
    <p:sldId id="1910" r:id="rId22"/>
    <p:sldId id="25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  <p15:guide id="9" orient="horz" pos="3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D2B"/>
    <a:srgbClr val="EEEAD2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03"/>
    <p:restoredTop sz="96327"/>
  </p:normalViewPr>
  <p:slideViewPr>
    <p:cSldViewPr snapToGrid="0" snapToObjects="1">
      <p:cViewPr varScale="1">
        <p:scale>
          <a:sx n="97" d="100"/>
          <a:sy n="97" d="100"/>
        </p:scale>
        <p:origin x="216" y="832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  <p:guide orient="horz" pos="3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19" d="100"/>
          <a:sy n="119" d="100"/>
        </p:scale>
        <p:origin x="3080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8/21/26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8/21/26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B9AF8-1B85-F702-9FF1-38A75195835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3888" y="1303283"/>
            <a:ext cx="10937854" cy="417835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 стро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10D35BB-03D4-3774-564A-F7C833A16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5DA24DB-0FAC-A9D8-EEA3-E06ACB16C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303283"/>
            <a:ext cx="10937854" cy="417835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/>
          <a:lstStyle>
            <a:lvl1pPr>
              <a:defRPr>
                <a:solidFill>
                  <a:srgbClr val="FABD2B"/>
                </a:solidFill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2007476"/>
            <a:ext cx="10944226" cy="3474160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buClr>
                <a:srgbClr val="FABD2B"/>
              </a:buClr>
              <a:defRPr/>
            </a:lvl1pPr>
            <a:lvl2pPr>
              <a:lnSpc>
                <a:spcPct val="100000"/>
              </a:lnSpc>
              <a:spcBef>
                <a:spcPts val="0"/>
              </a:spcBef>
              <a:buClr>
                <a:srgbClr val="FABD2B"/>
              </a:buClr>
              <a:defRPr/>
            </a:lvl2pPr>
            <a:lvl3pPr>
              <a:lnSpc>
                <a:spcPct val="100000"/>
              </a:lnSpc>
              <a:spcBef>
                <a:spcPts val="0"/>
              </a:spcBef>
              <a:buClr>
                <a:srgbClr val="FABD2B"/>
              </a:buClr>
              <a:defRPr/>
            </a:lvl3pPr>
            <a:lvl4pPr>
              <a:lnSpc>
                <a:spcPct val="100000"/>
              </a:lnSpc>
              <a:spcBef>
                <a:spcPts val="0"/>
              </a:spcBef>
              <a:buClr>
                <a:srgbClr val="FABD2B"/>
              </a:buClr>
              <a:defRPr/>
            </a:lvl4pPr>
            <a:lvl5pPr>
              <a:lnSpc>
                <a:spcPct val="100000"/>
              </a:lnSpc>
              <a:spcBef>
                <a:spcPts val="0"/>
              </a:spcBef>
              <a:buClr>
                <a:srgbClr val="FABD2B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/>
          <a:lstStyle>
            <a:lvl1pPr>
              <a:defRPr>
                <a:solidFill>
                  <a:srgbClr val="FABD2B"/>
                </a:solidFill>
              </a:defRPr>
            </a:lvl1pPr>
          </a:lstStyle>
          <a:p>
            <a:r>
              <a:rPr lang="en-GB" dirty="0"/>
              <a:t>CLICK </a:t>
            </a:r>
            <a:br>
              <a:rPr lang="ru-RU" dirty="0"/>
            </a:br>
            <a:r>
              <a:rPr lang="en-GB" dirty="0"/>
              <a:t>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2638097"/>
            <a:ext cx="10944226" cy="2843540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 anchor="t"/>
          <a:lstStyle>
            <a:lvl1pPr>
              <a:defRPr>
                <a:solidFill>
                  <a:srgbClr val="FABD2B"/>
                </a:solidFill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3888" y="2165131"/>
            <a:ext cx="5179035" cy="3316506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Clr>
                <a:srgbClr val="FABD2B"/>
              </a:buClr>
              <a:defRPr/>
            </a:lvl1pPr>
            <a:lvl2pPr>
              <a:spcBef>
                <a:spcPts val="0"/>
              </a:spcBef>
              <a:buClr>
                <a:srgbClr val="FABD2B"/>
              </a:buClr>
              <a:defRPr/>
            </a:lvl2pPr>
            <a:lvl3pPr>
              <a:spcBef>
                <a:spcPts val="0"/>
              </a:spcBef>
              <a:buClr>
                <a:srgbClr val="FABD2B"/>
              </a:buClr>
              <a:defRPr/>
            </a:lvl3pPr>
            <a:lvl4pPr>
              <a:spcBef>
                <a:spcPts val="0"/>
              </a:spcBef>
              <a:buClr>
                <a:srgbClr val="FABD2B"/>
              </a:buClr>
              <a:defRPr/>
            </a:lvl4pPr>
            <a:lvl5pPr>
              <a:spcBef>
                <a:spcPts val="0"/>
              </a:spcBef>
              <a:buClr>
                <a:srgbClr val="FABD2B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2165131"/>
            <a:ext cx="5472113" cy="3316505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buClr>
                <a:srgbClr val="FABD2B"/>
              </a:buClr>
              <a:defRPr/>
            </a:lvl1pPr>
            <a:lvl2pPr>
              <a:spcBef>
                <a:spcPts val="0"/>
              </a:spcBef>
              <a:buClr>
                <a:srgbClr val="FABD2B"/>
              </a:buClr>
              <a:defRPr/>
            </a:lvl2pPr>
            <a:lvl3pPr>
              <a:spcBef>
                <a:spcPts val="0"/>
              </a:spcBef>
              <a:buClr>
                <a:srgbClr val="FABD2B"/>
              </a:buClr>
              <a:defRPr/>
            </a:lvl3pPr>
            <a:lvl4pPr>
              <a:spcBef>
                <a:spcPts val="0"/>
              </a:spcBef>
              <a:buClr>
                <a:srgbClr val="FABD2B"/>
              </a:buClr>
              <a:defRPr/>
            </a:lvl4pPr>
            <a:lvl5pPr>
              <a:spcBef>
                <a:spcPts val="0"/>
              </a:spcBef>
              <a:buClr>
                <a:srgbClr val="FABD2B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33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59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303283"/>
            <a:ext cx="10937854" cy="417835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6" r:id="rId2"/>
    <p:sldLayoutId id="2147483695" r:id="rId3"/>
    <p:sldLayoutId id="2147483650" r:id="rId4"/>
    <p:sldLayoutId id="2147483652" r:id="rId5"/>
    <p:sldLayoutId id="2147483697" r:id="rId6"/>
    <p:sldLayoutId id="214748371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47F843C-46AE-69E2-89F7-29C84833C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3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22057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ЭГОИСТИЧНАЯ ОЦЕНКА ВЗАИМООТНОШЕНИЙ С БОГОМ ЛОМАЕТ ВЕРУ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2252871"/>
            <a:ext cx="11395835" cy="3935895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Если я поверю, что </a:t>
            </a:r>
            <a:r>
              <a:rPr lang="ru-RU" b="1" dirty="0">
                <a:solidFill>
                  <a:srgbClr val="FABD2B"/>
                </a:solidFill>
              </a:rPr>
              <a:t>мир должен вращаться вокруг меня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, то буду страдать и заживо гореть в аду. Душеньке моей будет вечно мало-мало-мало заботы и любви! Благодарное же сердце – залог соприкосновения с Господом, который является истинным Центром Вселенной.</a:t>
            </a:r>
          </a:p>
          <a:p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Взаимоотношения – это служение. Как и Израилю во времена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Малахии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, нам сегодня стоит пересмотреть все свои взаимоотношения и оценить себя и </a:t>
            </a:r>
            <a:r>
              <a:rPr lang="ru-RU" b="1" dirty="0">
                <a:solidFill>
                  <a:srgbClr val="FABD2B"/>
                </a:solidFill>
              </a:rPr>
              <a:t>начать с покаяния перед Богом и близкими там, где мы стали скорее пользователями и требователями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, чем служителями.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14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136525"/>
            <a:ext cx="10944225" cy="1745284"/>
          </a:xfrm>
        </p:spPr>
        <p:txBody>
          <a:bodyPr>
            <a:normAutofit/>
          </a:bodyPr>
          <a:lstStyle/>
          <a:p>
            <a:r>
              <a:rPr lang="ru-RU" dirty="0"/>
              <a:t>СРАВНЕНИЕ С ДРУГИМИ ЛЮДЬМИ </a:t>
            </a:r>
            <a:r>
              <a:rPr lang="ru-RU" b="1" dirty="0">
                <a:solidFill>
                  <a:srgbClr val="FABD2B"/>
                </a:solidFill>
              </a:rPr>
              <a:t>ВЫСАСЫВАЕТ БЛАГОДАРНОСТЬ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1881809"/>
            <a:ext cx="11395835" cy="430695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3:15: «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Теперь мы считаем счастливыми гордецов. Злодеи не только преуспевают, но и остаются невредимыми, даже когда бросают вызов Богу». </a:t>
            </a:r>
            <a:endParaRPr lang="ru-RU" dirty="0">
              <a:solidFill>
                <a:srgbClr val="EEEAD2"/>
              </a:solidFill>
            </a:endParaRP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И эта дьявольская уловка стара, как мир. Грешное сердце любого человека рано или поздно впускает в себя ересь: «Служение Богу и повиновение Ему не приносит пользы, а только усложняет жизнь. По-настоящему счастливы все, кто искушает Бога, ведь они не только процветают, но и остаются безнаказанными».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95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136525"/>
            <a:ext cx="10944225" cy="1546501"/>
          </a:xfrm>
        </p:spPr>
        <p:txBody>
          <a:bodyPr>
            <a:normAutofit/>
          </a:bodyPr>
          <a:lstStyle/>
          <a:p>
            <a:r>
              <a:rPr lang="ru-RU" dirty="0"/>
              <a:t>СРАВНЕНИЕ С ДРУГИМИ ЛЮДЬМИ </a:t>
            </a:r>
            <a:r>
              <a:rPr lang="ru-RU" b="1" dirty="0">
                <a:solidFill>
                  <a:srgbClr val="FABD2B"/>
                </a:solidFill>
              </a:rPr>
              <a:t>ВЫСАСЫВАЕТ БЛАГОДАРНОСТЬ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1828800"/>
            <a:ext cx="11395835" cy="4306957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3:15: «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Теперь мы считаем счастливыми гордецов. Злодеи не только преуспевают, но и остаются невредимыми…». </a:t>
            </a:r>
            <a:endParaRPr lang="ru-RU" dirty="0">
              <a:solidFill>
                <a:srgbClr val="EEEAD2"/>
              </a:solidFill>
            </a:endParaRP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Вместо Бога человек начинает поклоняться самому себе и требовать, чтобы Господь и весь мир начали служить ему/ей. Любимому/Любимой. Хотя Первая заповедь говорит, Кому поклоняться и Кому служить. </a:t>
            </a: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Результат один: зависть, уязвлённая гордыня, крах, претензии ко всем вокруг и к Богу. Нужна спасительная остановка! Чтобы вернуть Бога в центр жизни  и перестать горевать о том, чего у меня нет, но благодарить за те ресурсы, таланты и возможности, которые даёт Господь.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01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37930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ПОКАЯНИЕ СТАВИТ ЧЕЛОВЕКА </a:t>
            </a:r>
            <a:br>
              <a:rPr lang="ru-RU" dirty="0"/>
            </a:br>
            <a:r>
              <a:rPr lang="ru-RU" dirty="0"/>
              <a:t>НА ПУТЬ ПРАВЕДНОСТИ И </a:t>
            </a:r>
            <a:br>
              <a:rPr lang="ru-RU" dirty="0"/>
            </a:br>
            <a:r>
              <a:rPr lang="ru-RU" dirty="0"/>
              <a:t>ОЧИЩАЕТ СЕРДЦЕ, А С НИМ И ЯЗЫК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21753"/>
            <a:ext cx="11395835" cy="327328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3:16-18: 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Господь внимал и слушал, и записывалась перед Ним памятная книга о тех, кто боится Господа и размышляет о Его имени. </a:t>
            </a:r>
            <a:r>
              <a:rPr lang="ru-RU" sz="28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17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«Они будут Моими, – говорит Господь Сил, – Моим драгоценным достоянием в тот день, когда Я буду действовать. Я пощажу их, как отец щадит сына, который ему служит». </a:t>
            </a:r>
            <a:r>
              <a:rPr lang="ru-RU" sz="28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18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Тогда вы снова увидите разницу между праведником и злодеем, между тем, кто служит Богу, и тем, кто Ему не служит.</a:t>
            </a:r>
          </a:p>
          <a:p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874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37930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ПОКАЯНИЕ СТАВИТ ЧЕЛОВЕКА </a:t>
            </a:r>
            <a:br>
              <a:rPr lang="ru-RU" dirty="0"/>
            </a:br>
            <a:r>
              <a:rPr lang="ru-RU" dirty="0"/>
              <a:t>НА ПУТЬ ПРАВЕДНОСТИ И </a:t>
            </a:r>
            <a:br>
              <a:rPr lang="ru-RU" dirty="0"/>
            </a:br>
            <a:r>
              <a:rPr lang="ru-RU" dirty="0"/>
              <a:t>ОЧИЩАЕТ СЕРДЦЕ, А С НИМ И ЯЗЫК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21753"/>
            <a:ext cx="11395835" cy="3273287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В Израиле сохранился «верный остаток» — все те, кто не отступили от своего Господа. И Бог спасет их и благословит, ведь они принадлежат Ему. Это Его собственность, великая драгоценность. А остальных ждёт вечная разлука с Ним. И этих остальных Господь призывает остановиться и покаяться.</a:t>
            </a:r>
          </a:p>
          <a:p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Господь предлагает человеку игру в долгую, стратегический подход: вы Мои, я вижу и благословляю вас, служите мне, итог будет божественным!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37930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ПОКАЯНИЕ СТАВИТ ЧЕЛОВЕКА </a:t>
            </a:r>
            <a:br>
              <a:rPr lang="ru-RU" dirty="0"/>
            </a:br>
            <a:r>
              <a:rPr lang="ru-RU" dirty="0"/>
              <a:t>НА ПУТЬ ПРАВЕДНОСТИ И </a:t>
            </a:r>
            <a:br>
              <a:rPr lang="ru-RU" dirty="0"/>
            </a:br>
            <a:r>
              <a:rPr lang="ru-RU" dirty="0"/>
              <a:t>ОЧИЩАЕТ СЕРДЦЕ, А С НИМ И ЯЗЫК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228989"/>
            <a:ext cx="11395835" cy="3734490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Следование за Богом предполагает отвращение ко всему, что не Его. 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И, да, с точки зрения этого мира, я всё делаю наоборот: ТАК И ДОЛЖНО БЫТЬ! Этот мир весь богопротивен! И ведь это не сюрприз, правда?</a:t>
            </a:r>
          </a:p>
          <a:p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Грех систематически будет пытаться навязать решение выйти из игры, будь то следование за Богом, служение в церкви, семья, дружба, партнёрство. А Господь НА ЧУЖОМ ПРИМЕРЕ показывает нам принцип «Разделяй и властвуй» и дьявольский замысел отбить нас от любящего Отца мыслями о том, чего Он нам не додал.</a:t>
            </a:r>
          </a:p>
        </p:txBody>
      </p:sp>
    </p:spTree>
    <p:extLst>
      <p:ext uri="{BB962C8B-B14F-4D97-AF65-F5344CB8AC3E}">
        <p14:creationId xmlns:p14="http://schemas.microsoft.com/office/powerpoint/2010/main" val="405814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D9C780-0C62-4B6B-413D-D4D69E559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D037-30A0-2D71-AA51-7D3B89BD2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22644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1FE9D-0BD6-CB4B-2980-6D31FF03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01078"/>
            <a:ext cx="10944226" cy="3480558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Продолжая изучать книгу пророка Малахии, мы увидим</a:t>
            </a:r>
            <a:r>
              <a:rPr lang="en-US" dirty="0">
                <a:solidFill>
                  <a:srgbClr val="EEEAD2"/>
                </a:solidFill>
              </a:rPr>
              <a:t> </a:t>
            </a:r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не только пророчество о суде над грешниками, но и обещание избавления от греха Божьим Сыном, который придёт принять всё осуждение на Себя.</a:t>
            </a:r>
            <a:endParaRPr lang="en-US" dirty="0">
              <a:solidFill>
                <a:srgbClr val="EEEAD2"/>
              </a:solidFill>
            </a:endParaRPr>
          </a:p>
          <a:p>
            <a:endParaRPr lang="en-US" dirty="0">
              <a:solidFill>
                <a:srgbClr val="EEEAD2"/>
              </a:solidFill>
            </a:endParaRPr>
          </a:p>
          <a:p>
            <a:r>
              <a:rPr lang="en-US" dirty="0">
                <a:solidFill>
                  <a:srgbClr val="EEEAD2"/>
                </a:solidFill>
              </a:rPr>
              <a:t>Nota Bene: </a:t>
            </a:r>
            <a:r>
              <a:rPr lang="ru-RU" dirty="0">
                <a:solidFill>
                  <a:srgbClr val="EEEAD2"/>
                </a:solidFill>
              </a:rPr>
              <a:t>До Рождества Христова более 400 лет... </a:t>
            </a:r>
          </a:p>
          <a:p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60528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6" y="149779"/>
            <a:ext cx="10944225" cy="817632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967412"/>
            <a:ext cx="11110913" cy="4943058"/>
          </a:xfrm>
          <a:noFill/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EEEAD2"/>
                </a:solidFill>
              </a:rPr>
              <a:t>Если вы в церкви недавно</a:t>
            </a:r>
            <a:r>
              <a:rPr lang="ru-RU" dirty="0">
                <a:solidFill>
                  <a:srgbClr val="EEEAD2"/>
                </a:solidFill>
              </a:rPr>
              <a:t>, услышьте сегодня главное: у вас есть Небесный Отец, которым вы созданы для счастья в общении с Ним. Не важно, по чьей вине вы выпали из этого общения. Важно, что Он ждёт вас обратно. Как только мир перестанет крутиться вокруг вас, Божий мир придёт в сердце. Примите Христа. Примите Святого Духа. Креститесь. Постигайте Божьи ценности! Прикоснитесь к раю сейчас!</a:t>
            </a: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b="1" dirty="0">
                <a:solidFill>
                  <a:srgbClr val="EEEAD2"/>
                </a:solidFill>
              </a:rPr>
              <a:t>Верующим</a:t>
            </a:r>
            <a:r>
              <a:rPr lang="ru-RU" dirty="0">
                <a:solidFill>
                  <a:srgbClr val="EEEAD2"/>
                </a:solidFill>
              </a:rPr>
              <a:t> стоит продиагностировать свои отношения: с Богом и людьми. И спуститься с трона. Покаяться. И жить служением Богу и людям. Чтобы не думать, не делать и не говорить страшных вещей, от которых веет погибелью, но чтобы каждые мысль, чувство, действие и слово были приправлены солью.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247F843C-46AE-69E2-89F7-29C84833C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0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856-84CB-BE26-CBC0-B1E5E3C7F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2035"/>
            <a:ext cx="10944225" cy="225287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НА ПРОШЛОЙ НЕДЕЛЕ:</a:t>
            </a:r>
            <a:br>
              <a:rPr lang="ru-RU" dirty="0"/>
            </a:br>
            <a:r>
              <a:rPr lang="ru-RU" dirty="0"/>
              <a:t>МЫ БОЛЬШЕ ПОЛУЧАЕМ, </a:t>
            </a:r>
            <a:br>
              <a:rPr lang="ru-RU" dirty="0"/>
            </a:br>
            <a:r>
              <a:rPr lang="ru-RU" dirty="0"/>
              <a:t>КОГДА БОЛЬШЕ ОТДАЁМ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28939-F6FE-8CB1-2B7D-AD2A299C0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588909"/>
            <a:ext cx="10944226" cy="3065007"/>
          </a:xfrm>
        </p:spPr>
        <p:txBody>
          <a:bodyPr/>
          <a:lstStyle/>
          <a:p>
            <a:r>
              <a:rPr lang="ru-RU" b="1" dirty="0"/>
              <a:t>Наше финансовое благополучие зависит не от размера доходов, а от того, насколько мудро мы расходуем то, что дано нам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/>
              <a:t>Пожертвования дисциплинируют нас и позволяют: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Наблюдать Божию </a:t>
            </a:r>
            <a:r>
              <a:rPr lang="ru-RU" b="1" u="sng" dirty="0">
                <a:solidFill>
                  <a:srgbClr val="FABD2B"/>
                </a:solidFill>
              </a:rPr>
              <a:t>верность и благословения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Проявлять </a:t>
            </a:r>
            <a:r>
              <a:rPr lang="ru-RU" b="1" u="sng" dirty="0">
                <a:solidFill>
                  <a:srgbClr val="FABD2B"/>
                </a:solidFill>
              </a:rPr>
              <a:t>доверие</a:t>
            </a:r>
            <a:r>
              <a:rPr lang="ru-RU" dirty="0"/>
              <a:t> Богу.</a:t>
            </a:r>
          </a:p>
        </p:txBody>
      </p:sp>
    </p:spTree>
    <p:extLst>
      <p:ext uri="{BB962C8B-B14F-4D97-AF65-F5344CB8AC3E}">
        <p14:creationId xmlns:p14="http://schemas.microsoft.com/office/powerpoint/2010/main" val="43834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B29B8B-0DAE-C263-9CDE-878A20223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3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>
            <a:noAutofit/>
          </a:bodyPr>
          <a:lstStyle/>
          <a:p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13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«Вы произносили жестокие слова против Меня, – говорит Господь. 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</a:rPr>
              <a:t>– 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Но вы говорите: «Что мы сказали против Тебя?» </a:t>
            </a:r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14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Вы говорили: «Служение Богу тщетно. Что мы выгадали, исполняя Его уставы и ходя со скорбными лицами перед Господом Сил? </a:t>
            </a:r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15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Теперь мы считаем счастливыми гордецов. Злодеи не только преуспевают, но и остаются невредимыми, даже когда бросают вызов Богу». </a:t>
            </a:r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16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В то время боящиеся Господа говорили друг с другом. </a:t>
            </a:r>
          </a:p>
        </p:txBody>
      </p:sp>
    </p:spTree>
    <p:extLst>
      <p:ext uri="{BB962C8B-B14F-4D97-AF65-F5344CB8AC3E}">
        <p14:creationId xmlns:p14="http://schemas.microsoft.com/office/powerpoint/2010/main" val="1006185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>
            <a:noAutofit/>
          </a:bodyPr>
          <a:lstStyle/>
          <a:p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Господь внимал и слушал, и записывалась перед Ним памятная книга о тех, кто боится Господа и размышляет о Его имени. </a:t>
            </a:r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17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«Они будут Моими, – говорит Господь Сил, – Моим драгоценным достоянием в тот день, когда Я буду действовать. Я пощажу их, как отец щадит сына, который ему служит». </a:t>
            </a:r>
            <a:r>
              <a:rPr lang="ru-RU" sz="3400" baseline="30000" dirty="0">
                <a:solidFill>
                  <a:schemeClr val="bg1">
                    <a:lumMod val="95000"/>
                  </a:schemeClr>
                </a:solidFill>
                <a:effectLst/>
              </a:rPr>
              <a:t>18</a:t>
            </a:r>
            <a:r>
              <a:rPr lang="ru-RU" sz="3400" dirty="0">
                <a:solidFill>
                  <a:schemeClr val="bg1">
                    <a:lumMod val="95000"/>
                  </a:schemeClr>
                </a:solidFill>
                <a:effectLst/>
              </a:rPr>
              <a:t>Тогда вы снова увидите разницу между праведником и злодеем, между тем, кто служит Богу, и тем, кто Ему не служит.</a:t>
            </a:r>
          </a:p>
          <a:p>
            <a:pPr algn="r"/>
            <a:r>
              <a:rPr lang="ru-RU" sz="3400" dirty="0">
                <a:solidFill>
                  <a:srgbClr val="EEEAD2"/>
                </a:solidFill>
              </a:rPr>
              <a:t>Книга пророка </a:t>
            </a:r>
            <a:r>
              <a:rPr lang="ru-RU" sz="3400" dirty="0" err="1">
                <a:solidFill>
                  <a:srgbClr val="EEEAD2"/>
                </a:solidFill>
              </a:rPr>
              <a:t>Малахии</a:t>
            </a:r>
            <a:r>
              <a:rPr lang="ru-RU" sz="3400" dirty="0">
                <a:solidFill>
                  <a:srgbClr val="EEEAD2"/>
                </a:solidFill>
              </a:rPr>
              <a:t>, 3 глава</a:t>
            </a:r>
            <a:endParaRPr lang="ru-RU" sz="3400" dirty="0"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CF7AC-AB31-17F5-807F-B3FCE2FFF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76589"/>
          </a:xfrm>
        </p:spPr>
        <p:txBody>
          <a:bodyPr/>
          <a:lstStyle/>
          <a:p>
            <a:r>
              <a:rPr lang="ru-RU" dirty="0"/>
              <a:t>ЯЗЫК МОЙ БОЛЬШЕ НЕ ВРАГ МОЙ, КОГДА СЕРДЦЕ ОТДАНО БОГУ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36A02-9D99-81F2-94B0-217F7D626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120347"/>
            <a:ext cx="10944226" cy="336128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эгоистичная оценка взаимоотношений с Богом </a:t>
            </a:r>
            <a:br>
              <a:rPr lang="ru-RU" dirty="0"/>
            </a:br>
            <a:r>
              <a:rPr lang="ru-RU" b="1" dirty="0">
                <a:solidFill>
                  <a:srgbClr val="FABD2B"/>
                </a:solidFill>
              </a:rPr>
              <a:t>ожесточает сердце</a:t>
            </a:r>
            <a:r>
              <a:rPr lang="ru-RU" dirty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сравнение с другими людьми </a:t>
            </a:r>
            <a:r>
              <a:rPr lang="ru-RU" b="1" dirty="0">
                <a:solidFill>
                  <a:srgbClr val="FABD2B"/>
                </a:solidFill>
              </a:rPr>
              <a:t>высасывает благодарность</a:t>
            </a:r>
            <a:r>
              <a:rPr lang="ru-RU" dirty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ABD2B"/>
                </a:solidFill>
              </a:rPr>
              <a:t>покаяние</a:t>
            </a:r>
            <a:r>
              <a:rPr lang="ru-RU" dirty="0"/>
              <a:t> ставит человека на путь праведности и </a:t>
            </a:r>
            <a:br>
              <a:rPr lang="ru-RU" dirty="0"/>
            </a:br>
            <a:r>
              <a:rPr lang="ru-RU" b="1" dirty="0">
                <a:solidFill>
                  <a:srgbClr val="FABD2B"/>
                </a:solidFill>
              </a:rPr>
              <a:t>очищает сердце</a:t>
            </a:r>
            <a:r>
              <a:rPr lang="ru-RU" dirty="0"/>
              <a:t>, а с ним и язык.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91731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22057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ЭГОИСТИЧНАЯ ОЦЕНКА ВЗАИМООТНОШЕНИЙ С БОГОМ ЛОМАЕТ ВЕРУ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239619"/>
            <a:ext cx="11316322" cy="3617843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3:13-14: 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«Вы произносили жестокие слова против Меня, – говорит Господь: «Служение Богу тщетно. Что мы выгадали, исполняя Его уставы и ходя со скорбными лицами перед Господом Сил?»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Дети Божьи могут начать искать личной выгоды в служении Богу в сообществе таких же верующих: подобие карьеры, самореализация, самовыражение, ожидание особого почёта и даже власти. И это путь в погибель,  потому как истинная власть, все ресурсы и души – Божьи. В церкви не может быть ни славы, ни денег лично для меня!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73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48561"/>
            <a:ext cx="10944225" cy="1745284"/>
          </a:xfrm>
        </p:spPr>
        <p:txBody>
          <a:bodyPr>
            <a:normAutofit fontScale="90000"/>
          </a:bodyPr>
          <a:lstStyle/>
          <a:p>
            <a:r>
              <a:rPr lang="ru-RU" dirty="0"/>
              <a:t>ЭГОИСТИЧНАЯ ОЦЕНКА ВЗАИМООТНОШЕНИЙ С БОГОМ ЛОМАЕТ ВЕРУ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2199861"/>
            <a:ext cx="11568114" cy="3763617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solidFill>
                  <a:schemeClr val="bg1">
                    <a:lumMod val="95000"/>
                  </a:schemeClr>
                </a:solidFill>
              </a:rPr>
              <a:t>Малахия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3:13-14: </a:t>
            </a:r>
            <a:r>
              <a:rPr lang="ru-RU" sz="2800" dirty="0">
                <a:solidFill>
                  <a:schemeClr val="bg1">
                    <a:lumMod val="95000"/>
                  </a:schemeClr>
                </a:solidFill>
                <a:effectLst/>
              </a:rPr>
              <a:t>«Вы произносили жестокие слова против Меня, – говорит Господь: «Служение Богу тщетно. Что мы выгадали, исполняя Его уставы и ходя со скорбными лицами перед Господом Сил?»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dirty="0">
              <a:solidFill>
                <a:srgbClr val="EEEAD2"/>
              </a:solidFill>
            </a:endParaRPr>
          </a:p>
          <a:p>
            <a:r>
              <a:rPr lang="ru-RU" dirty="0">
                <a:solidFill>
                  <a:srgbClr val="EEEAD2"/>
                </a:solidFill>
              </a:rPr>
              <a:t>Человек ко всему привыкает и НЕ замечает, как начинает требовать заботы вместо того, чтобы заботиться вперёд. И отношения рушатся, когда дозволена мысль/фраза «это ты должен/должна заботиться обо мне». </a:t>
            </a:r>
          </a:p>
          <a:p>
            <a:r>
              <a:rPr lang="ru-RU" dirty="0">
                <a:solidFill>
                  <a:srgbClr val="EEEAD2"/>
                </a:solidFill>
              </a:rPr>
              <a:t>Рушится и связь с Богом, который «недостаточно благословляет меня».  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7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AE98BC-D3D4-43A3-A423-022DEC00C7D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9d1a634f-6735-4db6-bcd6-aa97ff485f62"/>
    <ds:schemaRef ds:uri="http://purl.org/dc/elements/1.1/"/>
    <ds:schemaRef ds:uri="http://schemas.microsoft.com/office/2006/metadata/properties"/>
    <ds:schemaRef ds:uri="http://schemas.microsoft.com/office/infopath/2007/PartnerControls"/>
    <ds:schemaRef ds:uri="62589e56-49db-468b-8cef-9bc6768a675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12708</TotalTime>
  <Words>1265</Words>
  <Application>Microsoft Macintosh PowerPoint</Application>
  <PresentationFormat>Широкоэкранный</PresentationFormat>
  <Paragraphs>55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Презентация PowerPoint</vt:lpstr>
      <vt:lpstr>Презентация PowerPoint</vt:lpstr>
      <vt:lpstr>НА ПРОШЛОЙ НЕДЕЛЕ: МЫ БОЛЬШЕ ПОЛУЧАЕМ,  КОГДА БОЛЬШЕ ОТДАЁМ</vt:lpstr>
      <vt:lpstr>Презентация PowerPoint</vt:lpstr>
      <vt:lpstr>Презентация PowerPoint</vt:lpstr>
      <vt:lpstr>Презентация PowerPoint</vt:lpstr>
      <vt:lpstr>ЯЗЫК МОЙ БОЛЬШЕ НЕ ВРАГ МОЙ, КОГДА СЕРДЦЕ ОТДАНО БОГУ</vt:lpstr>
      <vt:lpstr>ЭГОИСТИЧНАЯ ОЦЕНКА ВЗАИМООТНОШЕНИЙ С БОГОМ ЛОМАЕТ ВЕРУ</vt:lpstr>
      <vt:lpstr>ЭГОИСТИЧНАЯ ОЦЕНКА ВЗАИМООТНОШЕНИЙ С БОГОМ ЛОМАЕТ ВЕРУ</vt:lpstr>
      <vt:lpstr>ЭГОИСТИЧНАЯ ОЦЕНКА ВЗАИМООТНОШЕНИЙ С БОГОМ ЛОМАЕТ ВЕРУ</vt:lpstr>
      <vt:lpstr>СРАВНЕНИЕ С ДРУГИМИ ЛЮДЬМИ ВЫСАСЫВАЕТ БЛАГОДАРНОСТЬ</vt:lpstr>
      <vt:lpstr>СРАВНЕНИЕ С ДРУГИМИ ЛЮДЬМИ ВЫСАСЫВАЕТ БЛАГОДАРНОСТЬ</vt:lpstr>
      <vt:lpstr>ПОКАЯНИЕ СТАВИТ ЧЕЛОВЕКА  НА ПУТЬ ПРАВЕДНОСТИ И  ОЧИЩАЕТ СЕРДЦЕ, А С НИМ И ЯЗЫК</vt:lpstr>
      <vt:lpstr>ПОКАЯНИЕ СТАВИТ ЧЕЛОВЕКА  НА ПУТЬ ПРАВЕДНОСТИ И  ОЧИЩАЕТ СЕРДЦЕ, А С НИМ И ЯЗЫК</vt:lpstr>
      <vt:lpstr>ПОКАЯНИЕ СТАВИТ ЧЕЛОВЕКА  НА ПУТЬ ПРАВЕДНОСТИ И  ОЧИЩАЕТ СЕРДЦЕ, А С НИМ И ЯЗЫК</vt:lpstr>
      <vt:lpstr>Презентация PowerPoint</vt:lpstr>
      <vt:lpstr>В СЛЕДУЮЩИЙ РАЗ</vt:lpstr>
      <vt:lpstr>ПРИМЕНЕНИЕ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Microsoft Office User</cp:lastModifiedBy>
  <cp:revision>478</cp:revision>
  <dcterms:created xsi:type="dcterms:W3CDTF">2020-09-24T09:54:03Z</dcterms:created>
  <dcterms:modified xsi:type="dcterms:W3CDTF">2026-08-21T10:52:01Z</dcterms:modified>
</cp:coreProperties>
</file>