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1933" r:id="rId5"/>
    <p:sldId id="1934" r:id="rId6"/>
    <p:sldId id="1581" r:id="rId7"/>
    <p:sldId id="1561" r:id="rId8"/>
    <p:sldId id="1524" r:id="rId9"/>
    <p:sldId id="1994" r:id="rId10"/>
    <p:sldId id="2028" r:id="rId11"/>
    <p:sldId id="2029" r:id="rId12"/>
    <p:sldId id="2015" r:id="rId13"/>
    <p:sldId id="2014" r:id="rId14"/>
    <p:sldId id="2033" r:id="rId15"/>
    <p:sldId id="2034" r:id="rId16"/>
    <p:sldId id="2030" r:id="rId17"/>
    <p:sldId id="2026" r:id="rId18"/>
    <p:sldId id="2013" r:id="rId19"/>
    <p:sldId id="2042" r:id="rId20"/>
    <p:sldId id="2040" r:id="rId21"/>
    <p:sldId id="1997" r:id="rId22"/>
    <p:sldId id="2027" r:id="rId23"/>
    <p:sldId id="2041" r:id="rId24"/>
    <p:sldId id="2017" r:id="rId25"/>
    <p:sldId id="2023" r:id="rId26"/>
    <p:sldId id="2025" r:id="rId27"/>
    <p:sldId id="1899" r:id="rId28"/>
    <p:sldId id="1906" r:id="rId29"/>
    <p:sldId id="1910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orient="horz" pos="3725" userDrawn="1">
          <p15:clr>
            <a:srgbClr val="A4A3A4"/>
          </p15:clr>
        </p15:guide>
        <p15:guide id="5" orient="horz" pos="4042" userDrawn="1">
          <p15:clr>
            <a:srgbClr val="A4A3A4"/>
          </p15:clr>
        </p15:guide>
        <p15:guide id="6" pos="7287" userDrawn="1">
          <p15:clr>
            <a:srgbClr val="A4A3A4"/>
          </p15:clr>
        </p15:guide>
        <p15:guide id="7" orient="horz" pos="278" userDrawn="1">
          <p15:clr>
            <a:srgbClr val="A4A3A4"/>
          </p15:clr>
        </p15:guide>
        <p15:guide id="8" orient="horz" pos="345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AD2"/>
    <a:srgbClr val="FABD2B"/>
    <a:srgbClr val="FAF3DC"/>
    <a:srgbClr val="A084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15" autoAdjust="0"/>
    <p:restoredTop sz="96301"/>
  </p:normalViewPr>
  <p:slideViewPr>
    <p:cSldViewPr snapToGrid="0" snapToObjects="1">
      <p:cViewPr varScale="1">
        <p:scale>
          <a:sx n="118" d="100"/>
          <a:sy n="118" d="100"/>
        </p:scale>
        <p:origin x="904" y="192"/>
      </p:cViewPr>
      <p:guideLst>
        <p:guide orient="horz" pos="2160"/>
        <p:guide pos="3840"/>
        <p:guide pos="393"/>
        <p:guide orient="horz" pos="3725"/>
        <p:guide orient="horz" pos="4042"/>
        <p:guide pos="7287"/>
        <p:guide orient="horz" pos="278"/>
        <p:guide orient="horz" pos="3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0DF2BAA-8641-A675-F94E-5FB08B34E13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A27EF0-1BED-3B03-B5EB-0823DE8B8E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FFB1C9-76AB-C449-8045-361449949862}" type="datetimeFigureOut">
              <a:rPr lang="en-RU" smtClean="0"/>
              <a:t>15.08.2026</a:t>
            </a:fld>
            <a:endParaRPr lang="en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FCB05C-91E3-49F2-738F-69EFE818BA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96C0E-F132-7407-C42E-A8FDE01B072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B5AD-6CAF-744A-BCD1-2839521B78CD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387218433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FD9057-650A-DA45-BBFC-E4A38716EBFB}" type="datetimeFigureOut">
              <a:rPr lang="en-RU" smtClean="0"/>
              <a:t>15.08.2026</a:t>
            </a:fld>
            <a:endParaRPr lang="en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0BFED6-21E3-5342-AFB2-1D9FF8750C08}" type="slidenum">
              <a:rPr lang="en-RU" smtClean="0"/>
              <a:t>‹#›</a:t>
            </a:fld>
            <a:endParaRPr lang="en-RU"/>
          </a:p>
        </p:txBody>
      </p:sp>
    </p:spTree>
    <p:extLst>
      <p:ext uri="{BB962C8B-B14F-4D97-AF65-F5344CB8AC3E}">
        <p14:creationId xmlns:p14="http://schemas.microsoft.com/office/powerpoint/2010/main" val="175529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922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без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A21FBFA-627B-D8B4-E8BE-A6888F730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1326"/>
            <a:ext cx="10944226" cy="5040312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4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1 строка и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532069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01098"/>
            <a:ext cx="10944226" cy="4080538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39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2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180998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020528"/>
            <a:ext cx="10944226" cy="3461107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0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3 строк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3EFD7-9B2A-B740-A702-1D3D4A75C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861004"/>
          </a:xfrm>
        </p:spPr>
        <p:txBody>
          <a:bodyPr anchor="ctr"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</a:t>
            </a:r>
            <a:br>
              <a:rPr lang="ru-RU" dirty="0"/>
            </a:br>
            <a:r>
              <a:rPr lang="en-GB" dirty="0"/>
              <a:t>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F8EC5-4C53-7742-A0BB-159B4D155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698955"/>
            <a:ext cx="10944226" cy="2782681"/>
          </a:xfrm>
        </p:spPr>
        <p:txBody>
          <a:bodyPr lIns="0" tIns="0" rIns="0" bIns="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905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Заголовок 2 строки и  2 текс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01DF4C-9CFC-4945-B92C-A4AE158FE3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441325"/>
            <a:ext cx="10944225" cy="1384300"/>
          </a:xfrm>
        </p:spPr>
        <p:txBody>
          <a:bodyPr>
            <a:no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</a:t>
            </a:r>
            <a:br>
              <a:rPr lang="ru-RU" dirty="0"/>
            </a:br>
            <a:r>
              <a:rPr lang="en-GB" dirty="0"/>
              <a:t>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1A5E4-2A61-CE4B-89F8-FF5B0E1800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3888" y="1947553"/>
            <a:ext cx="5179035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0"/>
              </a:spcBef>
              <a:spcAft>
                <a:spcPts val="6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29199-A26E-DA4B-892F-1D37F5B59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947553"/>
            <a:ext cx="5472113" cy="3534084"/>
          </a:xfrm>
        </p:spPr>
        <p:txBody>
          <a:bodyPr lIns="0" tIns="0" rIns="0" bIns="0" anchor="ctr">
            <a:noAutofit/>
          </a:bodyPr>
          <a:lstStyle>
            <a:lvl1pPr>
              <a:spcBef>
                <a:spcPts val="600"/>
              </a:spcBef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600"/>
              </a:spcBef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600"/>
              </a:spcBef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954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A8D8F-CAEC-599E-1B4E-8A0AD1697F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ru-R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72D996-E51C-1A6D-4961-4BC1ABEF47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ru-R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46A746-B6C9-599C-4FAA-9425440E5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801D0-6EA3-42E2-BE7C-1A5364F44C24}" type="datetimeFigureOut">
              <a:rPr lang="ru-RU" smtClean="0"/>
              <a:t>15.08.2026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73AE1F-537B-0D1A-00F0-2309E79AD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60A9C2-4099-ADC5-ED82-438088417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4C122-F9FF-45D8-B252-8AFC258D299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43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D8FE2E-E35F-9446-9B41-FE8603915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5615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4F738-B15A-6B45-A5D5-8A77D3C4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1445342"/>
            <a:ext cx="10937854" cy="403629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00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55" r:id="rId2"/>
    <p:sldLayoutId id="2147483696" r:id="rId3"/>
    <p:sldLayoutId id="2147483695" r:id="rId4"/>
    <p:sldLayoutId id="2147483650" r:id="rId5"/>
    <p:sldLayoutId id="2147483652" r:id="rId6"/>
    <p:sldLayoutId id="2147483698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rgbClr val="FABD2B"/>
          </a:solidFill>
          <a:latin typeface="Montserrat" pitchFamily="2" charset="77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None/>
        <a:defRPr sz="2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1pPr>
      <a:lvl2pPr marL="8001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3pPr>
      <a:lvl4pPr marL="16573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600"/>
        </a:spcBef>
        <a:buClr>
          <a:srgbClr val="FABD2B"/>
        </a:buClr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PT Sans" panose="020B0503020203020204" pitchFamily="34" charset="77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93" userDrawn="1">
          <p15:clr>
            <a:srgbClr val="F26B43"/>
          </p15:clr>
        </p15:guide>
        <p15:guide id="4" orient="horz" pos="3725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pos="7287" userDrawn="1">
          <p15:clr>
            <a:srgbClr val="F26B43"/>
          </p15:clr>
        </p15:guide>
        <p15:guide id="7" orient="horz" pos="3453" userDrawn="1">
          <p15:clr>
            <a:srgbClr val="F26B43"/>
          </p15:clr>
        </p15:guide>
        <p15:guide id="8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lachi BREAKTHROUGH INTRO">
            <a:hlinkClick r:id="" action="ppaction://media"/>
            <a:extLst>
              <a:ext uri="{FF2B5EF4-FFF2-40B4-BE49-F238E27FC236}">
                <a16:creationId xmlns:a16="http://schemas.microsoft.com/office/drawing/2014/main" id="{47915C41-5B3A-7BAA-A91B-D2786DDA496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1039" cy="6858000"/>
          </a:xfrm>
        </p:spPr>
      </p:pic>
    </p:spTree>
    <p:extLst>
      <p:ext uri="{BB962C8B-B14F-4D97-AF65-F5344CB8AC3E}">
        <p14:creationId xmlns:p14="http://schemas.microsoft.com/office/powerpoint/2010/main" val="99188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2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CF5BF-82FD-1CFE-DBB3-0361CAB86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6"/>
            <a:ext cx="10944225" cy="935038"/>
          </a:xfrm>
        </p:spPr>
        <p:txBody>
          <a:bodyPr/>
          <a:lstStyle/>
          <a:p>
            <a:r>
              <a:rPr lang="ru-RU" dirty="0"/>
              <a:t>АКТУАЛЬНАЯ ДРЕВНЯЯ ПРАКТИКА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23924A-2BCD-B4EC-F97F-77624F868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69571"/>
            <a:ext cx="10944226" cy="4012066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RU" baseline="30000" dirty="0"/>
              <a:t>3:9 </a:t>
            </a:r>
            <a:r>
              <a:rPr lang="en-RU" b="1" dirty="0"/>
              <a:t>Чти Господа своим достоянием, первыми плодами от всех своих урожаев</a:t>
            </a:r>
            <a:r>
              <a:rPr lang="en-RU" dirty="0"/>
              <a:t>. </a:t>
            </a:r>
            <a:r>
              <a:rPr lang="en-RU" baseline="30000" dirty="0">
                <a:solidFill>
                  <a:srgbClr val="EEEAD2"/>
                </a:solidFill>
              </a:rPr>
              <a:t>10 </a:t>
            </a:r>
            <a:r>
              <a:rPr lang="en-RU" dirty="0">
                <a:solidFill>
                  <a:srgbClr val="EEEAD2"/>
                </a:solidFill>
              </a:rPr>
              <a:t>Тогда наполнятся до отказа твои амбары, и молодое вино переполнит твои давильни.</a:t>
            </a:r>
          </a:p>
          <a:p>
            <a:pPr algn="r"/>
            <a:r>
              <a:rPr lang="en-RU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Книга Притч 3:9-10)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/>
              <a:t>27:</a:t>
            </a:r>
            <a:r>
              <a:rPr lang="en-RU" baseline="30000" dirty="0"/>
              <a:t>30 </a:t>
            </a:r>
            <a:r>
              <a:rPr lang="en-RU" b="1" dirty="0"/>
              <a:t>Десятая часть от всех произведений земли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зерна ли с земли, или плодов с деревьев, </a:t>
            </a:r>
            <a:r>
              <a:rPr lang="en-RU" b="1" dirty="0"/>
              <a:t>принадлежит Господу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Это святыня Господа.</a:t>
            </a:r>
          </a:p>
          <a:p>
            <a:pPr algn="r"/>
            <a:r>
              <a:rPr lang="en-RU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Книга Второзаконие 27:30)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622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FB30F-1136-AF13-B22E-43DA34A01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94657"/>
            <a:ext cx="10944226" cy="4686979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baseline="30000" dirty="0">
                <a:solidFill>
                  <a:srgbClr val="EEEAD2"/>
                </a:solidFill>
              </a:rPr>
              <a:t>29:14</a:t>
            </a:r>
            <a:r>
              <a:rPr lang="en-US" dirty="0">
                <a:solidFill>
                  <a:srgbClr val="EEEAD2"/>
                </a:solidFill>
              </a:rPr>
              <a:t> </a:t>
            </a:r>
            <a:r>
              <a:rPr lang="ru-RU" dirty="0">
                <a:solidFill>
                  <a:srgbClr val="EEEAD2"/>
                </a:solidFill>
              </a:rPr>
              <a:t>От Тебя все, и от руки Твоей полученное </a:t>
            </a:r>
            <a:r>
              <a:rPr lang="ru-RU" b="1" dirty="0"/>
              <a:t>мы отдали Тебе</a:t>
            </a:r>
            <a:r>
              <a:rPr lang="ru-RU" dirty="0"/>
              <a:t>. 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(1 Книга Паралипоменона 29:14) 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900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06FCA-E7A2-E7E6-13E2-48DEA7138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36DFD-F894-AC29-A3AE-78E490D20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816429"/>
            <a:ext cx="10944226" cy="4665207"/>
          </a:xfrm>
        </p:spPr>
        <p:txBody>
          <a:bodyPr/>
          <a:lstStyle/>
          <a:p>
            <a:r>
              <a:rPr lang="ru-RU" baseline="30000" dirty="0">
                <a:solidFill>
                  <a:srgbClr val="EEEAD2"/>
                </a:solidFill>
              </a:rPr>
              <a:t>3:</a:t>
            </a:r>
            <a:r>
              <a:rPr lang="en-RU" baseline="30000" dirty="0">
                <a:solidFill>
                  <a:srgbClr val="EEEAD2"/>
                </a:solidFill>
              </a:rPr>
              <a:t>10 </a:t>
            </a:r>
            <a:r>
              <a:rPr lang="ru-RU" baseline="30000" dirty="0">
                <a:solidFill>
                  <a:srgbClr val="EEEAD2"/>
                </a:solidFill>
              </a:rPr>
              <a:t> </a:t>
            </a: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Принесите десятину в хранилища целиком, чтобы в Моем доме была пища. </a:t>
            </a:r>
            <a:r>
              <a:rPr lang="en-RU" b="1" i="1" dirty="0"/>
              <a:t>Испытайте Меня в этом</a:t>
            </a:r>
            <a:r>
              <a:rPr lang="ru-RU" dirty="0"/>
              <a:t>»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– говорит Господь Сил, – </a:t>
            </a: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i="1" dirty="0">
                <a:solidFill>
                  <a:srgbClr val="EEEAD2"/>
                </a:solidFill>
              </a:rPr>
              <a:t>и посмотрите, не отворю ли Я вам окон неба и не изолью ли благословения на вас так щедро, что у вас не хватит места их вместить? </a:t>
            </a:r>
            <a:r>
              <a:rPr lang="en-RU" baseline="30000" dirty="0">
                <a:solidFill>
                  <a:srgbClr val="EEEAD2"/>
                </a:solidFill>
              </a:rPr>
              <a:t>11 </a:t>
            </a:r>
            <a:r>
              <a:rPr lang="en-RU" i="1" dirty="0">
                <a:solidFill>
                  <a:srgbClr val="EEEAD2"/>
                </a:solidFill>
              </a:rPr>
              <a:t>Я не дам вредителям пожирать ваш урожай, и с виноградных лоз на ваших полях не опадут плоды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, – говорит Господь Сил. – </a:t>
            </a:r>
            <a:r>
              <a:rPr lang="en-RU" baseline="30000" dirty="0">
                <a:solidFill>
                  <a:srgbClr val="EEEAD2"/>
                </a:solidFill>
              </a:rPr>
              <a:t>12 </a:t>
            </a:r>
            <a:r>
              <a:rPr lang="ru-RU" dirty="0">
                <a:solidFill>
                  <a:srgbClr val="EEEAD2"/>
                </a:solidFill>
              </a:rPr>
              <a:t>«</a:t>
            </a:r>
            <a:r>
              <a:rPr lang="en-RU" dirty="0">
                <a:solidFill>
                  <a:srgbClr val="EEEAD2"/>
                </a:solidFill>
              </a:rPr>
              <a:t>Т</a:t>
            </a:r>
            <a:r>
              <a:rPr lang="en-RU" i="1" dirty="0">
                <a:solidFill>
                  <a:srgbClr val="EEEAD2"/>
                </a:solidFill>
              </a:rPr>
              <a:t>огда все народы назовут вас счастливыми, потому что ваша земля будет прекрасной</a:t>
            </a:r>
            <a:r>
              <a:rPr lang="ru-RU" dirty="0">
                <a:solidFill>
                  <a:srgbClr val="EEEAD2"/>
                </a:solidFill>
              </a:rPr>
              <a:t>»</a:t>
            </a:r>
            <a:r>
              <a:rPr lang="en-RU" dirty="0">
                <a:solidFill>
                  <a:srgbClr val="EEEAD2"/>
                </a:solidFill>
              </a:rPr>
              <a:t>, – говорит Господь Сил.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3:10-12)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477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F4C23-4CF8-2514-9B04-309877326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83771"/>
            <a:ext cx="10944226" cy="4697865"/>
          </a:xfrm>
        </p:spPr>
        <p:txBody>
          <a:bodyPr/>
          <a:lstStyle/>
          <a:p>
            <a:r>
              <a:rPr lang="ru-RU" dirty="0"/>
              <a:t>«</a:t>
            </a:r>
            <a:r>
              <a:rPr lang="ru-RU" i="1" dirty="0"/>
              <a:t>Для христианской жизни необходимы три обращения: обращение сердца, обращение ума и обращение кошелька</a:t>
            </a:r>
            <a:r>
              <a:rPr lang="ru-RU" dirty="0"/>
              <a:t>» </a:t>
            </a:r>
            <a:endParaRPr lang="en-US" dirty="0"/>
          </a:p>
          <a:p>
            <a:pPr algn="r"/>
            <a:r>
              <a:rPr lang="ru-RU" dirty="0"/>
              <a:t>(Мартин Лютер)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4649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70734A-D824-AB7F-4A58-B124955B7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F3F6C-7779-AFE6-764D-E4D62AE326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533400"/>
            <a:ext cx="10944226" cy="4948237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6:</a:t>
            </a:r>
            <a:r>
              <a:rPr lang="en-RU" baseline="30000" dirty="0">
                <a:solidFill>
                  <a:srgbClr val="EEEAD2"/>
                </a:solidFill>
              </a:rPr>
              <a:t>19 </a:t>
            </a:r>
            <a:r>
              <a:rPr lang="en-RU" dirty="0">
                <a:solidFill>
                  <a:srgbClr val="EEEAD2"/>
                </a:solidFill>
              </a:rPr>
              <a:t>Не копите себе богатств на земле, где их портят моль и ржавчина, и где воры могут обокрасть ваш дом. </a:t>
            </a:r>
            <a:r>
              <a:rPr lang="en-RU" baseline="30000" dirty="0"/>
              <a:t>20 </a:t>
            </a:r>
            <a:r>
              <a:rPr lang="en-RU" b="1" dirty="0"/>
              <a:t>Копите лучше себе сокровища на небесах</a:t>
            </a:r>
            <a:r>
              <a:rPr lang="en-RU" dirty="0"/>
              <a:t>, </a:t>
            </a:r>
            <a:r>
              <a:rPr lang="en-RU" dirty="0">
                <a:solidFill>
                  <a:srgbClr val="EEEAD2"/>
                </a:solidFill>
              </a:rPr>
              <a:t>где их не испортят ни моль, ни ржавчина, и куда воры не смогут проникнуть и украсть. </a:t>
            </a:r>
            <a:r>
              <a:rPr lang="en-RU" baseline="30000" dirty="0">
                <a:solidFill>
                  <a:srgbClr val="EEEAD2"/>
                </a:solidFill>
              </a:rPr>
              <a:t>21 </a:t>
            </a:r>
            <a:r>
              <a:rPr lang="en-RU" dirty="0">
                <a:solidFill>
                  <a:srgbClr val="EEEAD2"/>
                </a:solidFill>
              </a:rPr>
              <a:t>Ведь где твое богатство, там будет и твое сердце.</a:t>
            </a:r>
          </a:p>
          <a:p>
            <a:pPr algn="r"/>
            <a:r>
              <a:rPr lang="en-RU" dirty="0">
                <a:solidFill>
                  <a:srgbClr val="EEEAD2"/>
                </a:solidFill>
              </a:rPr>
              <a:t>(</a:t>
            </a:r>
            <a:r>
              <a:rPr lang="ru-RU" dirty="0">
                <a:solidFill>
                  <a:srgbClr val="EEEAD2"/>
                </a:solidFill>
              </a:rPr>
              <a:t>Евангелие от Матфея 6:19-21)</a:t>
            </a:r>
            <a:endParaRPr lang="en-US" dirty="0">
              <a:solidFill>
                <a:srgbClr val="EEEAD2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</a:rPr>
              <a:t>Несмотря на то, что в Новом завете нет жёсткой привязки к тому, что </a:t>
            </a:r>
            <a:r>
              <a:rPr lang="ru-RU" b="1" dirty="0"/>
              <a:t>нам стоит жертвовать именно 10% от нашего дохода</a:t>
            </a:r>
            <a:r>
              <a:rPr lang="ru-RU" dirty="0"/>
              <a:t>, </a:t>
            </a:r>
            <a:r>
              <a:rPr lang="ru-RU" dirty="0">
                <a:solidFill>
                  <a:srgbClr val="EEEAD2"/>
                </a:solidFill>
              </a:rPr>
              <a:t>этот размер пожертвований остаётся удобной отправной точкой.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672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978F5-DE66-68AB-5B22-C82B59838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57200"/>
            <a:ext cx="10944226" cy="5024437"/>
          </a:xfrm>
        </p:spPr>
        <p:txBody>
          <a:bodyPr/>
          <a:lstStyle/>
          <a:p>
            <a:r>
              <a:rPr lang="ru-RU" b="1" dirty="0"/>
              <a:t>Данный отрывок не является</a:t>
            </a:r>
            <a:r>
              <a:rPr lang="ru-RU" dirty="0"/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Древней религиозно-финансовой пирамидой</a:t>
            </a:r>
            <a:r>
              <a:rPr lang="ru-RU" dirty="0"/>
              <a:t>, </a:t>
            </a:r>
            <a:r>
              <a:rPr lang="ru-RU" dirty="0">
                <a:solidFill>
                  <a:srgbClr val="EEEAD2"/>
                </a:solidFill>
              </a:rPr>
              <a:t>в которой Бог обещает израильтянам быстрый успех и процветание за то, что они вложатся в Его схему.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Доказательством верности так называемого «</a:t>
            </a:r>
            <a:r>
              <a:rPr lang="ru-RU" b="1" i="1" dirty="0"/>
              <a:t>Евангелия процветания</a:t>
            </a:r>
            <a:r>
              <a:rPr lang="ru-RU" b="1" dirty="0"/>
              <a:t>»</a:t>
            </a:r>
            <a:r>
              <a:rPr lang="ru-RU" dirty="0"/>
              <a:t>, </a:t>
            </a:r>
            <a:r>
              <a:rPr lang="ru-RU" dirty="0">
                <a:solidFill>
                  <a:srgbClr val="EEEAD2"/>
                </a:solidFill>
              </a:rPr>
              <a:t>призывающего нас пожертвовать «</a:t>
            </a:r>
            <a:r>
              <a:rPr lang="ru-RU" i="1" dirty="0">
                <a:solidFill>
                  <a:srgbClr val="EEEAD2"/>
                </a:solidFill>
              </a:rPr>
              <a:t>вложение семени</a:t>
            </a:r>
            <a:r>
              <a:rPr lang="ru-RU" dirty="0">
                <a:solidFill>
                  <a:srgbClr val="EEEAD2"/>
                </a:solidFill>
              </a:rPr>
              <a:t>», которое потом прорастёт и вернёт вам во сто крат больше денег от Бога.</a:t>
            </a:r>
          </a:p>
          <a:p>
            <a:r>
              <a:rPr lang="ru-RU" b="1" dirty="0"/>
              <a:t>Отрывок построен на фундаменте заветных и доверительных отношений с Богом</a:t>
            </a:r>
            <a:r>
              <a:rPr lang="ru-RU" dirty="0"/>
              <a:t>.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457394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F17D70-7759-1A96-23FF-5A21F2ED4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EFBDE-EA26-822A-1592-7644E5175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935038"/>
          </a:xfrm>
        </p:spPr>
        <p:txBody>
          <a:bodyPr/>
          <a:lstStyle/>
          <a:p>
            <a:r>
              <a:rPr lang="ru-RU" dirty="0"/>
              <a:t>БОЖЬИ БЛАГОСЛОВЕНИЯ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128FE-919D-1EEA-DAFE-FA9FB6C2D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578429"/>
            <a:ext cx="10816999" cy="3903208"/>
          </a:xfrm>
        </p:spPr>
        <p:txBody>
          <a:bodyPr/>
          <a:lstStyle/>
          <a:p>
            <a:r>
              <a:rPr lang="ru-RU" dirty="0"/>
              <a:t>Доверившись Богу на практике нашими финансами, мы замечаем, как Господь даёт: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Существенно </a:t>
            </a:r>
            <a:r>
              <a:rPr lang="ru-RU" b="1" u="sng" dirty="0">
                <a:solidFill>
                  <a:srgbClr val="FABD2B"/>
                </a:solidFill>
              </a:rPr>
              <a:t>больше</a:t>
            </a:r>
            <a:r>
              <a:rPr lang="ru-RU" dirty="0"/>
              <a:t> благословений, чем мы ожидали: </a:t>
            </a:r>
            <a:br>
              <a:rPr lang="ru-RU" dirty="0"/>
            </a:br>
            <a:r>
              <a:rPr lang="ru-RU" dirty="0"/>
              <a:t>«</a:t>
            </a:r>
            <a:r>
              <a:rPr lang="ru-RU" i="1" dirty="0"/>
              <a:t>у вас не хватит места...</a:t>
            </a:r>
            <a:r>
              <a:rPr lang="ru-RU" dirty="0"/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Сохранения</a:t>
            </a:r>
            <a:r>
              <a:rPr lang="ru-RU" dirty="0"/>
              <a:t> благословения, что мы обрели: </a:t>
            </a:r>
            <a:br>
              <a:rPr lang="ru-RU" dirty="0"/>
            </a:br>
            <a:r>
              <a:rPr lang="ru-RU" dirty="0"/>
              <a:t>«</a:t>
            </a:r>
            <a:r>
              <a:rPr lang="ru-RU" i="1" dirty="0"/>
              <a:t>Я не дам вредителям...</a:t>
            </a:r>
            <a:r>
              <a:rPr lang="ru-RU" dirty="0"/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u="sng" dirty="0">
                <a:solidFill>
                  <a:srgbClr val="FABD2B"/>
                </a:solidFill>
              </a:rPr>
              <a:t>Счастье</a:t>
            </a:r>
            <a:r>
              <a:rPr lang="ru-RU" dirty="0"/>
              <a:t> от использования благословений, что нам даны: </a:t>
            </a:r>
            <a:br>
              <a:rPr lang="ru-RU" dirty="0"/>
            </a:br>
            <a:r>
              <a:rPr lang="ru-RU" dirty="0"/>
              <a:t>«</a:t>
            </a:r>
            <a:r>
              <a:rPr lang="ru-RU" i="1" dirty="0"/>
              <a:t>назовут вас счастливыми...</a:t>
            </a:r>
            <a:r>
              <a:rPr lang="ru-RU" dirty="0"/>
              <a:t>»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037730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E9ABF-BD2C-09F6-5CE1-141B9F80D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40229"/>
            <a:ext cx="10944226" cy="474140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/>
              <a:t>9:8</a:t>
            </a:r>
            <a:r>
              <a:rPr lang="ru-RU" i="1" dirty="0"/>
              <a:t> </a:t>
            </a:r>
            <a:r>
              <a:rPr lang="ru-RU" b="1" noProof="0" dirty="0"/>
              <a:t>Бог же силён обогатить вас всякою благодатью</a:t>
            </a:r>
            <a:r>
              <a:rPr lang="ru-RU" noProof="0" dirty="0"/>
              <a:t>, </a:t>
            </a:r>
            <a:r>
              <a:rPr lang="ru-RU" noProof="0" dirty="0">
                <a:solidFill>
                  <a:srgbClr val="EEEAD2"/>
                </a:solidFill>
              </a:rPr>
              <a:t>чтобы вы, всегда и во всём имея всякое довольство.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</a:t>
            </a:r>
            <a:r>
              <a:rPr lang="en-US" dirty="0">
                <a:solidFill>
                  <a:srgbClr val="EEEAD2"/>
                </a:solidFill>
              </a:rPr>
              <a:t>2</a:t>
            </a:r>
            <a:r>
              <a:rPr lang="ru-RU" dirty="0">
                <a:solidFill>
                  <a:srgbClr val="EEEAD2"/>
                </a:solidFill>
              </a:rPr>
              <a:t>-е Послание к</a:t>
            </a:r>
            <a:r>
              <a:rPr lang="en-US" dirty="0">
                <a:solidFill>
                  <a:srgbClr val="EEEAD2"/>
                </a:solidFill>
              </a:rPr>
              <a:t> </a:t>
            </a:r>
            <a:r>
              <a:rPr lang="en-US" dirty="0" err="1">
                <a:solidFill>
                  <a:srgbClr val="EEEAD2"/>
                </a:solidFill>
              </a:rPr>
              <a:t>Кори</a:t>
            </a:r>
            <a:r>
              <a:rPr lang="ru-RU" dirty="0" err="1">
                <a:solidFill>
                  <a:srgbClr val="EEEAD2"/>
                </a:solidFill>
              </a:rPr>
              <a:t>нфянам</a:t>
            </a:r>
            <a:r>
              <a:rPr lang="en-US" dirty="0">
                <a:solidFill>
                  <a:srgbClr val="EEEAD2"/>
                </a:solidFill>
              </a:rPr>
              <a:t> 9:8</a:t>
            </a:r>
            <a:r>
              <a:rPr lang="ru-RU" dirty="0">
                <a:solidFill>
                  <a:srgbClr val="EEEAD2"/>
                </a:solidFill>
              </a:rPr>
              <a:t>)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56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856-84CB-BE26-CBC0-B1E5E3C7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МЫ БОЛЬШЕ ПОЛУЧАЕМ, </a:t>
            </a:r>
            <a:br>
              <a:rPr lang="ru-RU" dirty="0"/>
            </a:br>
            <a:r>
              <a:rPr lang="ru-RU" dirty="0"/>
              <a:t>КОГДА БОЛЬШЕ ОТДАЁМ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28939-F6FE-8CB1-2B7D-AD2A299C0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416629"/>
            <a:ext cx="10944226" cy="3065007"/>
          </a:xfrm>
        </p:spPr>
        <p:txBody>
          <a:bodyPr/>
          <a:lstStyle/>
          <a:p>
            <a:r>
              <a:rPr lang="ru-RU" b="1" dirty="0"/>
              <a:t>Наше финансовое благополучие зависит не от размера наших доходов, а от того, насколько мудро мы расходуем то, что дано нам</a:t>
            </a:r>
            <a:r>
              <a:rPr lang="ru-RU" dirty="0"/>
              <a:t>. Пожертвования дисциплинируют нас, поскольку позволяют: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Припомнить Божью </a:t>
            </a:r>
            <a:r>
              <a:rPr lang="ru-RU" b="1" u="sng" dirty="0">
                <a:solidFill>
                  <a:srgbClr val="FABD2B"/>
                </a:solidFill>
              </a:rPr>
              <a:t>верность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Проявить </a:t>
            </a:r>
            <a:r>
              <a:rPr lang="ru-RU" b="1" u="sng" dirty="0">
                <a:solidFill>
                  <a:srgbClr val="FABD2B"/>
                </a:solidFill>
              </a:rPr>
              <a:t>доверие</a:t>
            </a:r>
            <a:r>
              <a:rPr lang="ru-RU" dirty="0"/>
              <a:t> Богу;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Прочувствовать Божьи </a:t>
            </a:r>
            <a:r>
              <a:rPr lang="ru-RU" b="1" u="sng" dirty="0">
                <a:solidFill>
                  <a:srgbClr val="FABD2B"/>
                </a:solidFill>
              </a:rPr>
              <a:t>благословения</a:t>
            </a:r>
            <a:r>
              <a:rPr lang="ru-RU" dirty="0"/>
              <a:t> в жизни.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28688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7ED88-A643-9681-F948-16FAF43A8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71C33-4DCB-4894-C1DD-A8545D4916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631371"/>
            <a:ext cx="11121799" cy="4850266"/>
          </a:xfrm>
          <a:noFill/>
        </p:spPr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9:</a:t>
            </a:r>
            <a:r>
              <a:rPr lang="en-RU" baseline="30000" dirty="0">
                <a:solidFill>
                  <a:srgbClr val="EEEAD2"/>
                </a:solidFill>
              </a:rPr>
              <a:t>6 </a:t>
            </a:r>
            <a:r>
              <a:rPr lang="en-RU" dirty="0">
                <a:solidFill>
                  <a:srgbClr val="EEEAD2"/>
                </a:solidFill>
              </a:rPr>
              <a:t>Помните: кто скупо сеет, тот скупо и жнет, и кто сеет щедро, тот щедро и жнет. </a:t>
            </a:r>
            <a:r>
              <a:rPr lang="en-RU" baseline="30000" dirty="0">
                <a:solidFill>
                  <a:srgbClr val="EEEAD2"/>
                </a:solidFill>
              </a:rPr>
              <a:t>7 </a:t>
            </a:r>
            <a:r>
              <a:rPr lang="en-RU" dirty="0">
                <a:solidFill>
                  <a:srgbClr val="EEEAD2"/>
                </a:solidFill>
              </a:rPr>
              <a:t>Каждый пусть дает столько, сколько ему подсказывает сердце, не с огорчением и не по принуждению, потому что </a:t>
            </a:r>
            <a:r>
              <a:rPr lang="en-RU" b="1" dirty="0"/>
              <a:t>Бог любит того, кто жертвует с радостью</a:t>
            </a:r>
            <a:r>
              <a:rPr lang="en-RU" dirty="0"/>
              <a:t>. </a:t>
            </a:r>
            <a:r>
              <a:rPr lang="en-RU" baseline="30000" dirty="0">
                <a:solidFill>
                  <a:srgbClr val="EEEAD2"/>
                </a:solidFill>
              </a:rPr>
              <a:t>8 </a:t>
            </a:r>
            <a:r>
              <a:rPr lang="en-RU" dirty="0">
                <a:solidFill>
                  <a:srgbClr val="EEEAD2"/>
                </a:solidFill>
              </a:rPr>
              <a:t>Бог может обеспечить вас всем, что нужно, чтобы у вас всегда было всего в достатке и с лихвой хватало еще на любое доброе дело</a:t>
            </a:r>
            <a:r>
              <a:rPr lang="ru-RU" dirty="0">
                <a:solidFill>
                  <a:srgbClr val="EEEAD2"/>
                </a:solidFill>
              </a:rPr>
              <a:t>…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(2 Послание Коринфянам 9:6-8)</a:t>
            </a:r>
          </a:p>
          <a:p>
            <a:pPr algn="r"/>
            <a:r>
              <a:rPr lang="ru-RU" baseline="30000" dirty="0">
                <a:solidFill>
                  <a:srgbClr val="EEEAD2"/>
                </a:solidFill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16:</a:t>
            </a:r>
            <a:r>
              <a:rPr lang="en-RU" baseline="30000" dirty="0">
                <a:solidFill>
                  <a:srgbClr val="EEEAD2"/>
                </a:solidFill>
              </a:rPr>
              <a:t>2 </a:t>
            </a:r>
            <a:r>
              <a:rPr lang="en-RU" dirty="0">
                <a:solidFill>
                  <a:srgbClr val="EEEAD2"/>
                </a:solidFill>
              </a:rPr>
              <a:t>В первый день недели</a:t>
            </a:r>
            <a:r>
              <a:rPr lang="ru-RU" baseline="30000" dirty="0">
                <a:solidFill>
                  <a:srgbClr val="EEEAD2"/>
                </a:solidFill>
              </a:rPr>
              <a:t> </a:t>
            </a:r>
            <a:r>
              <a:rPr lang="en-RU" dirty="0">
                <a:solidFill>
                  <a:srgbClr val="EEEAD2"/>
                </a:solidFill>
              </a:rPr>
              <a:t>пусть каждый из вас откладывает и сберегает столько денег, сколько позволяет вам ваш заработок</a:t>
            </a:r>
            <a:endParaRPr lang="ru-RU" dirty="0">
              <a:solidFill>
                <a:srgbClr val="EEEAD2"/>
              </a:solidFill>
            </a:endParaRPr>
          </a:p>
          <a:p>
            <a:pPr algn="r"/>
            <a:r>
              <a:rPr lang="ru-RU" dirty="0">
                <a:solidFill>
                  <a:srgbClr val="EEEAD2"/>
                </a:solidFill>
              </a:rPr>
              <a:t>(1 Послание Коринфянам 16:2)</a:t>
            </a:r>
          </a:p>
          <a:p>
            <a:pPr algn="r"/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25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64CC-2F40-8314-66A4-E49E17886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 ЧЁМ МЫ ОСТАНОВИЛИСЬ</a:t>
            </a:r>
            <a:br>
              <a:rPr lang="ru-RU" dirty="0"/>
            </a:br>
            <a:r>
              <a:rPr lang="ru-RU" dirty="0"/>
              <a:t>В ПРОШЛЫЙ РАЗ: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E02CA-F45E-D92C-3F35-8663B7EF94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2302329"/>
            <a:ext cx="10944226" cy="3179307"/>
          </a:xfrm>
        </p:spPr>
        <p:txBody>
          <a:bodyPr/>
          <a:lstStyle/>
          <a:p>
            <a:r>
              <a:rPr lang="ru-RU" b="1" dirty="0"/>
              <a:t>Прорыв наступает, когда Бог жизнь обновляет</a:t>
            </a:r>
            <a:r>
              <a:rPr lang="ru-RU" dirty="0"/>
              <a:t>. Господь преображает нашу жизнь тем, что дарит нам: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Новый </a:t>
            </a:r>
            <a:r>
              <a:rPr lang="ru-RU" b="1" dirty="0"/>
              <a:t>завет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Новое </a:t>
            </a:r>
            <a:r>
              <a:rPr lang="ru-RU" b="1" dirty="0"/>
              <a:t>сердце</a:t>
            </a:r>
            <a:r>
              <a:rPr lang="ru-RU" dirty="0"/>
              <a:t>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Новую </a:t>
            </a:r>
            <a:r>
              <a:rPr lang="ru-RU" b="1" dirty="0"/>
              <a:t>праведность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396473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027A2-AB2E-7E32-3E19-F6CE8AFC87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313" y="435429"/>
            <a:ext cx="11192800" cy="515982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16:10</a:t>
            </a:r>
            <a:r>
              <a:rPr lang="ru-RU" dirty="0">
                <a:solidFill>
                  <a:srgbClr val="EEEAD2"/>
                </a:solidFill>
              </a:rPr>
              <a:t> </a:t>
            </a:r>
            <a:r>
              <a:rPr lang="ru-RU" b="1" dirty="0"/>
              <a:t>Верный в малом и во многом верен</a:t>
            </a:r>
            <a:r>
              <a:rPr lang="ru-RU" dirty="0">
                <a:solidFill>
                  <a:srgbClr val="EEEAD2"/>
                </a:solidFill>
              </a:rPr>
              <a:t>, а неверный в малом неверен и во многом. 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(Евангелие от Луки 16:10)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noProof="0" dirty="0">
                <a:solidFill>
                  <a:srgbClr val="EEEAD2"/>
                </a:solidFill>
              </a:rPr>
              <a:t>9:10</a:t>
            </a:r>
            <a:r>
              <a:rPr lang="ru-RU" noProof="0" dirty="0">
                <a:solidFill>
                  <a:srgbClr val="EEEAD2"/>
                </a:solidFill>
              </a:rPr>
              <a:t> Для нас написано: «</a:t>
            </a:r>
            <a:r>
              <a:rPr lang="ru-RU" i="1" noProof="0" dirty="0">
                <a:solidFill>
                  <a:srgbClr val="EEEAD2"/>
                </a:solidFill>
              </a:rPr>
              <a:t>Пахарь должен пахать, и молотильщик — молотить с надеждой на то, что каждый получит свою часть урожая</a:t>
            </a:r>
            <a:r>
              <a:rPr lang="ru-RU" noProof="0" dirty="0">
                <a:solidFill>
                  <a:srgbClr val="EEEAD2"/>
                </a:solidFill>
              </a:rPr>
              <a:t>». </a:t>
            </a:r>
            <a:r>
              <a:rPr lang="en-US" baseline="30000" noProof="0" dirty="0">
                <a:solidFill>
                  <a:srgbClr val="EEEAD2"/>
                </a:solidFill>
              </a:rPr>
              <a:t>11</a:t>
            </a:r>
            <a:r>
              <a:rPr lang="en-US" noProof="0" dirty="0">
                <a:solidFill>
                  <a:srgbClr val="EEEAD2"/>
                </a:solidFill>
              </a:rPr>
              <a:t> </a:t>
            </a:r>
            <a:r>
              <a:rPr lang="ru-RU" b="1" noProof="0" dirty="0"/>
              <a:t>Если мы посеяли среди вас духовное семя, то разве это будет слишком, если мы пожнем у вас материальный урожай? </a:t>
            </a:r>
            <a:r>
              <a:rPr lang="en-US" baseline="30000" noProof="0" dirty="0">
                <a:solidFill>
                  <a:srgbClr val="EEEAD2"/>
                </a:solidFill>
              </a:rPr>
              <a:t>12</a:t>
            </a:r>
            <a:r>
              <a:rPr lang="en-US" noProof="0" dirty="0">
                <a:solidFill>
                  <a:srgbClr val="EEEAD2"/>
                </a:solidFill>
              </a:rPr>
              <a:t> </a:t>
            </a:r>
            <a:r>
              <a:rPr lang="ru-RU" noProof="0" dirty="0">
                <a:solidFill>
                  <a:srgbClr val="EEEAD2"/>
                </a:solidFill>
              </a:rPr>
              <a:t>Если другие имеют право на вашу поддержку, то тем более мы.</a:t>
            </a:r>
          </a:p>
          <a:p>
            <a:pPr algn="r"/>
            <a:r>
              <a:rPr lang="en-US" dirty="0">
                <a:solidFill>
                  <a:srgbClr val="EEEAD2"/>
                </a:solidFill>
              </a:rPr>
              <a:t>(1</a:t>
            </a:r>
            <a:r>
              <a:rPr lang="ru-RU" dirty="0">
                <a:solidFill>
                  <a:srgbClr val="EEEAD2"/>
                </a:solidFill>
              </a:rPr>
              <a:t>-е Послание к</a:t>
            </a:r>
            <a:r>
              <a:rPr lang="en-US" dirty="0">
                <a:solidFill>
                  <a:srgbClr val="EEEAD2"/>
                </a:solidFill>
              </a:rPr>
              <a:t> </a:t>
            </a:r>
            <a:r>
              <a:rPr lang="en-US" dirty="0" err="1">
                <a:solidFill>
                  <a:srgbClr val="EEEAD2"/>
                </a:solidFill>
              </a:rPr>
              <a:t>Коринфянам</a:t>
            </a:r>
            <a:r>
              <a:rPr lang="en-US" dirty="0">
                <a:solidFill>
                  <a:srgbClr val="EEEAD2"/>
                </a:solidFill>
              </a:rPr>
              <a:t> 9</a:t>
            </a:r>
            <a:r>
              <a:rPr lang="ru-RU" dirty="0">
                <a:solidFill>
                  <a:srgbClr val="EEEAD2"/>
                </a:solidFill>
              </a:rPr>
              <a:t>:10-12</a:t>
            </a:r>
            <a:r>
              <a:rPr lang="en-US" dirty="0">
                <a:solidFill>
                  <a:srgbClr val="EEEAD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423920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CF7AC-AB31-17F5-807F-B3FCE2FFF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76589"/>
          </a:xfrm>
        </p:spPr>
        <p:txBody>
          <a:bodyPr/>
          <a:lstStyle/>
          <a:p>
            <a:r>
              <a:rPr lang="ru-RU" dirty="0"/>
              <a:t>ПРОЯВЛЕНИЕ НАШЕГО ДОВЕРИЯ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36A02-9D99-81F2-94B0-217F7D6265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905001"/>
            <a:ext cx="10944226" cy="3576636"/>
          </a:xfrm>
        </p:spPr>
        <p:txBody>
          <a:bodyPr/>
          <a:lstStyle/>
          <a:p>
            <a:r>
              <a:rPr lang="ru-RU" dirty="0"/>
              <a:t>Жертвуя Богу процент от того, что Он даёт нам, мы на практике проявляем: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Наше </a:t>
            </a:r>
            <a:r>
              <a:rPr lang="ru-RU" b="1" u="sng" dirty="0">
                <a:solidFill>
                  <a:srgbClr val="FABD2B"/>
                </a:solidFill>
              </a:rPr>
              <a:t>доверие</a:t>
            </a:r>
            <a:r>
              <a:rPr lang="ru-RU" dirty="0"/>
              <a:t>: «</a:t>
            </a:r>
            <a:r>
              <a:rPr lang="ru-RU" i="1" dirty="0"/>
              <a:t>принесите …целиком… испытайте Меня</a:t>
            </a:r>
            <a:r>
              <a:rPr lang="ru-RU" dirty="0"/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Нашу действенную </a:t>
            </a:r>
            <a:r>
              <a:rPr lang="ru-RU" b="1" u="sng" dirty="0">
                <a:solidFill>
                  <a:srgbClr val="FABD2B"/>
                </a:solidFill>
              </a:rPr>
              <a:t>благодарность</a:t>
            </a:r>
            <a:r>
              <a:rPr lang="ru-RU" dirty="0"/>
              <a:t>: «</a:t>
            </a:r>
            <a:r>
              <a:rPr lang="ru-RU" i="1" dirty="0"/>
              <a:t>принесите десятину</a:t>
            </a:r>
            <a:r>
              <a:rPr lang="ru-RU" dirty="0"/>
              <a:t>»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Наше </a:t>
            </a:r>
            <a:r>
              <a:rPr lang="ru-RU" b="1" u="sng" dirty="0">
                <a:solidFill>
                  <a:srgbClr val="FABD2B"/>
                </a:solidFill>
              </a:rPr>
              <a:t>послушание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29173195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47553-EADC-7E3A-7FF9-D4A152EC3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20487"/>
            <a:ext cx="10944226" cy="486115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EEEAD2"/>
                </a:solidFill>
              </a:rPr>
              <a:t>Такие пожертвования на практике продемонстрирует нашу веру. </a:t>
            </a:r>
            <a:r>
              <a:rPr lang="ru-RU">
                <a:solidFill>
                  <a:srgbClr val="EEEAD2"/>
                </a:solidFill>
              </a:rPr>
              <a:t>Мы </a:t>
            </a:r>
            <a:r>
              <a:rPr lang="ru-RU" dirty="0">
                <a:solidFill>
                  <a:srgbClr val="EEEAD2"/>
                </a:solidFill>
              </a:rPr>
              <a:t>демонстрируем доверие Богу, который заботится о нас во всех сферах нашей жизни. Жертвуя деньги в церкви, мы проявляем смирение, поскольку уже не мы единолично определяем, как именно они будут потрачены.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Как выглядят наши пожертвования сегодня? Насколько они регулярны и дисциплинированны?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Мы больше получаем, когда больше отдаём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1475681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770FD-85D6-007A-91E9-394E1A147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446315"/>
            <a:ext cx="10944226" cy="503532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i="1" dirty="0">
                <a:solidFill>
                  <a:srgbClr val="EEEAD2"/>
                </a:solidFill>
              </a:rPr>
              <a:t>Воспринимаем ли мы Божьи благословения сугубо в материальном плане, ориентируясь лишь на то, сколько у нас денег? Вспоминаем ли мы о нашем спасении, как о величайшем благословении? Благодарим ли Бога за все те нематериальные вещи, что Он дарит нам? Наслаждаемся ли мы с благодарностью Господу за всё то, что нам дано?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Мы больше получаем, когда больше отдаём</a:t>
            </a:r>
            <a:endParaRPr lang="en-RU" b="1" dirty="0"/>
          </a:p>
        </p:txBody>
      </p:sp>
    </p:spTree>
    <p:extLst>
      <p:ext uri="{BB962C8B-B14F-4D97-AF65-F5344CB8AC3E}">
        <p14:creationId xmlns:p14="http://schemas.microsoft.com/office/powerpoint/2010/main" val="8401011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D4B69D0-2FA1-AACF-BAEE-C15C01D457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0"/>
            <a:ext cx="12193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307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CD037-30A0-2D71-AA51-7D3B89BD2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422644"/>
          </a:xfrm>
        </p:spPr>
        <p:txBody>
          <a:bodyPr/>
          <a:lstStyle/>
          <a:p>
            <a:r>
              <a:rPr lang="ru-RU" dirty="0"/>
              <a:t>В СЛЕДУЮЩИЙ РАЗ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1FE9D-0BD6-CB4B-2980-6D31FF033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863969"/>
            <a:ext cx="10944226" cy="3617667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Продолжая изучать книгу пророка Малахии, мы постараемся ответить на вопрос, </a:t>
            </a:r>
            <a:r>
              <a:rPr lang="ru-RU" b="1" dirty="0"/>
              <a:t>как научиться следить за своим языком</a:t>
            </a:r>
            <a:r>
              <a:rPr lang="ru-RU" dirty="0"/>
              <a:t>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6052822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70667-1D9D-8965-F744-31BE56D6D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1364029"/>
          </a:xfrm>
        </p:spPr>
        <p:txBody>
          <a:bodyPr/>
          <a:lstStyle/>
          <a:p>
            <a:r>
              <a:rPr lang="ru-RU" dirty="0"/>
              <a:t>ПРИМЕНЕНИЕ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4A1B-208A-5889-6961-4F02C0097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6" y="1805354"/>
            <a:ext cx="11110913" cy="3676283"/>
          </a:xfrm>
          <a:noFill/>
        </p:spPr>
        <p:txBody>
          <a:bodyPr/>
          <a:lstStyle/>
          <a:p>
            <a:r>
              <a:rPr lang="ru-RU" dirty="0">
                <a:solidFill>
                  <a:srgbClr val="EEEAD2"/>
                </a:solidFill>
              </a:rPr>
              <a:t>Наши финансы намного больше говорят о нашей вере, чем нам бы того хотелось. Поэтому </a:t>
            </a:r>
            <a:r>
              <a:rPr lang="ru-RU" b="1" dirty="0"/>
              <a:t>приучите себя быть жертвенными в отношении своих денег, отдавая вашей поместной церкви первым делом в месяц минимум 10% от вашей зарплаты или доходов.</a:t>
            </a:r>
            <a:endParaRPr lang="en-RU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432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32B7674D-78DE-86CC-DB7F-2634FC629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34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56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D7D3C6-1630-02F4-B6ED-585982F98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703385"/>
            <a:ext cx="10944226" cy="4778251"/>
          </a:xfrm>
          <a:noFill/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«</a:t>
            </a:r>
            <a:r>
              <a:rPr lang="ru-RU" i="1" dirty="0"/>
              <a:t>О чём говорит выписка с вашего банковского счёта</a:t>
            </a:r>
            <a:r>
              <a:rPr lang="en-US" i="1" dirty="0"/>
              <a:t>? </a:t>
            </a:r>
            <a:r>
              <a:rPr lang="ru-RU" i="1" dirty="0"/>
              <a:t>О ваших заработках</a:t>
            </a:r>
            <a:r>
              <a:rPr lang="en-US" i="1" dirty="0"/>
              <a:t>?</a:t>
            </a:r>
            <a:r>
              <a:rPr lang="ru-RU" i="1" dirty="0"/>
              <a:t> О вашем умении их тратить</a:t>
            </a:r>
            <a:r>
              <a:rPr lang="en-US" i="1" dirty="0"/>
              <a:t>?</a:t>
            </a:r>
            <a:r>
              <a:rPr lang="ru-RU" i="1" dirty="0"/>
              <a:t> Говорит ли она о вашей щедрости</a:t>
            </a:r>
            <a:r>
              <a:rPr lang="en-US" i="1" dirty="0"/>
              <a:t>?</a:t>
            </a:r>
            <a:r>
              <a:rPr lang="ru-RU" i="1" dirty="0"/>
              <a:t> Можно ли по ней судить, что вы верите в Бога?</a:t>
            </a:r>
            <a:r>
              <a:rPr lang="ru-RU" dirty="0"/>
              <a:t>»</a:t>
            </a:r>
            <a:r>
              <a:rPr lang="ru-RU" i="1" dirty="0"/>
              <a:t> 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dirty="0"/>
              <a:t>Задумайтесь и, если есть возможность, запишите сейчас ответ в ваши бюллетени. 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323420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7E790-0505-A1F7-4986-4651325DBE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/>
          <a:lstStyle/>
          <a:p>
            <a:r>
              <a:rPr lang="en-RU" baseline="30000" dirty="0"/>
              <a:t>3</a:t>
            </a:r>
            <a:r>
              <a:rPr lang="ru-RU" baseline="30000" dirty="0"/>
              <a:t>:</a:t>
            </a:r>
            <a:r>
              <a:rPr lang="en-RU" baseline="30000" dirty="0"/>
              <a:t>6</a:t>
            </a:r>
            <a:r>
              <a:rPr lang="en-RU" b="1" baseline="30000" dirty="0"/>
              <a:t> </a:t>
            </a:r>
            <a:r>
              <a:rPr lang="ru-RU" dirty="0"/>
              <a:t>«</a:t>
            </a:r>
            <a:r>
              <a:rPr lang="en-RU" i="1" dirty="0"/>
              <a:t>Я, Господь, не изменяюсь. Поэтому и вы, потомки Иакова, не исчезли. </a:t>
            </a:r>
            <a:r>
              <a:rPr lang="en-RU" baseline="30000" dirty="0"/>
              <a:t>7</a:t>
            </a:r>
            <a:r>
              <a:rPr lang="en-RU" b="1" baseline="30000" dirty="0"/>
              <a:t> </a:t>
            </a:r>
            <a:r>
              <a:rPr lang="en-RU" i="1" dirty="0"/>
              <a:t>Со времен ваших отцов вы отворачивались от Моих установлений и не соблюдали их. Вернитесь ко Мне, и Я вернусь к вам</a:t>
            </a:r>
            <a:r>
              <a:rPr lang="ru-RU" dirty="0"/>
              <a:t>»</a:t>
            </a:r>
            <a:r>
              <a:rPr lang="en-RU" dirty="0"/>
              <a:t>, – говорит Господь Сил. – </a:t>
            </a:r>
            <a:r>
              <a:rPr lang="ru-RU" dirty="0"/>
              <a:t>«</a:t>
            </a:r>
            <a:r>
              <a:rPr lang="en-RU" i="1" dirty="0"/>
              <a:t>Но вы говорите:</a:t>
            </a:r>
            <a:r>
              <a:rPr lang="ru-RU" i="1" dirty="0"/>
              <a:t> «</a:t>
            </a:r>
            <a:r>
              <a:rPr lang="en-RU" i="1" dirty="0"/>
              <a:t>Как нам вернуться?</a:t>
            </a:r>
            <a:r>
              <a:rPr lang="ru-RU" dirty="0"/>
              <a:t>»</a:t>
            </a:r>
            <a:r>
              <a:rPr lang="en-RU" dirty="0"/>
              <a:t> </a:t>
            </a:r>
            <a:r>
              <a:rPr lang="en-RU" baseline="30000" dirty="0"/>
              <a:t>8</a:t>
            </a:r>
            <a:r>
              <a:rPr lang="en-RU" b="1" baseline="30000" dirty="0"/>
              <a:t> </a:t>
            </a:r>
            <a:r>
              <a:rPr lang="en-RU" i="1" dirty="0"/>
              <a:t>Станет ли человек обкрадывать Бога? А вы обкрадываете Меня. Вы говорите: «Как мы обкрадываем Тебя?» Десятинами и приношениями. </a:t>
            </a:r>
            <a:r>
              <a:rPr lang="en-RU" baseline="30000" dirty="0"/>
              <a:t>9</a:t>
            </a:r>
            <a:r>
              <a:rPr lang="en-RU" b="1" baseline="30000" dirty="0"/>
              <a:t> </a:t>
            </a:r>
            <a:r>
              <a:rPr lang="en-RU" i="1" dirty="0"/>
              <a:t>Прокляты вы – весь ваш народ – за то, что обкрадываете Меня</a:t>
            </a:r>
            <a:r>
              <a:rPr lang="ru-RU" dirty="0"/>
              <a:t>»</a:t>
            </a:r>
            <a:r>
              <a:rPr lang="en-RU" dirty="0"/>
              <a:t>. </a:t>
            </a:r>
          </a:p>
          <a:p>
            <a:pPr algn="r"/>
            <a:r>
              <a:rPr lang="ru-RU" dirty="0"/>
              <a:t>(Книга пророка Малахии 3:</a:t>
            </a:r>
            <a:r>
              <a:rPr lang="en-US" dirty="0"/>
              <a:t>6-9</a:t>
            </a:r>
            <a:r>
              <a:rPr lang="ru-RU" dirty="0"/>
              <a:t>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133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AAD0C-BDD0-1EEC-7F2F-4BBCC501D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816429"/>
            <a:ext cx="10944226" cy="4665207"/>
          </a:xfrm>
        </p:spPr>
        <p:txBody>
          <a:bodyPr/>
          <a:lstStyle/>
          <a:p>
            <a:r>
              <a:rPr lang="ru-RU" baseline="30000" dirty="0"/>
              <a:t>3:</a:t>
            </a:r>
            <a:r>
              <a:rPr lang="en-RU" baseline="30000" dirty="0"/>
              <a:t>10 </a:t>
            </a:r>
            <a:r>
              <a:rPr lang="ru-RU" baseline="30000" dirty="0"/>
              <a:t> </a:t>
            </a:r>
            <a:r>
              <a:rPr lang="ru-RU" dirty="0"/>
              <a:t>«</a:t>
            </a:r>
            <a:r>
              <a:rPr lang="en-RU" i="1" dirty="0"/>
              <a:t>Принесите десятину в хранилища целиком, чтобы в Моем доме была пища. Испытайте Меня в этом</a:t>
            </a:r>
            <a:r>
              <a:rPr lang="ru-RU" dirty="0"/>
              <a:t>»</a:t>
            </a:r>
            <a:r>
              <a:rPr lang="en-RU" dirty="0"/>
              <a:t>, – говорит Господь Сил, – </a:t>
            </a:r>
            <a:r>
              <a:rPr lang="ru-RU" dirty="0"/>
              <a:t>«</a:t>
            </a:r>
            <a:r>
              <a:rPr lang="en-RU" i="1" dirty="0"/>
              <a:t>и посмотрите, не отворю ли Я вам окон неба и не изолью ли благословения на вас так щедро, что у вас не хватит места их вместить? </a:t>
            </a:r>
            <a:r>
              <a:rPr lang="en-RU" baseline="30000" dirty="0"/>
              <a:t>11 </a:t>
            </a:r>
            <a:r>
              <a:rPr lang="en-RU" i="1" dirty="0"/>
              <a:t>Я не дам вредителям пожирать ваш урожай, и с виноградных лоз на ваших полях не опадут плоды</a:t>
            </a:r>
            <a:r>
              <a:rPr lang="ru-RU" dirty="0"/>
              <a:t>»</a:t>
            </a:r>
            <a:r>
              <a:rPr lang="en-RU" dirty="0"/>
              <a:t>, – говорит Господь Сил. – </a:t>
            </a:r>
            <a:r>
              <a:rPr lang="en-RU" baseline="30000" dirty="0"/>
              <a:t>12 </a:t>
            </a:r>
            <a:r>
              <a:rPr lang="ru-RU" dirty="0"/>
              <a:t>«</a:t>
            </a:r>
            <a:r>
              <a:rPr lang="en-RU" dirty="0"/>
              <a:t>Т</a:t>
            </a:r>
            <a:r>
              <a:rPr lang="en-RU" i="1" dirty="0"/>
              <a:t>огда все народы назовут вас счастливыми, потому что ваша земля будет прекрасной</a:t>
            </a:r>
            <a:r>
              <a:rPr lang="ru-RU" dirty="0"/>
              <a:t>»</a:t>
            </a:r>
            <a:r>
              <a:rPr lang="en-RU" dirty="0"/>
              <a:t>, – говорит Господь Сил.</a:t>
            </a:r>
            <a:endParaRPr lang="ru-RU" dirty="0"/>
          </a:p>
          <a:p>
            <a:pPr algn="r"/>
            <a:r>
              <a:rPr lang="ru-RU" dirty="0"/>
              <a:t>(Книга пророка Малахии 3:10-12)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754036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87CB7-40FF-2B94-AF5D-B83BF3470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DE2C3-1A0E-6FAC-F099-EE27531FA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02429"/>
            <a:ext cx="11007282" cy="4879208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/>
              <a:t>3:6</a:t>
            </a:r>
            <a:r>
              <a:rPr lang="ru-RU" b="1" baseline="30000" dirty="0"/>
              <a:t> </a:t>
            </a:r>
            <a:r>
              <a:rPr lang="en-RU" b="1" dirty="0"/>
              <a:t>Я, Господь, не изменяюсь</a:t>
            </a:r>
            <a:r>
              <a:rPr lang="en-RU" dirty="0"/>
              <a:t>. </a:t>
            </a:r>
            <a:r>
              <a:rPr lang="en-RU" dirty="0">
                <a:solidFill>
                  <a:srgbClr val="EEEAD2"/>
                </a:solidFill>
              </a:rPr>
              <a:t>Поэтому и вы, потомки Иакова, не исчезли.  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Малахии 3:</a:t>
            </a:r>
            <a:r>
              <a:rPr lang="en-US" dirty="0">
                <a:solidFill>
                  <a:srgbClr val="EEEAD2"/>
                </a:solidFill>
              </a:rPr>
              <a:t>6</a:t>
            </a:r>
            <a:r>
              <a:rPr lang="ru-RU" dirty="0">
                <a:solidFill>
                  <a:srgbClr val="EEEAD2"/>
                </a:solidFill>
              </a:rPr>
              <a:t>)</a:t>
            </a:r>
          </a:p>
          <a:p>
            <a:pPr algn="r"/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33:11</a:t>
            </a:r>
            <a:r>
              <a:rPr lang="ru-RU" i="1" dirty="0">
                <a:solidFill>
                  <a:srgbClr val="EEEAD2"/>
                </a:solidFill>
              </a:rPr>
              <a:t> </a:t>
            </a:r>
            <a:r>
              <a:rPr lang="ru-RU" dirty="0">
                <a:solidFill>
                  <a:srgbClr val="EEEAD2"/>
                </a:solidFill>
              </a:rPr>
              <a:t>Живу Я, говорит Господь Бог: </a:t>
            </a:r>
            <a:r>
              <a:rPr lang="ru-RU" b="1" dirty="0"/>
              <a:t>не хочу смерти грешника, но чтобы грешник обратился от пути своего и жив был</a:t>
            </a:r>
            <a:r>
              <a:rPr lang="ru-RU" dirty="0"/>
              <a:t>. </a:t>
            </a:r>
            <a:r>
              <a:rPr lang="ru-RU" dirty="0">
                <a:solidFill>
                  <a:srgbClr val="EEEAD2"/>
                </a:solidFill>
              </a:rPr>
              <a:t>Обратитесь, обратитесь от злых путей ваших; для чего умирать вам, дом Израилев? 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(Книга пророка Иезекииля 33:11)</a:t>
            </a:r>
          </a:p>
        </p:txBody>
      </p:sp>
    </p:spTree>
    <p:extLst>
      <p:ext uri="{BB962C8B-B14F-4D97-AF65-F5344CB8AC3E}">
        <p14:creationId xmlns:p14="http://schemas.microsoft.com/office/powerpoint/2010/main" val="275854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370A0-1A27-5172-EDC1-68B1E63B2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667265"/>
            <a:ext cx="10944226" cy="481437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/>
              <a:t>2:13</a:t>
            </a:r>
            <a:r>
              <a:rPr lang="ru-RU" i="1" dirty="0"/>
              <a:t> </a:t>
            </a:r>
            <a:r>
              <a:rPr lang="ru-RU" b="1" dirty="0"/>
              <a:t>Если мы неверны, Он пребывает верен</a:t>
            </a:r>
            <a:r>
              <a:rPr lang="ru-RU" dirty="0"/>
              <a:t>, </a:t>
            </a:r>
            <a:r>
              <a:rPr lang="ru-RU" dirty="0">
                <a:solidFill>
                  <a:srgbClr val="EEEAD2"/>
                </a:solidFill>
              </a:rPr>
              <a:t>ибо Себя отречься не может.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(Второе послание к Тимофею 2:13)</a:t>
            </a:r>
            <a:endParaRPr lang="en-RU" dirty="0">
              <a:solidFill>
                <a:srgbClr val="EEEAD2"/>
              </a:solidFill>
            </a:endParaRPr>
          </a:p>
          <a:p>
            <a:endParaRPr lang="ru-RU" i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aseline="30000" dirty="0">
                <a:solidFill>
                  <a:srgbClr val="EEEAD2"/>
                </a:solidFill>
              </a:rPr>
              <a:t>3:3 </a:t>
            </a:r>
            <a:r>
              <a:rPr lang="ru-RU" dirty="0">
                <a:solidFill>
                  <a:srgbClr val="EEEAD2"/>
                </a:solidFill>
              </a:rPr>
              <a:t>Ибо что же? Если некоторые и неверны были, неверность их уничтожит ли верность Божию? </a:t>
            </a:r>
            <a:r>
              <a:rPr lang="en-US" baseline="30000" dirty="0"/>
              <a:t>4</a:t>
            </a:r>
            <a:r>
              <a:rPr lang="en-US" dirty="0"/>
              <a:t> </a:t>
            </a:r>
            <a:r>
              <a:rPr lang="ru-RU" b="1" dirty="0"/>
              <a:t>Никак</a:t>
            </a:r>
            <a:r>
              <a:rPr lang="en-US" dirty="0"/>
              <a:t>…</a:t>
            </a:r>
            <a:r>
              <a:rPr lang="ru-RU" dirty="0"/>
              <a:t> </a:t>
            </a:r>
          </a:p>
          <a:p>
            <a:pPr algn="r"/>
            <a:r>
              <a:rPr lang="ru-RU" dirty="0">
                <a:solidFill>
                  <a:srgbClr val="EEEAD2"/>
                </a:solidFill>
              </a:rPr>
              <a:t>(Послание к Римлянам 3:3-4)</a:t>
            </a:r>
            <a:endParaRPr lang="en-US" dirty="0">
              <a:solidFill>
                <a:srgbClr val="EEEAD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667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EEB8E-BF04-9FCA-9849-5644F0E0F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41325"/>
            <a:ext cx="10944225" cy="935039"/>
          </a:xfrm>
        </p:spPr>
        <p:txBody>
          <a:bodyPr/>
          <a:lstStyle/>
          <a:p>
            <a:r>
              <a:rPr lang="ru-RU" dirty="0"/>
              <a:t>СТРУКТУРА ОТРЫВКА</a:t>
            </a:r>
            <a:endParaRPr lang="en-R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35807-7EFD-F666-9FDA-E6B5B2461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578429"/>
            <a:ext cx="10944226" cy="3903207"/>
          </a:xfrm>
        </p:spPr>
        <p:txBody>
          <a:bodyPr/>
          <a:lstStyle/>
          <a:p>
            <a:r>
              <a:rPr lang="ru-RU" dirty="0"/>
              <a:t>В отличии от других отрывков в этих стихах Бог дважды обличает и Израиль дважды отвечает прежде, чем Бог объясняет.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Бог обличает:</a:t>
            </a:r>
            <a:r>
              <a:rPr lang="ru-RU" dirty="0"/>
              <a:t> «</a:t>
            </a:r>
            <a:r>
              <a:rPr lang="ru-RU" baseline="30000" dirty="0"/>
              <a:t>3:7</a:t>
            </a:r>
            <a:r>
              <a:rPr lang="ru-RU" dirty="0"/>
              <a:t> …</a:t>
            </a:r>
            <a:r>
              <a:rPr lang="en-RU" i="1" dirty="0"/>
              <a:t>вы отворачивались от Моих установлений и не соблюдали их</a:t>
            </a:r>
            <a:r>
              <a:rPr lang="ru-RU" i="1" dirty="0"/>
              <a:t>…» 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Израиль отвечает:</a:t>
            </a:r>
            <a:r>
              <a:rPr lang="ru-RU" dirty="0"/>
              <a:t> </a:t>
            </a:r>
            <a:r>
              <a:rPr lang="ru-RU" baseline="30000" dirty="0"/>
              <a:t>3:7</a:t>
            </a:r>
            <a:r>
              <a:rPr lang="ru-RU" dirty="0"/>
              <a:t> </a:t>
            </a:r>
            <a:r>
              <a:rPr lang="ru-RU" i="1" dirty="0"/>
              <a:t>«</a:t>
            </a:r>
            <a:r>
              <a:rPr lang="en-RU" i="1" dirty="0"/>
              <a:t>Как нам вернуться?</a:t>
            </a:r>
            <a:r>
              <a:rPr lang="ru-RU" dirty="0"/>
              <a:t>»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Бог вновь обличает:</a:t>
            </a:r>
            <a:r>
              <a:rPr lang="ru-RU" dirty="0"/>
              <a:t> </a:t>
            </a:r>
            <a:r>
              <a:rPr lang="ru-RU" baseline="30000" dirty="0"/>
              <a:t>3:8</a:t>
            </a:r>
            <a:r>
              <a:rPr lang="ru-RU" dirty="0"/>
              <a:t> «</a:t>
            </a:r>
            <a:r>
              <a:rPr lang="en-RU" i="1" dirty="0"/>
              <a:t>вы обкрадываете Меня</a:t>
            </a:r>
            <a:r>
              <a:rPr lang="ru-RU" dirty="0"/>
              <a:t>»</a:t>
            </a:r>
            <a:r>
              <a:rPr lang="en-RU" i="1" dirty="0"/>
              <a:t>.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Израиль снова отвечает:</a:t>
            </a:r>
            <a:r>
              <a:rPr lang="ru-RU" dirty="0"/>
              <a:t> </a:t>
            </a:r>
            <a:r>
              <a:rPr lang="ru-RU" baseline="30000" dirty="0"/>
              <a:t>3:8</a:t>
            </a:r>
            <a:r>
              <a:rPr lang="ru-RU" dirty="0"/>
              <a:t> </a:t>
            </a:r>
            <a:r>
              <a:rPr lang="en-RU" i="1" dirty="0"/>
              <a:t>«Как мы обкрадываем Тебя?</a:t>
            </a:r>
            <a:r>
              <a:rPr lang="en-RU" dirty="0"/>
              <a:t>»</a:t>
            </a:r>
            <a:endParaRPr lang="ru-RU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b="1" dirty="0"/>
              <a:t>Бог объясняет:</a:t>
            </a:r>
            <a:r>
              <a:rPr lang="ru-RU" dirty="0"/>
              <a:t> </a:t>
            </a:r>
            <a:r>
              <a:rPr lang="ru-RU" baseline="30000" dirty="0"/>
              <a:t>3:10</a:t>
            </a:r>
            <a:r>
              <a:rPr lang="ru-RU" dirty="0"/>
              <a:t> «</a:t>
            </a:r>
            <a:r>
              <a:rPr lang="en-RU" i="1" dirty="0"/>
              <a:t>Принесите десятину целиком</a:t>
            </a:r>
            <a:r>
              <a:rPr lang="ru-RU" dirty="0"/>
              <a:t>»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16253115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86DB3FC2AF4845AF15B4FB7108DAB1" ma:contentTypeVersion="13" ma:contentTypeDescription="Create a new document." ma:contentTypeScope="" ma:versionID="5cf6809030937979b576bdeaf2c82a0d">
  <xsd:schema xmlns:xsd="http://www.w3.org/2001/XMLSchema" xmlns:xs="http://www.w3.org/2001/XMLSchema" xmlns:p="http://schemas.microsoft.com/office/2006/metadata/properties" xmlns:ns3="62589e56-49db-468b-8cef-9bc6768a6759" xmlns:ns4="9d1a634f-6735-4db6-bcd6-aa97ff485f62" targetNamespace="http://schemas.microsoft.com/office/2006/metadata/properties" ma:root="true" ma:fieldsID="8bfce5ef5d5d0b81a2dfefc9299e2ee1" ns3:_="" ns4:_="">
    <xsd:import namespace="62589e56-49db-468b-8cef-9bc6768a6759"/>
    <xsd:import namespace="9d1a634f-6735-4db6-bcd6-aa97ff485f6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589e56-49db-468b-8cef-9bc6768a6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1a634f-6735-4db6-bcd6-aa97ff485f6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AE98BC-D3D4-43A3-A423-022DEC00C7DD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d1a634f-6735-4db6-bcd6-aa97ff485f62"/>
    <ds:schemaRef ds:uri="http://schemas.microsoft.com/office/2006/documentManagement/types"/>
    <ds:schemaRef ds:uri="http://schemas.microsoft.com/office/2006/metadata/properties"/>
    <ds:schemaRef ds:uri="62589e56-49db-468b-8cef-9bc6768a6759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D979B1A-126E-4AD1-8221-8C6525EE78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589e56-49db-468b-8cef-9bc6768a6759"/>
    <ds:schemaRef ds:uri="9d1a634f-6735-4db6-bcd6-aa97ff485f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C420F7A-413C-42FF-82BB-84EF9F3BF7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169714</TotalTime>
  <Words>1496</Words>
  <Application>Microsoft Macintosh PowerPoint</Application>
  <PresentationFormat>Widescreen</PresentationFormat>
  <Paragraphs>81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Montserrat</vt:lpstr>
      <vt:lpstr>PT Sans</vt:lpstr>
      <vt:lpstr>Office Theme</vt:lpstr>
      <vt:lpstr>PowerPoint Presentation</vt:lpstr>
      <vt:lpstr>НА ЧЁМ МЫ ОСТАНОВИЛИСЬ В ПРОШЛЫЙ РАЗ: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СТРУКТУРА ОТРЫВКА</vt:lpstr>
      <vt:lpstr>АКТУАЛЬНАЯ ДРЕВНЯЯ ПРАКТИКА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БОЖЬИ БЛАГОСЛОВЕНИЯ</vt:lpstr>
      <vt:lpstr>PowerPoint Presentation</vt:lpstr>
      <vt:lpstr>МЫ БОЛЬШЕ ПОЛУЧАЕМ,  КОГДА БОЛЬШЕ ОТДАЁМ</vt:lpstr>
      <vt:lpstr>PowerPoint Presentation</vt:lpstr>
      <vt:lpstr>PowerPoint Presentation</vt:lpstr>
      <vt:lpstr>ПРОЯВЛЕНИЕ НАШЕГО ДОВЕРИЯ</vt:lpstr>
      <vt:lpstr>PowerPoint Presentation</vt:lpstr>
      <vt:lpstr>PowerPoint Presentation</vt:lpstr>
      <vt:lpstr>PowerPoint Presentation</vt:lpstr>
      <vt:lpstr>В СЛЕДУЮЩИЙ РАЗ</vt:lpstr>
      <vt:lpstr>ПРИМЕНЕНИЕ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Constantin Lysakov</dc:creator>
  <cp:lastModifiedBy>Constantin Lysakov</cp:lastModifiedBy>
  <cp:revision>930</cp:revision>
  <dcterms:created xsi:type="dcterms:W3CDTF">2020-09-24T09:54:03Z</dcterms:created>
  <dcterms:modified xsi:type="dcterms:W3CDTF">2026-08-15T20:06:36Z</dcterms:modified>
</cp:coreProperties>
</file>