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1933" r:id="rId5"/>
    <p:sldId id="1561" r:id="rId6"/>
    <p:sldId id="1581" r:id="rId7"/>
    <p:sldId id="1524" r:id="rId8"/>
    <p:sldId id="1994" r:id="rId9"/>
    <p:sldId id="1934" r:id="rId10"/>
    <p:sldId id="1995" r:id="rId11"/>
    <p:sldId id="1996" r:id="rId12"/>
    <p:sldId id="1997" r:id="rId13"/>
    <p:sldId id="1999" r:id="rId14"/>
    <p:sldId id="2005" r:id="rId15"/>
    <p:sldId id="2001" r:id="rId16"/>
    <p:sldId id="2004" r:id="rId17"/>
    <p:sldId id="2007" r:id="rId18"/>
    <p:sldId id="2000" r:id="rId19"/>
    <p:sldId id="1998" r:id="rId20"/>
    <p:sldId id="2009" r:id="rId21"/>
    <p:sldId id="2014" r:id="rId22"/>
    <p:sldId id="2002" r:id="rId23"/>
    <p:sldId id="2003" r:id="rId24"/>
    <p:sldId id="2013" r:id="rId25"/>
    <p:sldId id="2010" r:id="rId26"/>
    <p:sldId id="1899" r:id="rId27"/>
    <p:sldId id="2011" r:id="rId28"/>
    <p:sldId id="1906" r:id="rId29"/>
    <p:sldId id="1910" r:id="rId30"/>
    <p:sldId id="2012" r:id="rId31"/>
    <p:sldId id="134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orient="horz" pos="3725" userDrawn="1">
          <p15:clr>
            <a:srgbClr val="A4A3A4"/>
          </p15:clr>
        </p15:guide>
        <p15:guide id="5" orient="horz" pos="4042" userDrawn="1">
          <p15:clr>
            <a:srgbClr val="A4A3A4"/>
          </p15:clr>
        </p15:guide>
        <p15:guide id="6" pos="7287" userDrawn="1">
          <p15:clr>
            <a:srgbClr val="A4A3A4"/>
          </p15:clr>
        </p15:guide>
        <p15:guide id="7" orient="horz" pos="278" userDrawn="1">
          <p15:clr>
            <a:srgbClr val="A4A3A4"/>
          </p15:clr>
        </p15:guide>
        <p15:guide id="8" orient="horz" pos="345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AD2"/>
    <a:srgbClr val="FABD2B"/>
    <a:srgbClr val="FAF3DC"/>
    <a:srgbClr val="A08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5" autoAdjust="0"/>
    <p:restoredTop sz="96301"/>
  </p:normalViewPr>
  <p:slideViewPr>
    <p:cSldViewPr snapToGrid="0" snapToObjects="1">
      <p:cViewPr varScale="1">
        <p:scale>
          <a:sx n="104" d="100"/>
          <a:sy n="104" d="100"/>
        </p:scale>
        <p:origin x="232" y="496"/>
      </p:cViewPr>
      <p:guideLst>
        <p:guide orient="horz" pos="2160"/>
        <p:guide pos="3840"/>
        <p:guide pos="393"/>
        <p:guide orient="horz" pos="3725"/>
        <p:guide orient="horz" pos="4042"/>
        <p:guide pos="7287"/>
        <p:guide orient="horz" pos="278"/>
        <p:guide orient="horz" pos="34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F2BAA-8641-A675-F94E-5FB08B34E1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A27EF0-1BED-3B03-B5EB-0823DE8B8E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FB1C9-76AB-C449-8045-361449949862}" type="datetimeFigureOut">
              <a:rPr lang="en-RU" smtClean="0"/>
              <a:t>30.07.2026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FCB05C-91E3-49F2-738F-69EFE818BA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96C0E-F132-7407-C42E-A8FDE01B07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FB5AD-6CAF-744A-BCD1-2839521B78C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218433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D9057-650A-DA45-BBFC-E4A38716EBFB}" type="datetimeFigureOut">
              <a:rPr lang="en-RU" smtClean="0"/>
              <a:t>30.07.2026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BFED6-21E3-5342-AFB2-1D9FF8750C08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5529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92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A21FBFA-627B-D8B4-E8BE-A6888F730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41326"/>
            <a:ext cx="10944226" cy="5040312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4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1 строка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532069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401098"/>
            <a:ext cx="10944226" cy="4080538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39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2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180998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020528"/>
            <a:ext cx="10944226" cy="3461107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7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3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861004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698955"/>
            <a:ext cx="10944226" cy="2782681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90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Заголовок 2 строки и 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1DF4C-9CFC-4945-B92C-A4AE158FE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384300"/>
          </a:xfrm>
        </p:spPr>
        <p:txBody>
          <a:bodyPr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</a:t>
            </a:r>
            <a:br>
              <a:rPr lang="ru-RU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1A5E4-2A61-CE4B-89F8-FF5B0E180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947553"/>
            <a:ext cx="5179035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29199-A26E-DA4B-892F-1D37F5B59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947553"/>
            <a:ext cx="5472113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600"/>
              </a:spcBef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954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A8D8F-CAEC-599E-1B4E-8A0AD1697F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72D996-E51C-1A6D-4961-4BC1ABEF47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6A746-B6C9-599C-4FAA-9425440E5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801D0-6EA3-42E2-BE7C-1A5364F44C24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AE1F-537B-0D1A-00F0-2309E79A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0A9C2-4099-ADC5-ED82-43808841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4C122-F9FF-45D8-B252-8AFC258D2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3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D8FE2E-E35F-9446-9B41-FE8603915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5615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4F738-B15A-6B45-A5D5-8A77D3C45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445342"/>
            <a:ext cx="10937854" cy="403629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0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55" r:id="rId2"/>
    <p:sldLayoutId id="2147483696" r:id="rId3"/>
    <p:sldLayoutId id="2147483695" r:id="rId4"/>
    <p:sldLayoutId id="2147483650" r:id="rId5"/>
    <p:sldLayoutId id="2147483652" r:id="rId6"/>
    <p:sldLayoutId id="214748369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FABD2B"/>
          </a:solidFill>
          <a:latin typeface="Montserrat" pitchFamily="2" charset="77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None/>
        <a:defRPr sz="2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93" userDrawn="1">
          <p15:clr>
            <a:srgbClr val="F26B43"/>
          </p15:clr>
        </p15:guide>
        <p15:guide id="4" orient="horz" pos="3725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6" pos="7287" userDrawn="1">
          <p15:clr>
            <a:srgbClr val="F26B43"/>
          </p15:clr>
        </p15:guide>
        <p15:guide id="7" orient="horz" pos="3453" userDrawn="1">
          <p15:clr>
            <a:srgbClr val="F26B43"/>
          </p15:clr>
        </p15:guide>
        <p15:guide id="8" orient="horz" pos="2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lachi BREAKTHROUGH INTRO">
            <a:hlinkClick r:id="" action="ppaction://media"/>
            <a:extLst>
              <a:ext uri="{FF2B5EF4-FFF2-40B4-BE49-F238E27FC236}">
                <a16:creationId xmlns:a16="http://schemas.microsoft.com/office/drawing/2014/main" id="{47915C41-5B3A-7BAA-A91B-D2786DDA496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1039" cy="6858000"/>
          </a:xfrm>
        </p:spPr>
      </p:pic>
    </p:spTree>
    <p:extLst>
      <p:ext uri="{BB962C8B-B14F-4D97-AF65-F5344CB8AC3E}">
        <p14:creationId xmlns:p14="http://schemas.microsoft.com/office/powerpoint/2010/main" val="99188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37C5-AB55-3A43-CF0A-50B2C9258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3C30A-DC6E-DF11-7E83-A81A3A351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en-RU" baseline="30000" dirty="0">
                <a:solidFill>
                  <a:srgbClr val="EEEAD2"/>
                </a:solidFill>
              </a:rPr>
              <a:t>3</a:t>
            </a:r>
            <a:r>
              <a:rPr lang="ru-RU" baseline="30000" dirty="0">
                <a:solidFill>
                  <a:srgbClr val="EEEAD2"/>
                </a:solidFill>
              </a:rPr>
              <a:t>:1</a:t>
            </a:r>
            <a:r>
              <a:rPr lang="en-RU" baseline="30000" dirty="0">
                <a:solidFill>
                  <a:srgbClr val="EEEAD2"/>
                </a:solidFill>
              </a:rPr>
              <a:t> </a:t>
            </a:r>
            <a:r>
              <a:rPr lang="ru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Вот, Я посылаю вестника Моего, и он приготовит путь предо Мной, и внезапно придет в храм Свой Владыка, Которого вы ищете, и </a:t>
            </a:r>
            <a:r>
              <a:rPr lang="en-RU" b="1" i="1" dirty="0"/>
              <a:t>Вестник завета, Которого вы желаете</a:t>
            </a:r>
            <a:r>
              <a:rPr lang="en-RU" i="1" dirty="0"/>
              <a:t>. </a:t>
            </a:r>
            <a:r>
              <a:rPr lang="en-RU" i="1" dirty="0">
                <a:solidFill>
                  <a:srgbClr val="EEEAD2"/>
                </a:solidFill>
              </a:rPr>
              <a:t>Вот Он идет</a:t>
            </a:r>
            <a:r>
              <a:rPr lang="ru-RU" dirty="0">
                <a:solidFill>
                  <a:srgbClr val="EEEAD2"/>
                </a:solidFill>
              </a:rPr>
              <a:t>»</a:t>
            </a:r>
            <a:r>
              <a:rPr lang="en-RU" dirty="0">
                <a:solidFill>
                  <a:srgbClr val="EEEAD2"/>
                </a:solidFill>
              </a:rPr>
              <a:t>, – говорит Господь Сил.</a:t>
            </a:r>
            <a:r>
              <a:rPr lang="ru-RU" dirty="0">
                <a:solidFill>
                  <a:srgbClr val="EEEAD2"/>
                </a:solidFill>
              </a:rPr>
              <a:t> </a:t>
            </a:r>
            <a:endParaRPr lang="en-RU" dirty="0">
              <a:solidFill>
                <a:srgbClr val="EEEAD2"/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(Книга пророка Малахии 3:1)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337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33237-4B20-1A9A-4495-0F341E95C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98361"/>
          </a:xfrm>
        </p:spPr>
        <p:txBody>
          <a:bodyPr/>
          <a:lstStyle/>
          <a:p>
            <a:r>
              <a:rPr lang="ru-RU" dirty="0"/>
              <a:t>ИОАНН КРЕСТИТЕЛЬ И ХРИСТОС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F0304-76AD-9BAF-8643-CA7BF20A0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839686"/>
            <a:ext cx="10944226" cy="3641951"/>
          </a:xfrm>
        </p:spPr>
        <p:txBody>
          <a:bodyPr/>
          <a:lstStyle/>
          <a:p>
            <a:r>
              <a:rPr lang="ru-RU" dirty="0"/>
              <a:t>Обетование, записанное в книге пророка Малахи, предсказывает не только появление Иисуса Христа за почти полтысячи лет до того, как оно случилось, но и служение Иоанна Крестителя.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Иоанн Креститель: «</a:t>
            </a:r>
            <a:r>
              <a:rPr lang="ru-RU" i="1" dirty="0"/>
              <a:t>Вот Я посылаю вестника</a:t>
            </a:r>
            <a:r>
              <a:rPr lang="ru-RU" dirty="0"/>
              <a:t>…»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Христос: «</a:t>
            </a:r>
            <a:r>
              <a:rPr lang="ru-RU" b="1" i="1" dirty="0"/>
              <a:t>внезапно придёт в Храм Свой Владыка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494718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94214-2988-67E4-778D-98F2EE54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245961"/>
          </a:xfrm>
        </p:spPr>
        <p:txBody>
          <a:bodyPr/>
          <a:lstStyle/>
          <a:p>
            <a:r>
              <a:rPr lang="ru-RU" dirty="0"/>
              <a:t>НОВЫЙ ЗАВЕТ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4230F-BA32-F240-FA27-E675A5F21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87286"/>
            <a:ext cx="10944226" cy="3794351"/>
          </a:xfrm>
        </p:spPr>
        <p:txBody>
          <a:bodyPr/>
          <a:lstStyle/>
          <a:p>
            <a:r>
              <a:rPr lang="ru-RU" dirty="0"/>
              <a:t>Новый завет с Богом является тем самым договором с Творцом, который наилучшим образом отвечает на наши надежды и чаяния, поскольку он: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Придуман</a:t>
            </a:r>
            <a:r>
              <a:rPr lang="ru-RU" dirty="0"/>
              <a:t> Богом Отцом;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Покрыт </a:t>
            </a:r>
            <a:r>
              <a:rPr lang="ru-RU" b="1" u="sng" dirty="0">
                <a:solidFill>
                  <a:srgbClr val="FABD2B"/>
                </a:solidFill>
              </a:rPr>
              <a:t>кровью</a:t>
            </a:r>
            <a:r>
              <a:rPr lang="ru-RU" dirty="0"/>
              <a:t> Христа;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Прописан в </a:t>
            </a:r>
            <a:r>
              <a:rPr lang="ru-RU" b="1" u="sng" dirty="0">
                <a:solidFill>
                  <a:srgbClr val="FABD2B"/>
                </a:solidFill>
              </a:rPr>
              <a:t>сердце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Подтверждён</a:t>
            </a:r>
            <a:r>
              <a:rPr lang="ru-RU" dirty="0"/>
              <a:t> Духом Святым.</a:t>
            </a:r>
          </a:p>
        </p:txBody>
      </p:sp>
    </p:spTree>
    <p:extLst>
      <p:ext uri="{BB962C8B-B14F-4D97-AF65-F5344CB8AC3E}">
        <p14:creationId xmlns:p14="http://schemas.microsoft.com/office/powerpoint/2010/main" val="1088471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68099-2CD9-09E4-92B3-268193878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707571"/>
            <a:ext cx="10944226" cy="4774065"/>
          </a:xfrm>
          <a:noFill/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>
                <a:solidFill>
                  <a:srgbClr val="EEEAD2"/>
                </a:solidFill>
              </a:rPr>
              <a:t>31:</a:t>
            </a:r>
            <a:r>
              <a:rPr lang="en-RU" baseline="30000" dirty="0">
                <a:solidFill>
                  <a:srgbClr val="EEEAD2"/>
                </a:solidFill>
              </a:rPr>
              <a:t>31 </a:t>
            </a:r>
            <a:r>
              <a:rPr lang="ru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Вот приходят дни</a:t>
            </a:r>
            <a:r>
              <a:rPr lang="ru-RU" dirty="0">
                <a:solidFill>
                  <a:srgbClr val="EEEAD2"/>
                </a:solidFill>
              </a:rPr>
              <a:t>»</a:t>
            </a:r>
            <a:r>
              <a:rPr lang="en-RU" dirty="0">
                <a:solidFill>
                  <a:srgbClr val="EEEAD2"/>
                </a:solidFill>
              </a:rPr>
              <a:t>, – возвещает Господь, –</a:t>
            </a:r>
            <a:r>
              <a:rPr lang="ru-RU" dirty="0">
                <a:solidFill>
                  <a:srgbClr val="EEEAD2"/>
                </a:solidFill>
              </a:rPr>
              <a:t> «</a:t>
            </a:r>
            <a:r>
              <a:rPr lang="en-RU" i="1" dirty="0">
                <a:solidFill>
                  <a:srgbClr val="EEEAD2"/>
                </a:solidFill>
              </a:rPr>
              <a:t>когда Я заключу новый завет с домом Израиля</a:t>
            </a:r>
            <a:r>
              <a:rPr lang="ru-RU" i="1" dirty="0">
                <a:solidFill>
                  <a:srgbClr val="EEEAD2"/>
                </a:solidFill>
              </a:rPr>
              <a:t> </a:t>
            </a:r>
            <a:r>
              <a:rPr lang="en-RU" i="1" dirty="0">
                <a:solidFill>
                  <a:srgbClr val="EEEAD2"/>
                </a:solidFill>
              </a:rPr>
              <a:t>и с домом Иуды.</a:t>
            </a:r>
            <a:r>
              <a:rPr lang="ru-RU" i="1" dirty="0">
                <a:solidFill>
                  <a:srgbClr val="EEEAD2"/>
                </a:solidFill>
              </a:rPr>
              <a:t> </a:t>
            </a:r>
            <a:r>
              <a:rPr lang="en-RU" baseline="30000" dirty="0">
                <a:solidFill>
                  <a:srgbClr val="EEEAD2"/>
                </a:solidFill>
              </a:rPr>
              <a:t>32 </a:t>
            </a:r>
            <a:r>
              <a:rPr lang="en-RU" i="1" dirty="0">
                <a:solidFill>
                  <a:srgbClr val="EEEAD2"/>
                </a:solidFill>
              </a:rPr>
              <a:t>Этот завет будет не таким,</a:t>
            </a:r>
            <a:r>
              <a:rPr lang="ru-RU" i="1" dirty="0">
                <a:solidFill>
                  <a:srgbClr val="EEEAD2"/>
                </a:solidFill>
              </a:rPr>
              <a:t> </a:t>
            </a:r>
            <a:r>
              <a:rPr lang="en-RU" i="1" dirty="0">
                <a:solidFill>
                  <a:srgbClr val="EEEAD2"/>
                </a:solidFill>
              </a:rPr>
              <a:t>какой Я заключил с их праотцами</a:t>
            </a:r>
            <a:r>
              <a:rPr lang="ru-RU" i="1" dirty="0">
                <a:solidFill>
                  <a:srgbClr val="EEEAD2"/>
                </a:solidFill>
              </a:rPr>
              <a:t>… </a:t>
            </a:r>
            <a:r>
              <a:rPr lang="ru-RU" baseline="30000" dirty="0"/>
              <a:t>33</a:t>
            </a:r>
            <a:r>
              <a:rPr lang="ru-RU" dirty="0"/>
              <a:t> </a:t>
            </a:r>
            <a:r>
              <a:rPr lang="en-RU" b="1" i="1" dirty="0"/>
              <a:t>Я вложу в их разум Мой Закон</a:t>
            </a:r>
            <a:r>
              <a:rPr lang="ru-RU" b="1" i="1" dirty="0"/>
              <a:t> </a:t>
            </a:r>
            <a:r>
              <a:rPr lang="en-RU" b="1" i="1" dirty="0"/>
              <a:t>и запишу в их сердцах</a:t>
            </a:r>
            <a:r>
              <a:rPr lang="en-RU" i="1" dirty="0"/>
              <a:t>.</a:t>
            </a:r>
            <a:r>
              <a:rPr lang="ru-RU" i="1" dirty="0"/>
              <a:t> </a:t>
            </a:r>
            <a:r>
              <a:rPr lang="en-RU" i="1" dirty="0">
                <a:solidFill>
                  <a:srgbClr val="EEEAD2"/>
                </a:solidFill>
              </a:rPr>
              <a:t>Я буду их Богом,</a:t>
            </a:r>
            <a:r>
              <a:rPr lang="ru-RU" i="1" dirty="0">
                <a:solidFill>
                  <a:srgbClr val="EEEAD2"/>
                </a:solidFill>
              </a:rPr>
              <a:t> </a:t>
            </a:r>
            <a:r>
              <a:rPr lang="en-RU" i="1" dirty="0">
                <a:solidFill>
                  <a:srgbClr val="EEEAD2"/>
                </a:solidFill>
              </a:rPr>
              <a:t>а они будут Моим народом…</a:t>
            </a:r>
            <a:r>
              <a:rPr lang="ru-RU" i="1" dirty="0">
                <a:solidFill>
                  <a:srgbClr val="EEEAD2"/>
                </a:solidFill>
              </a:rPr>
              <a:t> </a:t>
            </a:r>
            <a:r>
              <a:rPr lang="en-RU" baseline="30000" dirty="0">
                <a:solidFill>
                  <a:srgbClr val="EEEAD2"/>
                </a:solidFill>
              </a:rPr>
              <a:t>34 </a:t>
            </a:r>
            <a:r>
              <a:rPr lang="en-RU" i="1" dirty="0">
                <a:solidFill>
                  <a:srgbClr val="EEEAD2"/>
                </a:solidFill>
              </a:rPr>
              <a:t>Я прощу их беззакония</a:t>
            </a:r>
            <a:r>
              <a:rPr lang="ru-RU" i="1" dirty="0">
                <a:solidFill>
                  <a:srgbClr val="EEEAD2"/>
                </a:solidFill>
              </a:rPr>
              <a:t> </a:t>
            </a:r>
            <a:r>
              <a:rPr lang="en-RU" i="1" dirty="0">
                <a:solidFill>
                  <a:srgbClr val="EEEAD2"/>
                </a:solidFill>
              </a:rPr>
              <a:t>и больше не вспомню их грехов</a:t>
            </a:r>
            <a:r>
              <a:rPr lang="ru-RU" dirty="0">
                <a:solidFill>
                  <a:srgbClr val="EEEAD2"/>
                </a:solidFill>
              </a:rPr>
              <a:t>»</a:t>
            </a:r>
            <a:r>
              <a:rPr lang="en-RU" dirty="0">
                <a:solidFill>
                  <a:srgbClr val="EEEAD2"/>
                </a:solidFill>
              </a:rPr>
              <a:t>.</a:t>
            </a:r>
            <a:r>
              <a:rPr lang="ru-RU" dirty="0">
                <a:solidFill>
                  <a:srgbClr val="EEEAD2"/>
                </a:solidFill>
              </a:rPr>
              <a:t> </a:t>
            </a:r>
            <a:endParaRPr lang="en-US" dirty="0">
              <a:solidFill>
                <a:srgbClr val="EEEAD2"/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(Книга пророка Иеремии 31:31-34)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RU" baseline="30000" dirty="0"/>
              <a:t>36:26 </a:t>
            </a:r>
            <a:r>
              <a:rPr lang="en-RU" b="1" dirty="0"/>
              <a:t>Я дам вам новое сердце и вложу в вас новый дух</a:t>
            </a:r>
            <a:r>
              <a:rPr lang="en-RU" dirty="0"/>
              <a:t>. </a:t>
            </a:r>
            <a:r>
              <a:rPr lang="en-RU" dirty="0">
                <a:solidFill>
                  <a:srgbClr val="EEEAD2"/>
                </a:solidFill>
              </a:rPr>
              <a:t>Я заберу у вас сердце из камня и дам вам сердце из плоти.</a:t>
            </a:r>
            <a:endParaRPr lang="en-US" dirty="0">
              <a:solidFill>
                <a:srgbClr val="EEEAD2"/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(Книга пророка Иезекиля 36:26)</a:t>
            </a:r>
          </a:p>
        </p:txBody>
      </p:sp>
    </p:spTree>
    <p:extLst>
      <p:ext uri="{BB962C8B-B14F-4D97-AF65-F5344CB8AC3E}">
        <p14:creationId xmlns:p14="http://schemas.microsoft.com/office/powerpoint/2010/main" val="330652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2BE5A-FBE9-5559-629C-D326393E1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00743"/>
            <a:ext cx="10944226" cy="498089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На что мы опираемся сегодня в наших отношениях с Богом? На свои хорошие поступки? Или на завет с Богом?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EEEAD2"/>
                </a:solidFill>
                <a:ea typeface="Times New Roman" panose="02020603050405020304" pitchFamily="18" charset="0"/>
              </a:rPr>
              <a:t>«</a:t>
            </a:r>
            <a:r>
              <a:rPr lang="ru-RU" i="1" dirty="0">
                <a:solidFill>
                  <a:srgbClr val="EEEAD2"/>
                </a:solidFill>
                <a:ea typeface="Times New Roman" panose="02020603050405020304" pitchFamily="18" charset="0"/>
              </a:rPr>
              <a:t>Что же такое завет? Он создаёт особую связь, что исчезает сейчас в нашем обществе. Это намного более личные и проникновенные взаимоотношения, чем просто деловые связи. В то же самое время они более прочные, безусловные и обязывающие, чем отношения, основанные на чувствах и эмоциях. </a:t>
            </a:r>
            <a:r>
              <a:rPr lang="ru-RU" b="1" i="1" dirty="0">
                <a:ea typeface="Times New Roman" panose="02020603050405020304" pitchFamily="18" charset="0"/>
              </a:rPr>
              <a:t>Заветная связь – это поразительный сплав закона и любви</a:t>
            </a:r>
            <a:r>
              <a:rPr lang="ru-RU" i="1" dirty="0">
                <a:ea typeface="Times New Roman" panose="02020603050405020304" pitchFamily="18" charset="0"/>
              </a:rPr>
              <a:t>…»</a:t>
            </a: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EEEAD2"/>
                </a:solidFill>
                <a:ea typeface="Times New Roman" panose="02020603050405020304" pitchFamily="18" charset="0"/>
              </a:rPr>
              <a:t>(Тимоти Келлер «</a:t>
            </a:r>
            <a:r>
              <a:rPr lang="ru-RU" i="1" dirty="0">
                <a:solidFill>
                  <a:srgbClr val="EEEAD2"/>
                </a:solidFill>
                <a:ea typeface="Times New Roman" panose="02020603050405020304" pitchFamily="18" charset="0"/>
              </a:rPr>
              <a:t>Значение брака</a:t>
            </a:r>
            <a:r>
              <a:rPr lang="ru-RU" dirty="0">
                <a:solidFill>
                  <a:srgbClr val="EEEAD2"/>
                </a:solidFill>
                <a:ea typeface="Times New Roman" panose="02020603050405020304" pitchFamily="18" charset="0"/>
              </a:rPr>
              <a:t>»)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Прорыв наступает, когда Бог жизнь обновляет</a:t>
            </a:r>
            <a:endParaRPr lang="en-RU" b="1" dirty="0"/>
          </a:p>
        </p:txBody>
      </p:sp>
    </p:spTree>
    <p:extLst>
      <p:ext uri="{BB962C8B-B14F-4D97-AF65-F5344CB8AC3E}">
        <p14:creationId xmlns:p14="http://schemas.microsoft.com/office/powerpoint/2010/main" val="1613708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BC864-AEBA-2D94-3983-441D9B29F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B323C-0B34-6304-E311-977FB881D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en-RU" baseline="30000" dirty="0">
                <a:solidFill>
                  <a:srgbClr val="EEEAD2"/>
                </a:solidFill>
              </a:rPr>
              <a:t>3</a:t>
            </a:r>
            <a:r>
              <a:rPr lang="ru-RU" baseline="30000" dirty="0">
                <a:solidFill>
                  <a:srgbClr val="EEEAD2"/>
                </a:solidFill>
              </a:rPr>
              <a:t>:</a:t>
            </a:r>
            <a:r>
              <a:rPr lang="en-RU" baseline="30000" dirty="0">
                <a:solidFill>
                  <a:srgbClr val="EEEAD2"/>
                </a:solidFill>
              </a:rPr>
              <a:t>2 </a:t>
            </a:r>
            <a:r>
              <a:rPr lang="en-RU" dirty="0">
                <a:solidFill>
                  <a:srgbClr val="EEEAD2"/>
                </a:solidFill>
              </a:rPr>
              <a:t>Но кто выдержит день Его прихода? Кто устоит, когда Он явится? </a:t>
            </a:r>
            <a:r>
              <a:rPr lang="en-RU" b="1" dirty="0"/>
              <a:t>Он будет как расплавляющий огонь и как очищающий щелок</a:t>
            </a:r>
            <a:r>
              <a:rPr lang="en-RU" dirty="0"/>
              <a:t>. </a:t>
            </a:r>
            <a:r>
              <a:rPr lang="en-RU" baseline="30000" dirty="0">
                <a:solidFill>
                  <a:srgbClr val="EEEAD2"/>
                </a:solidFill>
              </a:rPr>
              <a:t>3 </a:t>
            </a:r>
            <a:r>
              <a:rPr lang="en-RU" dirty="0">
                <a:solidFill>
                  <a:srgbClr val="EEEAD2"/>
                </a:solidFill>
              </a:rPr>
              <a:t>Он сядет подобно плавильщику, очищающему серебро, очистит левитов и переплавит их, как золото и серебро… 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(Книга пророка Малахии 3:2-3)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076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DA2D7-EC15-7FF2-D5E7-A8D2E5EC2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65704"/>
          </a:xfrm>
        </p:spPr>
        <p:txBody>
          <a:bodyPr/>
          <a:lstStyle/>
          <a:p>
            <a:r>
              <a:rPr lang="ru-RU" dirty="0"/>
              <a:t>НОВОЕ СЕРДЦЕ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A6509-C79D-CAAE-7EF5-4D857B334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905001"/>
            <a:ext cx="10944226" cy="3576636"/>
          </a:xfrm>
        </p:spPr>
        <p:txBody>
          <a:bodyPr/>
          <a:lstStyle/>
          <a:p>
            <a:r>
              <a:rPr lang="ru-RU" dirty="0"/>
              <a:t>Бог дарит нам новое сердце не тем, что уничтожает старое, но тем, что очищает его от гнёта греха и ошибок.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Это </a:t>
            </a:r>
            <a:r>
              <a:rPr lang="ru-RU" b="1" u="sng" dirty="0">
                <a:solidFill>
                  <a:srgbClr val="FABD2B"/>
                </a:solidFill>
              </a:rPr>
              <a:t>длительный</a:t>
            </a:r>
            <a:r>
              <a:rPr lang="ru-RU" dirty="0"/>
              <a:t> процесс;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Это порой </a:t>
            </a:r>
            <a:r>
              <a:rPr lang="ru-RU" b="1" u="sng" dirty="0">
                <a:solidFill>
                  <a:srgbClr val="FABD2B"/>
                </a:solidFill>
              </a:rPr>
              <a:t>болезненный</a:t>
            </a:r>
            <a:r>
              <a:rPr lang="ru-RU" dirty="0"/>
              <a:t> процесс;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Это </a:t>
            </a:r>
            <a:r>
              <a:rPr lang="ru-RU" b="1" u="sng" dirty="0">
                <a:solidFill>
                  <a:srgbClr val="FABD2B"/>
                </a:solidFill>
              </a:rPr>
              <a:t>необходимый</a:t>
            </a:r>
            <a:r>
              <a:rPr lang="ru-RU" dirty="0"/>
              <a:t> процесс;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Это </a:t>
            </a:r>
            <a:r>
              <a:rPr lang="ru-RU" b="1" u="sng" dirty="0">
                <a:solidFill>
                  <a:srgbClr val="FABD2B"/>
                </a:solidFill>
              </a:rPr>
              <a:t>действенный</a:t>
            </a:r>
            <a:r>
              <a:rPr lang="ru-RU" dirty="0"/>
              <a:t> процесс.</a:t>
            </a:r>
          </a:p>
        </p:txBody>
      </p:sp>
    </p:spTree>
    <p:extLst>
      <p:ext uri="{BB962C8B-B14F-4D97-AF65-F5344CB8AC3E}">
        <p14:creationId xmlns:p14="http://schemas.microsoft.com/office/powerpoint/2010/main" val="1115451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A03BD-CC45-1B73-BE0B-64ADCBF96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02771"/>
            <a:ext cx="10944226" cy="507886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>
                <a:solidFill>
                  <a:srgbClr val="EEEAD2"/>
                </a:solidFill>
              </a:rPr>
              <a:t>В древности, </a:t>
            </a:r>
            <a:r>
              <a:rPr lang="ru-RU" dirty="0">
                <a:solidFill>
                  <a:srgbClr val="EEEAD2"/>
                </a:solidFill>
              </a:rPr>
              <a:t>серебряных дел мастера знали, что они достаточно очистили металл тогда, когда в нём могли увидеть своё отражение. Именно к этому стремится Христос.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RU" baseline="30000" dirty="0">
                <a:solidFill>
                  <a:srgbClr val="EEEAD2"/>
                </a:solidFill>
              </a:rPr>
              <a:t>3:18 </a:t>
            </a:r>
            <a:r>
              <a:rPr lang="en-RU" dirty="0">
                <a:solidFill>
                  <a:srgbClr val="EEEAD2"/>
                </a:solidFill>
              </a:rPr>
              <a:t>И мы все с открытыми лицами видим, как в зеркале, сияние славы Господа и изменяемся, </a:t>
            </a:r>
            <a:r>
              <a:rPr lang="en-RU" b="1" dirty="0"/>
              <a:t>становясь все больше похожими на Него</a:t>
            </a:r>
            <a:r>
              <a:rPr lang="en-RU" dirty="0"/>
              <a:t>. </a:t>
            </a:r>
            <a:r>
              <a:rPr lang="en-RU" dirty="0">
                <a:solidFill>
                  <a:srgbClr val="EEEAD2"/>
                </a:solidFill>
              </a:rPr>
              <a:t>Его слава в нас все возрастает, ведь она исходит от Самого Господа, а Он есть Дух!</a:t>
            </a:r>
          </a:p>
          <a:p>
            <a:pPr algn="r"/>
            <a:r>
              <a:rPr lang="en-RU" dirty="0">
                <a:solidFill>
                  <a:srgbClr val="EEEAD2"/>
                </a:solidFill>
              </a:rPr>
              <a:t>(2 </a:t>
            </a:r>
            <a:r>
              <a:rPr lang="ru-RU" dirty="0">
                <a:solidFill>
                  <a:srgbClr val="EEEAD2"/>
                </a:solidFill>
              </a:rPr>
              <a:t>Послание Коринфянам 3:18)</a:t>
            </a:r>
          </a:p>
        </p:txBody>
      </p:sp>
    </p:spTree>
    <p:extLst>
      <p:ext uri="{BB962C8B-B14F-4D97-AF65-F5344CB8AC3E}">
        <p14:creationId xmlns:p14="http://schemas.microsoft.com/office/powerpoint/2010/main" val="2564921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91F5F-31B2-0D81-9131-1CF173EF2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894F9-BF43-08DD-E19E-D8B41B01A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02771"/>
            <a:ext cx="10944226" cy="507886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Становимся ли мы всё ближе и ближе ко Христу? Меняется ли на самом деле наше сердце и душа сегодня?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Для мира Евангелие вовсе не выглядит силой. Напротив, оно кажется слабостью</a:t>
            </a:r>
            <a:r>
              <a:rPr lang="ru-RU" i="1" dirty="0">
                <a:solidFill>
                  <a:srgbClr val="EEEAD2"/>
                </a:solidFill>
              </a:rPr>
              <a:t>. Ведь</a:t>
            </a:r>
            <a:r>
              <a:rPr lang="en-RU" i="1" dirty="0">
                <a:solidFill>
                  <a:srgbClr val="EEEAD2"/>
                </a:solidFill>
              </a:rPr>
              <a:t> оно призывает людей стать подобными детям и учит их полагаться на Иисуса, вместо того чтобы самостоятельно стоять на своих ногах. Но </a:t>
            </a:r>
            <a:r>
              <a:rPr lang="en-RU" b="1" i="1" dirty="0"/>
              <a:t>для тех, кто верит, Евангелие — это сила Божия, дарующая грешникам вечную славу</a:t>
            </a:r>
            <a:r>
              <a:rPr lang="ru-RU" dirty="0"/>
              <a:t>»</a:t>
            </a:r>
            <a:r>
              <a:rPr lang="en-RU" dirty="0"/>
              <a:t>.</a:t>
            </a:r>
            <a:endParaRPr lang="ru-RU" dirty="0"/>
          </a:p>
          <a:p>
            <a:pPr algn="r"/>
            <a:r>
              <a:rPr lang="ru-RU" dirty="0">
                <a:solidFill>
                  <a:srgbClr val="EEEAD2"/>
                </a:solidFill>
              </a:rPr>
              <a:t>(Джон Пайпер «</a:t>
            </a:r>
            <a:r>
              <a:rPr lang="ru-RU" i="1" dirty="0">
                <a:solidFill>
                  <a:srgbClr val="EEEAD2"/>
                </a:solidFill>
              </a:rPr>
              <a:t>Сражаясь с неверием</a:t>
            </a:r>
            <a:r>
              <a:rPr lang="ru-RU" dirty="0">
                <a:solidFill>
                  <a:srgbClr val="EEEAD2"/>
                </a:solidFill>
              </a:rPr>
              <a:t>»)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Прорыв наступает, когда Бог жизнь обновляет</a:t>
            </a:r>
            <a:endParaRPr lang="en-RU" b="1" dirty="0"/>
          </a:p>
        </p:txBody>
      </p:sp>
    </p:spTree>
    <p:extLst>
      <p:ext uri="{BB962C8B-B14F-4D97-AF65-F5344CB8AC3E}">
        <p14:creationId xmlns:p14="http://schemas.microsoft.com/office/powerpoint/2010/main" val="2102320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01ED8-FD27-EF30-9FAD-CEAC6156E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AF266-E48A-FD73-C296-A61E03A27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816429"/>
            <a:ext cx="10944226" cy="4665207"/>
          </a:xfrm>
        </p:spPr>
        <p:txBody>
          <a:bodyPr/>
          <a:lstStyle/>
          <a:p>
            <a:r>
              <a:rPr lang="ru-RU" baseline="30000" dirty="0">
                <a:solidFill>
                  <a:srgbClr val="EEEAD2"/>
                </a:solidFill>
              </a:rPr>
              <a:t>3:3</a:t>
            </a:r>
            <a:r>
              <a:rPr lang="en-RU" dirty="0">
                <a:solidFill>
                  <a:srgbClr val="EEEAD2"/>
                </a:solidFill>
              </a:rPr>
              <a:t> </a:t>
            </a:r>
            <a:r>
              <a:rPr lang="ru-RU" dirty="0">
                <a:solidFill>
                  <a:srgbClr val="EEEAD2"/>
                </a:solidFill>
              </a:rPr>
              <a:t>…</a:t>
            </a:r>
            <a:r>
              <a:rPr lang="en-RU" dirty="0">
                <a:solidFill>
                  <a:srgbClr val="EEEAD2"/>
                </a:solidFill>
              </a:rPr>
              <a:t>Тогда у Господа будут люди, которые станут приносить дары в праведности, </a:t>
            </a:r>
            <a:r>
              <a:rPr lang="en-RU" baseline="30000" dirty="0">
                <a:solidFill>
                  <a:srgbClr val="EEEAD2"/>
                </a:solidFill>
              </a:rPr>
              <a:t>4 </a:t>
            </a:r>
            <a:r>
              <a:rPr lang="en-RU" dirty="0">
                <a:solidFill>
                  <a:srgbClr val="EEEAD2"/>
                </a:solidFill>
              </a:rPr>
              <a:t>и дары Иуды с Иерусалимом станут угодны Господу, как в прежние дни, как в минувшие годы. </a:t>
            </a:r>
            <a:r>
              <a:rPr lang="en-RU" baseline="30000" dirty="0">
                <a:solidFill>
                  <a:srgbClr val="EEEAD2"/>
                </a:solidFill>
              </a:rPr>
              <a:t>5 </a:t>
            </a:r>
            <a:r>
              <a:rPr lang="en-RU" dirty="0"/>
              <a:t> </a:t>
            </a:r>
            <a:r>
              <a:rPr lang="ru-RU" dirty="0"/>
              <a:t>«</a:t>
            </a:r>
            <a:r>
              <a:rPr lang="en-RU" b="1" i="1" dirty="0"/>
              <a:t>Я приду к вам для суда</a:t>
            </a:r>
            <a:r>
              <a:rPr lang="en-RU" i="1" dirty="0"/>
              <a:t>. </a:t>
            </a:r>
            <a:r>
              <a:rPr lang="en-RU" i="1" dirty="0">
                <a:solidFill>
                  <a:srgbClr val="EEEAD2"/>
                </a:solidFill>
              </a:rPr>
              <a:t>Я не замедлю принести свидетельство против чародеев, нарушителей супружеской верности и клятвопреступников, против тех, кто удерживает у батраков заработанное, кто притесняет вдов и сирот, лишает чужеземцев правосудия и не боится Меня</a:t>
            </a:r>
            <a:r>
              <a:rPr lang="ru-RU" dirty="0">
                <a:solidFill>
                  <a:srgbClr val="EEEAD2"/>
                </a:solidFill>
              </a:rPr>
              <a:t>»</a:t>
            </a:r>
            <a:r>
              <a:rPr lang="en-RU" dirty="0">
                <a:solidFill>
                  <a:srgbClr val="EEEAD2"/>
                </a:solidFill>
              </a:rPr>
              <a:t>, – говорит Господь Сил.</a:t>
            </a:r>
            <a:endParaRPr lang="ru-RU" dirty="0">
              <a:solidFill>
                <a:srgbClr val="EEEAD2"/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(Книга пророка Малахии 3:3-5)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361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7D3C6-1630-02F4-B6ED-585982F98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703385"/>
            <a:ext cx="10944226" cy="4778251"/>
          </a:xfrm>
          <a:noFill/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Все мы связываем свои чаяния и надежды с кем-то или чем-то в нашей жизни. Кто-то думает, что перемены наступят с новой работой, с вступлением в брак или просто появлением романтических отношений, а кто-то с изменением финансовой ситуации в жизни.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/>
              <a:t>«Что, как вы думаете, принесёт столь желанный прорыв в вашей жизни?» </a:t>
            </a: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Задумайтесь , и, если есть возможность, запишите сейчас ответ в ваши бюллетени.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234201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F9C80-0AD5-0E60-437E-F03F4B71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213304"/>
          </a:xfrm>
        </p:spPr>
        <p:txBody>
          <a:bodyPr/>
          <a:lstStyle/>
          <a:p>
            <a:r>
              <a:rPr lang="ru-RU" dirty="0"/>
              <a:t>НОВАЯ ПРАВЕДНОСТЬ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3168C-D6AA-872D-546A-F300E89A8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807029"/>
            <a:ext cx="10944226" cy="3674607"/>
          </a:xfrm>
        </p:spPr>
        <p:txBody>
          <a:bodyPr/>
          <a:lstStyle/>
          <a:p>
            <a:r>
              <a:rPr lang="ru-RU" dirty="0"/>
              <a:t>С одной стороны, мы читаем, что наконец-то будут люди, которые смогут прославлять Бога, принося Ему угодные дары праведности. Но с другой стороны, Господь напоминает о том, что всех нас ждёт суд, который не выдержит никто. Секрет этого отрывка в том, что мы полагаемся не на свою праведность, но на вменённую праведность Христа. Она позволяет: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Прославлять</a:t>
            </a:r>
            <a:r>
              <a:rPr lang="ru-RU" dirty="0"/>
              <a:t> Бога, как Он того заслуживает;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Приходить на суд </a:t>
            </a:r>
            <a:r>
              <a:rPr lang="ru-RU" b="1" u="sng" dirty="0">
                <a:solidFill>
                  <a:srgbClr val="FABD2B"/>
                </a:solidFill>
              </a:rPr>
              <a:t>без страха</a:t>
            </a:r>
            <a:r>
              <a:rPr lang="ru-RU" dirty="0"/>
              <a:t>, поскольку мы будем оправданы.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952794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FBBA6-4C5D-13E7-1F50-78BD9D9F9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20487"/>
            <a:ext cx="10944226" cy="4861150"/>
          </a:xfrm>
        </p:spPr>
        <p:txBody>
          <a:bodyPr/>
          <a:lstStyle/>
          <a:p>
            <a:r>
              <a:rPr lang="ru-RU" baseline="30000" dirty="0"/>
              <a:t>4:</a:t>
            </a:r>
            <a:r>
              <a:rPr lang="en-RU" baseline="30000" dirty="0"/>
              <a:t>14 </a:t>
            </a:r>
            <a:r>
              <a:rPr lang="en-RU" b="1" dirty="0"/>
              <a:t>У нас есть великий Первосвященник, прошедший небеса, – Иисус, Сын Божий</a:t>
            </a:r>
            <a:r>
              <a:rPr lang="en-RU" dirty="0"/>
              <a:t>. </a:t>
            </a:r>
            <a:r>
              <a:rPr lang="en-RU" dirty="0">
                <a:solidFill>
                  <a:srgbClr val="EEEAD2"/>
                </a:solidFill>
              </a:rPr>
              <a:t>Поэтому давайте твердо держаться истины, которую мы и исповедуем. </a:t>
            </a:r>
            <a:r>
              <a:rPr lang="en-RU" baseline="30000" dirty="0">
                <a:solidFill>
                  <a:srgbClr val="EEEAD2"/>
                </a:solidFill>
              </a:rPr>
              <a:t>15 </a:t>
            </a:r>
            <a:r>
              <a:rPr lang="en-RU" dirty="0">
                <a:solidFill>
                  <a:srgbClr val="EEEAD2"/>
                </a:solidFill>
              </a:rPr>
              <a:t>Наш Первосвященник не из тех, кто не может сочувствовать нам в наших слабостях. Он был искушен во всем, как и мы, за исключением греха. </a:t>
            </a:r>
            <a:r>
              <a:rPr lang="en-RU" baseline="30000" dirty="0">
                <a:solidFill>
                  <a:srgbClr val="EEEAD2"/>
                </a:solidFill>
              </a:rPr>
              <a:t>16 </a:t>
            </a:r>
            <a:r>
              <a:rPr lang="en-RU" dirty="0">
                <a:solidFill>
                  <a:srgbClr val="EEEAD2"/>
                </a:solidFill>
              </a:rPr>
              <a:t>Поэтому давайте приблизимся смело к престолу благодати, чтобы получить милость и обрести благодать для своевременной помощи.</a:t>
            </a:r>
            <a:endParaRPr lang="ru-RU" dirty="0">
              <a:solidFill>
                <a:srgbClr val="EEEAD2"/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(Послание Евреям 4:14-16)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979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ECB82-3AEC-6668-5F7C-31AF5EAAA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00743"/>
            <a:ext cx="10944226" cy="4980893"/>
          </a:xfrm>
          <a:noFill/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На чью праведность мы рассчитываем сегодня? Полагаемся ли мы на наши дары и жертвы, или же, целиком и полностью опираемся исключительно на Христа и всё то, что Он совершил на кресте?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«</a:t>
            </a:r>
            <a:r>
              <a:rPr lang="en-RU" i="1" dirty="0"/>
              <a:t>Не томит, не мучит выбор,</a:t>
            </a:r>
            <a:br>
              <a:rPr lang="en-RU" i="1" dirty="0"/>
            </a:br>
            <a:r>
              <a:rPr lang="en-RU" i="1" dirty="0"/>
              <a:t>Что пленительней чудес?!</a:t>
            </a:r>
            <a:br>
              <a:rPr lang="en-RU" i="1" dirty="0"/>
            </a:br>
            <a:r>
              <a:rPr lang="en-RU" i="1" dirty="0"/>
              <a:t>И идут пастух и рыбарь</a:t>
            </a:r>
            <a:br>
              <a:rPr lang="en-RU" i="1" dirty="0"/>
            </a:br>
            <a:r>
              <a:rPr lang="en-RU" i="1" dirty="0"/>
              <a:t>За </a:t>
            </a:r>
            <a:r>
              <a:rPr lang="ru-RU" i="1" dirty="0"/>
              <a:t>И</a:t>
            </a:r>
            <a:r>
              <a:rPr lang="en-RU" i="1" dirty="0"/>
              <a:t>скателем </a:t>
            </a:r>
            <a:r>
              <a:rPr lang="ru-RU" i="1" dirty="0"/>
              <a:t>Н</a:t>
            </a:r>
            <a:r>
              <a:rPr lang="en-RU" i="1" dirty="0"/>
              <a:t>ебес</a:t>
            </a:r>
            <a:r>
              <a:rPr lang="ru-RU" dirty="0"/>
              <a:t>»</a:t>
            </a:r>
            <a:r>
              <a:rPr lang="en-RU" dirty="0"/>
              <a:t>.</a:t>
            </a:r>
            <a:endParaRPr lang="ru-RU" dirty="0"/>
          </a:p>
          <a:p>
            <a:pPr algn="r"/>
            <a:r>
              <a:rPr lang="ru-RU" dirty="0">
                <a:solidFill>
                  <a:srgbClr val="EEEAD2"/>
                </a:solidFill>
              </a:rPr>
              <a:t>(Николай Гумилёв «</a:t>
            </a:r>
            <a:r>
              <a:rPr lang="ru-RU" i="1" dirty="0">
                <a:solidFill>
                  <a:srgbClr val="EEEAD2"/>
                </a:solidFill>
              </a:rPr>
              <a:t>Христос</a:t>
            </a:r>
            <a:r>
              <a:rPr lang="ru-RU" dirty="0">
                <a:solidFill>
                  <a:srgbClr val="EEEAD2"/>
                </a:solidFill>
              </a:rPr>
              <a:t>», 1910 год)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Прорыв наступает, когда Бог жизнь обновляет</a:t>
            </a:r>
            <a:endParaRPr lang="en-RU" b="1" dirty="0"/>
          </a:p>
        </p:txBody>
      </p:sp>
    </p:spTree>
    <p:extLst>
      <p:ext uri="{BB962C8B-B14F-4D97-AF65-F5344CB8AC3E}">
        <p14:creationId xmlns:p14="http://schemas.microsoft.com/office/powerpoint/2010/main" val="336501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06719FEC-4524-5A7A-54AF-237C63A05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3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078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95ED1-E2EE-E5B5-4ECF-F8BC73244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A07E5-A053-6AEA-FF21-E7C375920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ПРОРЫВ НАСТУПАЕТ, </a:t>
            </a:r>
            <a:br>
              <a:rPr lang="ru-RU" dirty="0"/>
            </a:br>
            <a:r>
              <a:rPr lang="ru-RU" dirty="0"/>
              <a:t>КОГДА БОГ ЖИЗНЬ ОБНОВЛЯЕТ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A94D6-30BC-75FA-6E61-CE18C0725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Господь преображает нашу жизнь тем, что дарит нам: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Новый </a:t>
            </a:r>
            <a:r>
              <a:rPr lang="ru-RU" b="1" dirty="0"/>
              <a:t>завет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Новое </a:t>
            </a:r>
            <a:r>
              <a:rPr lang="ru-RU" b="1" dirty="0"/>
              <a:t>сердце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Новую </a:t>
            </a:r>
            <a:r>
              <a:rPr lang="ru-RU" b="1" dirty="0"/>
              <a:t>праведность</a:t>
            </a:r>
            <a:r>
              <a:rPr lang="ru-RU" dirty="0"/>
              <a:t>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416363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CD037-30A0-2D71-AA51-7D3B89BD2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422644"/>
          </a:xfrm>
        </p:spPr>
        <p:txBody>
          <a:bodyPr/>
          <a:lstStyle/>
          <a:p>
            <a:r>
              <a:rPr lang="ru-RU" dirty="0"/>
              <a:t>В СЛЕДУЮЩИЙ РАЗ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1FE9D-0BD6-CB4B-2980-6D31FF033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863969"/>
            <a:ext cx="10944226" cy="3617667"/>
          </a:xfrm>
          <a:noFill/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Продолжая изучать книгу пророка Малахии, мы постараемся ответить на вопрос, </a:t>
            </a:r>
            <a:r>
              <a:rPr lang="ru-RU" b="1" dirty="0"/>
              <a:t>как достичь материального благополучия</a:t>
            </a:r>
            <a:r>
              <a:rPr lang="ru-RU" dirty="0"/>
              <a:t>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605282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70667-1D9D-8965-F744-31BE56D6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64029"/>
          </a:xfrm>
        </p:spPr>
        <p:txBody>
          <a:bodyPr/>
          <a:lstStyle/>
          <a:p>
            <a:r>
              <a:rPr lang="ru-RU" dirty="0"/>
              <a:t>ПРИМЕНЕНИЕ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54A1B-208A-5889-6961-4F02C0097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910863"/>
            <a:ext cx="10944226" cy="3570774"/>
          </a:xfrm>
          <a:noFill/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Есть большая разница между тем, чтобы поступать благочестиво для того, чтобы обрести спасение, и тем, чтобы делать это потому, что мы были преображены Богом. В первом случае, нам нужен не Бог, но то, что Он даёт нам. Но во втором случае, наша жизнь продиктована благодарностью Ему за всё то, что Он уже дал нам. </a:t>
            </a:r>
            <a:r>
              <a:rPr lang="ru-RU" b="1" dirty="0"/>
              <a:t>Исследуйте своё сердце, чтобы проверить свою мотивацию.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494432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F6A94-F9EC-4154-6E8D-F044F9F7A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42257"/>
            <a:ext cx="10944226" cy="4839379"/>
          </a:xfrm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ОГОНЬ. Бог Авраама, Бог Исаака, Бог Иакова, </a:t>
            </a:r>
            <a:br>
              <a:rPr lang="en-RU" dirty="0">
                <a:solidFill>
                  <a:srgbClr val="EEEAD2"/>
                </a:solidFill>
              </a:rPr>
            </a:br>
            <a:r>
              <a:rPr lang="en-RU" i="1" dirty="0">
                <a:solidFill>
                  <a:srgbClr val="EEEAD2"/>
                </a:solidFill>
              </a:rPr>
              <a:t>но не Бог Философов и ученых. Уверенность. Уверенность. Чувство, Радость, Мир..</a:t>
            </a:r>
            <a:r>
              <a:rPr lang="en-RU" dirty="0">
                <a:solidFill>
                  <a:srgbClr val="EEEAD2"/>
                </a:solidFill>
              </a:rPr>
              <a:t>. </a:t>
            </a:r>
            <a:r>
              <a:rPr lang="en-RU" i="1" dirty="0">
                <a:solidFill>
                  <a:srgbClr val="EEEAD2"/>
                </a:solidFill>
              </a:rPr>
              <a:t>Твой Бог будет моим Богом. </a:t>
            </a:r>
            <a:br>
              <a:rPr lang="en-RU" dirty="0">
                <a:solidFill>
                  <a:srgbClr val="EEEAD2"/>
                </a:solidFill>
              </a:rPr>
            </a:br>
            <a:r>
              <a:rPr lang="en-RU" i="1" dirty="0">
                <a:solidFill>
                  <a:srgbClr val="EEEAD2"/>
                </a:solidFill>
              </a:rPr>
              <a:t>Забвение мира и всего, кроме Бога… </a:t>
            </a:r>
            <a:r>
              <a:rPr lang="en-RU" b="1" i="1" dirty="0"/>
              <a:t>Величие души человеческой.</a:t>
            </a:r>
            <a:r>
              <a:rPr lang="en-RU" b="1" dirty="0"/>
              <a:t> </a:t>
            </a:r>
            <a:r>
              <a:rPr lang="en-RU" b="1" i="1" dirty="0"/>
              <a:t>Отец Праведный</a:t>
            </a:r>
            <a:r>
              <a:rPr lang="en-RU" i="1" dirty="0"/>
              <a:t>, </a:t>
            </a:r>
            <a:r>
              <a:rPr lang="en-RU" i="1" dirty="0">
                <a:solidFill>
                  <a:srgbClr val="EEEAD2"/>
                </a:solidFill>
              </a:rPr>
              <a:t>мир не познал Тебя, но </a:t>
            </a:r>
            <a:r>
              <a:rPr lang="en-RU" b="1" i="1" dirty="0"/>
              <a:t>я Тебя познал. Радость, Радость, Радость, слезы радости</a:t>
            </a:r>
            <a:r>
              <a:rPr lang="en-RU" i="1" dirty="0"/>
              <a:t>…</a:t>
            </a:r>
            <a:r>
              <a:rPr lang="ru-RU" i="1" dirty="0"/>
              <a:t> </a:t>
            </a:r>
            <a:r>
              <a:rPr lang="en-RU" b="1" i="1" dirty="0"/>
              <a:t>Отречение полное и сладостное.</a:t>
            </a:r>
            <a:r>
              <a:rPr lang="ru-RU" b="1" i="1" dirty="0"/>
              <a:t> </a:t>
            </a:r>
            <a:r>
              <a:rPr lang="en-RU" b="1" i="1" dirty="0"/>
              <a:t>Полная покорность Иисусу Христу</a:t>
            </a:r>
            <a:r>
              <a:rPr lang="ru-RU" i="1" dirty="0"/>
              <a:t>…</a:t>
            </a:r>
            <a:r>
              <a:rPr lang="ru-RU" dirty="0"/>
              <a:t>»</a:t>
            </a:r>
            <a:r>
              <a:rPr lang="en-RU" i="1" dirty="0"/>
              <a:t> </a:t>
            </a:r>
            <a:endParaRPr lang="ru-RU" dirty="0"/>
          </a:p>
          <a:p>
            <a:pPr algn="r"/>
            <a:r>
              <a:rPr lang="ru-RU" dirty="0">
                <a:solidFill>
                  <a:srgbClr val="EEEAD2"/>
                </a:solidFill>
              </a:rPr>
              <a:t>(Блез Паскаль «</a:t>
            </a:r>
            <a:r>
              <a:rPr lang="ru-RU" i="1" dirty="0">
                <a:solidFill>
                  <a:srgbClr val="EEEAD2"/>
                </a:solidFill>
              </a:rPr>
              <a:t>Мемориал</a:t>
            </a:r>
            <a:r>
              <a:rPr lang="ru-RU" dirty="0">
                <a:solidFill>
                  <a:srgbClr val="EEEAD2"/>
                </a:solidFill>
              </a:rPr>
              <a:t>» 23 ноября 1654 года)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7149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7FBDF-A342-150A-D03A-D4FCE4FD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RU"/>
          </a:p>
        </p:txBody>
      </p:sp>
      <p:pic>
        <p:nvPicPr>
          <p:cNvPr id="4" name="Proberbs ENDING 16-9">
            <a:hlinkClick r:id="" action="ppaction://media"/>
            <a:extLst>
              <a:ext uri="{FF2B5EF4-FFF2-40B4-BE49-F238E27FC236}">
                <a16:creationId xmlns:a16="http://schemas.microsoft.com/office/drawing/2014/main" id="{B3D3E0D7-2A12-CA17-D433-48C72ECE6C3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66"/>
            <a:ext cx="12192000" cy="6857434"/>
          </a:xfrm>
        </p:spPr>
      </p:pic>
    </p:spTree>
    <p:extLst>
      <p:ext uri="{BB962C8B-B14F-4D97-AF65-F5344CB8AC3E}">
        <p14:creationId xmlns:p14="http://schemas.microsoft.com/office/powerpoint/2010/main" val="141225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1C060BC5-F97A-0A77-E16C-B680F1A5D2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3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56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7E790-0505-A1F7-4986-4651325DB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en-RU" baseline="30000" dirty="0"/>
              <a:t>3</a:t>
            </a:r>
            <a:r>
              <a:rPr lang="ru-RU" baseline="30000" dirty="0"/>
              <a:t>:1</a:t>
            </a:r>
            <a:r>
              <a:rPr lang="en-RU" baseline="30000" dirty="0"/>
              <a:t> </a:t>
            </a:r>
            <a:r>
              <a:rPr lang="ru-RU" dirty="0"/>
              <a:t>«</a:t>
            </a:r>
            <a:r>
              <a:rPr lang="en-RU" i="1" dirty="0"/>
              <a:t>Вот, Я посылаю вестника Моего, и он приготовит путь предо Мной, и внезапно придет в храм Свой Владыка, Которого вы ищете, и Вестник завета, Которого вы желаете. Вот Он идет</a:t>
            </a:r>
            <a:r>
              <a:rPr lang="ru-RU" dirty="0"/>
              <a:t>»</a:t>
            </a:r>
            <a:r>
              <a:rPr lang="en-RU" dirty="0"/>
              <a:t>, – говорит Господь Сил.</a:t>
            </a:r>
            <a:r>
              <a:rPr lang="ru-RU" dirty="0"/>
              <a:t> </a:t>
            </a:r>
            <a:r>
              <a:rPr lang="en-RU" baseline="30000" dirty="0"/>
              <a:t>2 </a:t>
            </a:r>
            <a:r>
              <a:rPr lang="en-RU" dirty="0"/>
              <a:t>Но кто выдержит день Его прихода? Кто устоит, когда Он явится? Он будет как расплавляющий огонь и как очищающий щелок. </a:t>
            </a:r>
            <a:r>
              <a:rPr lang="en-RU" baseline="30000" dirty="0"/>
              <a:t>3 </a:t>
            </a:r>
            <a:r>
              <a:rPr lang="en-RU" dirty="0"/>
              <a:t>Он сядет подобно плавильщику, очищающему серебро, очистит левитов и переплавит их, как золото и серебро… </a:t>
            </a:r>
          </a:p>
          <a:p>
            <a:pPr algn="r"/>
            <a:r>
              <a:rPr lang="ru-RU" dirty="0"/>
              <a:t>(Книга пророка Малахии 3:1-3)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71336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AAD0C-BDD0-1EEC-7F2F-4BBCC501D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816429"/>
            <a:ext cx="10944226" cy="4665207"/>
          </a:xfrm>
        </p:spPr>
        <p:txBody>
          <a:bodyPr/>
          <a:lstStyle/>
          <a:p>
            <a:r>
              <a:rPr lang="ru-RU" baseline="30000" dirty="0"/>
              <a:t>3:3</a:t>
            </a:r>
            <a:r>
              <a:rPr lang="en-RU" dirty="0"/>
              <a:t> </a:t>
            </a:r>
            <a:r>
              <a:rPr lang="ru-RU" dirty="0"/>
              <a:t>…</a:t>
            </a:r>
            <a:r>
              <a:rPr lang="en-RU" dirty="0"/>
              <a:t>Тогда у Господа будут люди, которые станут приносить дары в праведности, </a:t>
            </a:r>
            <a:r>
              <a:rPr lang="en-RU" baseline="30000" dirty="0"/>
              <a:t>4 </a:t>
            </a:r>
            <a:r>
              <a:rPr lang="en-RU" dirty="0"/>
              <a:t>и дары Иуды с Иерусалимом станут угодны Господу, как в прежние дни, как в минувшие годы. </a:t>
            </a:r>
            <a:r>
              <a:rPr lang="en-RU" baseline="30000" dirty="0"/>
              <a:t>5 </a:t>
            </a:r>
            <a:r>
              <a:rPr lang="en-RU" dirty="0"/>
              <a:t> </a:t>
            </a:r>
            <a:r>
              <a:rPr lang="ru-RU" dirty="0"/>
              <a:t>«</a:t>
            </a:r>
            <a:r>
              <a:rPr lang="en-RU" i="1" dirty="0"/>
              <a:t>Я приду к вам для суда. Я не замедлю принести свидетельство против чародеев, нарушителей супружеской верности и клятвопреступников, против тех, кто удерживает у батраков заработанное, кто притесняет вдов и сирот, лишает чужеземцев правосудия и не боится Меня</a:t>
            </a:r>
            <a:r>
              <a:rPr lang="ru-RU" dirty="0"/>
              <a:t>»</a:t>
            </a:r>
            <a:r>
              <a:rPr lang="en-RU" dirty="0"/>
              <a:t>, – говорит Господь Сил.</a:t>
            </a:r>
            <a:endParaRPr lang="ru-RU" dirty="0"/>
          </a:p>
          <a:p>
            <a:pPr algn="r"/>
            <a:r>
              <a:rPr lang="ru-RU" dirty="0"/>
              <a:t>(Книга пророка Малахии 3:3-5)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754036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64CC-2F40-8314-66A4-E49E17886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МЫ РАССМОТРЕЛИ</a:t>
            </a:r>
            <a:br>
              <a:rPr lang="ru-RU" dirty="0"/>
            </a:br>
            <a:r>
              <a:rPr lang="ru-RU" dirty="0"/>
              <a:t>В ПРОШЛЫЙ РАЗ: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E02CA-F45E-D92C-3F35-8663B7EF9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302329"/>
            <a:ext cx="10944226" cy="3179307"/>
          </a:xfrm>
        </p:spPr>
        <p:txBody>
          <a:bodyPr/>
          <a:lstStyle/>
          <a:p>
            <a:r>
              <a:rPr lang="ru-RU" b="1" dirty="0"/>
              <a:t>Вера в Бога не игрушки</a:t>
            </a:r>
            <a:r>
              <a:rPr lang="ru-RU" dirty="0"/>
              <a:t>. Нам нужно со всей серьёзностью подходить к нашим доверительным отношениям с Господом, привлекая внимание людей вокруг нас к Его славе тем</a:t>
            </a:r>
            <a:r>
              <a:rPr lang="ru-RU"/>
              <a:t>, как мы:</a:t>
            </a: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Благодарим</a:t>
            </a:r>
            <a:r>
              <a:rPr lang="ru-RU" dirty="0"/>
              <a:t> Бога за всё в нашей жизни;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Благословляем</a:t>
            </a:r>
            <a:r>
              <a:rPr lang="ru-RU" dirty="0"/>
              <a:t> Бога жертвами и дарами;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Боимся</a:t>
            </a:r>
            <a:r>
              <a:rPr lang="ru-RU" dirty="0"/>
              <a:t> Бога во всех сферах нашей жизни.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396473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6D71B-BCC4-9606-A021-43D943FEA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431018"/>
          </a:xfrm>
        </p:spPr>
        <p:txBody>
          <a:bodyPr/>
          <a:lstStyle/>
          <a:p>
            <a:r>
              <a:rPr lang="ru-RU" dirty="0"/>
              <a:t>ПЕРЕМЕНЫ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B4622-6337-8976-5925-419E0BA2C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872343"/>
            <a:ext cx="10944225" cy="3609294"/>
          </a:xfrm>
        </p:spPr>
        <p:txBody>
          <a:bodyPr/>
          <a:lstStyle/>
          <a:p>
            <a:r>
              <a:rPr lang="ru-RU" dirty="0"/>
              <a:t>Малахия напоминает нам чрезвычайно важную истину, которая раскрывает секрет действительно радикальных перемен в нашей жизни. А именно такого рода прорыв не связан: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Ни с </a:t>
            </a:r>
            <a:r>
              <a:rPr lang="ru-RU" b="1" u="sng" dirty="0">
                <a:solidFill>
                  <a:srgbClr val="FABD2B"/>
                </a:solidFill>
              </a:rPr>
              <a:t>обстоятельствами</a:t>
            </a:r>
            <a:r>
              <a:rPr lang="ru-RU" dirty="0"/>
              <a:t> нашей жизни;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Ни с </a:t>
            </a:r>
            <a:r>
              <a:rPr lang="ru-RU" b="1" u="sng" dirty="0">
                <a:solidFill>
                  <a:srgbClr val="FABD2B"/>
                </a:solidFill>
              </a:rPr>
              <a:t>особенностями</a:t>
            </a:r>
            <a:r>
              <a:rPr lang="ru-RU" dirty="0"/>
              <a:t> нашего характера.</a:t>
            </a:r>
          </a:p>
          <a:p>
            <a:r>
              <a:rPr lang="ru-RU" b="1" dirty="0"/>
              <a:t>Он связан исключительно с работой Бога в нашей жизни</a:t>
            </a:r>
            <a:r>
              <a:rPr lang="ru-RU" dirty="0"/>
              <a:t>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809628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37709-764D-F7D9-257B-CE75790B5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78971"/>
            <a:ext cx="10944226" cy="5002666"/>
          </a:xfrm>
        </p:spPr>
        <p:txBody>
          <a:bodyPr/>
          <a:lstStyle/>
          <a:p>
            <a:r>
              <a:rPr lang="ru-RU" dirty="0"/>
              <a:t>Малахия чередует хорошие и плохие новости, смешивая также первый приход Христа и Его триумфальное возвращение.</a:t>
            </a:r>
          </a:p>
          <a:p>
            <a:r>
              <a:rPr lang="ru-RU" b="1" dirty="0"/>
              <a:t>Первый приход:</a:t>
            </a:r>
            <a:r>
              <a:rPr lang="ru-RU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Хорошие новости: Бог уже грядёт и Он порядок наведёт.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Плохие новости: Но никто не сможет выдержать Его приход.</a:t>
            </a:r>
          </a:p>
          <a:p>
            <a:r>
              <a:rPr lang="ru-RU" b="1" dirty="0"/>
              <a:t>Второй приход: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Хорошие новости: Наступает эра праведности.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Плохие новости: Но все будут судимы.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76094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856-84CB-BE26-CBC0-B1E5E3C7F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ПРОРЫВ НАСТУПАЕТ, </a:t>
            </a:r>
            <a:br>
              <a:rPr lang="ru-RU" dirty="0"/>
            </a:br>
            <a:r>
              <a:rPr lang="ru-RU" dirty="0"/>
              <a:t>КОГДА БОГ ЖИЗНЬ ОБНОВЛЯЕТ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28939-F6FE-8CB1-2B7D-AD2A299C0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Господь преображает нашу жизнь тем, что дарит нам: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Новый </a:t>
            </a:r>
            <a:r>
              <a:rPr lang="ru-RU" b="1" u="sng" dirty="0">
                <a:solidFill>
                  <a:srgbClr val="FABD2B"/>
                </a:solidFill>
              </a:rPr>
              <a:t>завет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Новое </a:t>
            </a:r>
            <a:r>
              <a:rPr lang="ru-RU" b="1" u="sng" dirty="0">
                <a:solidFill>
                  <a:srgbClr val="FABD2B"/>
                </a:solidFill>
              </a:rPr>
              <a:t>сердце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Новую </a:t>
            </a:r>
            <a:r>
              <a:rPr lang="ru-RU" b="1" u="sng" dirty="0">
                <a:solidFill>
                  <a:srgbClr val="FABD2B"/>
                </a:solidFill>
              </a:rPr>
              <a:t>праведность</a:t>
            </a:r>
            <a:r>
              <a:rPr lang="ru-RU" dirty="0"/>
              <a:t>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28688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86DB3FC2AF4845AF15B4FB7108DAB1" ma:contentTypeVersion="13" ma:contentTypeDescription="Create a new document." ma:contentTypeScope="" ma:versionID="5cf6809030937979b576bdeaf2c82a0d">
  <xsd:schema xmlns:xsd="http://www.w3.org/2001/XMLSchema" xmlns:xs="http://www.w3.org/2001/XMLSchema" xmlns:p="http://schemas.microsoft.com/office/2006/metadata/properties" xmlns:ns3="62589e56-49db-468b-8cef-9bc6768a6759" xmlns:ns4="9d1a634f-6735-4db6-bcd6-aa97ff485f62" targetNamespace="http://schemas.microsoft.com/office/2006/metadata/properties" ma:root="true" ma:fieldsID="8bfce5ef5d5d0b81a2dfefc9299e2ee1" ns3:_="" ns4:_="">
    <xsd:import namespace="62589e56-49db-468b-8cef-9bc6768a6759"/>
    <xsd:import namespace="9d1a634f-6735-4db6-bcd6-aa97ff485f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89e56-49db-468b-8cef-9bc6768a67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a634f-6735-4db6-bcd6-aa97ff485f6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AE98BC-D3D4-43A3-A423-022DEC00C7DD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D979B1A-126E-4AD1-8221-8C6525EE780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62589e56-49db-468b-8cef-9bc6768a6759"/>
    <ds:schemaRef ds:uri="9d1a634f-6735-4db6-bcd6-aa97ff485f62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420F7A-413C-42FF-82BB-84EF9F3BF7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168453</TotalTime>
  <Words>1655</Words>
  <Application>Microsoft Macintosh PowerPoint</Application>
  <PresentationFormat>Widescreen</PresentationFormat>
  <Paragraphs>87</Paragraphs>
  <Slides>28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Montserrat</vt:lpstr>
      <vt:lpstr>PT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ЧТО МЫ РАССМОТРЕЛИ В ПРОШЛЫЙ РАЗ:</vt:lpstr>
      <vt:lpstr>ПЕРЕМЕНЫ</vt:lpstr>
      <vt:lpstr>PowerPoint Presentation</vt:lpstr>
      <vt:lpstr>ПРОРЫВ НАСТУПАЕТ,  КОГДА БОГ ЖИЗНЬ ОБНОВЛЯЕТ</vt:lpstr>
      <vt:lpstr>PowerPoint Presentation</vt:lpstr>
      <vt:lpstr>ИОАНН КРЕСТИТЕЛЬ И ХРИСТОС</vt:lpstr>
      <vt:lpstr>НОВЫЙ ЗАВЕТ</vt:lpstr>
      <vt:lpstr>PowerPoint Presentation</vt:lpstr>
      <vt:lpstr>PowerPoint Presentation</vt:lpstr>
      <vt:lpstr>PowerPoint Presentation</vt:lpstr>
      <vt:lpstr>НОВОЕ СЕРДЦЕ</vt:lpstr>
      <vt:lpstr>PowerPoint Presentation</vt:lpstr>
      <vt:lpstr>PowerPoint Presentation</vt:lpstr>
      <vt:lpstr>PowerPoint Presentation</vt:lpstr>
      <vt:lpstr>НОВАЯ ПРАВЕДНОСТЬ</vt:lpstr>
      <vt:lpstr>PowerPoint Presentation</vt:lpstr>
      <vt:lpstr>PowerPoint Presentation</vt:lpstr>
      <vt:lpstr>PowerPoint Presentation</vt:lpstr>
      <vt:lpstr>ПРОРЫВ НАСТУПАЕТ,  КОГДА БОГ ЖИЗНЬ ОБНОВЛЯЕТ</vt:lpstr>
      <vt:lpstr>В СЛЕДУЮЩИЙ РАЗ</vt:lpstr>
      <vt:lpstr>ПРИМЕНЕНИЕ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Constantin Lysakov</dc:creator>
  <cp:lastModifiedBy>Constantin Lysakov</cp:lastModifiedBy>
  <cp:revision>928</cp:revision>
  <dcterms:created xsi:type="dcterms:W3CDTF">2020-09-24T09:54:03Z</dcterms:created>
  <dcterms:modified xsi:type="dcterms:W3CDTF">2026-07-30T11:32:22Z</dcterms:modified>
</cp:coreProperties>
</file>