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1933" r:id="rId5"/>
    <p:sldId id="2001" r:id="rId6"/>
    <p:sldId id="1561" r:id="rId7"/>
    <p:sldId id="1524" r:id="rId8"/>
    <p:sldId id="1934" r:id="rId9"/>
    <p:sldId id="1965" r:id="rId10"/>
    <p:sldId id="1978" r:id="rId11"/>
    <p:sldId id="1980" r:id="rId12"/>
    <p:sldId id="1979" r:id="rId13"/>
    <p:sldId id="1994" r:id="rId14"/>
    <p:sldId id="1982" r:id="rId15"/>
    <p:sldId id="1989" r:id="rId16"/>
    <p:sldId id="1988" r:id="rId17"/>
    <p:sldId id="1998" r:id="rId18"/>
    <p:sldId id="1986" r:id="rId19"/>
    <p:sldId id="1983" r:id="rId20"/>
    <p:sldId id="1992" r:id="rId21"/>
    <p:sldId id="1993" r:id="rId22"/>
    <p:sldId id="1999" r:id="rId23"/>
    <p:sldId id="1995" r:id="rId24"/>
    <p:sldId id="1984" r:id="rId25"/>
    <p:sldId id="1990" r:id="rId26"/>
    <p:sldId id="1996" r:id="rId27"/>
    <p:sldId id="2002" r:id="rId28"/>
    <p:sldId id="1997" r:id="rId29"/>
    <p:sldId id="1906" r:id="rId30"/>
    <p:sldId id="1910" r:id="rId31"/>
    <p:sldId id="2000" r:id="rId32"/>
    <p:sldId id="134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3725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pos="7287" userDrawn="1">
          <p15:clr>
            <a:srgbClr val="A4A3A4"/>
          </p15:clr>
        </p15:guide>
        <p15:guide id="7" orient="horz" pos="278" userDrawn="1">
          <p15:clr>
            <a:srgbClr val="A4A3A4"/>
          </p15:clr>
        </p15:guide>
        <p15:guide id="8" orient="horz" pos="34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AD2"/>
    <a:srgbClr val="FABD2B"/>
    <a:srgbClr val="FAF3DC"/>
    <a:srgbClr val="A08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96259"/>
  </p:normalViewPr>
  <p:slideViewPr>
    <p:cSldViewPr snapToGrid="0" snapToObjects="1">
      <p:cViewPr varScale="1">
        <p:scale>
          <a:sx n="119" d="100"/>
          <a:sy n="119" d="100"/>
        </p:scale>
        <p:origin x="856" y="176"/>
      </p:cViewPr>
      <p:guideLst>
        <p:guide orient="horz" pos="2160"/>
        <p:guide pos="3840"/>
        <p:guide pos="393"/>
        <p:guide orient="horz" pos="3725"/>
        <p:guide orient="horz" pos="4042"/>
        <p:guide pos="7287"/>
        <p:guide orient="horz" pos="278"/>
        <p:guide orient="horz" pos="3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F2BAA-8641-A675-F94E-5FB08B34E1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27EF0-1BED-3B03-B5EB-0823DE8B8E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FB1C9-76AB-C449-8045-361449949862}" type="datetimeFigureOut">
              <a:rPr lang="en-RU" smtClean="0"/>
              <a:t>7/30/26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FCB05C-91E3-49F2-738F-69EFE818BA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96C0E-F132-7407-C42E-A8FDE01B0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FB5AD-6CAF-744A-BCD1-2839521B78C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218433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9057-650A-DA45-BBFC-E4A38716EBFB}" type="datetimeFigureOut">
              <a:rPr lang="en-RU" smtClean="0"/>
              <a:t>7/30/26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FED6-21E3-5342-AFB2-1D9FF8750C08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29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92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A21FBFA-627B-D8B4-E8BE-A6888F730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6"/>
            <a:ext cx="10944226" cy="5040312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1 строка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532069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01098"/>
            <a:ext cx="10944226" cy="4080538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9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2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180998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020528"/>
            <a:ext cx="10944226" cy="3461107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7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3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861004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698955"/>
            <a:ext cx="10944226" cy="2782681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90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строки и 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1DF4C-9CFC-4945-B92C-A4AE158FE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384300"/>
          </a:xfrm>
        </p:spPr>
        <p:txBody>
          <a:bodyPr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</a:t>
            </a:r>
            <a:br>
              <a:rPr lang="ru-RU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1A5E4-2A61-CE4B-89F8-FF5B0E180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947553"/>
            <a:ext cx="5179035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29199-A26E-DA4B-892F-1D37F5B59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947553"/>
            <a:ext cx="5472113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5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A8D8F-CAEC-599E-1B4E-8A0AD1697F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72D996-E51C-1A6D-4961-4BC1ABEF4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6A746-B6C9-599C-4FAA-9425440E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801D0-6EA3-42E2-BE7C-1A5364F44C24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AE1F-537B-0D1A-00F0-2309E79A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0A9C2-4099-ADC5-ED82-43808841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4C122-F9FF-45D8-B252-8AFC258D2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3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8FE2E-E35F-9446-9B41-FE860391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4F738-B15A-6B45-A5D5-8A77D3C45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445342"/>
            <a:ext cx="10937854" cy="40362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55" r:id="rId2"/>
    <p:sldLayoutId id="2147483696" r:id="rId3"/>
    <p:sldLayoutId id="2147483695" r:id="rId4"/>
    <p:sldLayoutId id="2147483650" r:id="rId5"/>
    <p:sldLayoutId id="2147483652" r:id="rId6"/>
    <p:sldLayoutId id="214748369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FABD2B"/>
          </a:solidFill>
          <a:latin typeface="Montserrat" pitchFamily="2" charset="77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None/>
        <a:defRPr sz="2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orient="horz" pos="372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3453" userDrawn="1">
          <p15:clr>
            <a:srgbClr val="F26B43"/>
          </p15:clr>
        </p15:guide>
        <p15:guide id="8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lachi BREAKTHROUGH INTRO">
            <a:hlinkClick r:id="" action="ppaction://media"/>
            <a:extLst>
              <a:ext uri="{FF2B5EF4-FFF2-40B4-BE49-F238E27FC236}">
                <a16:creationId xmlns:a16="http://schemas.microsoft.com/office/drawing/2014/main" id="{47915C41-5B3A-7BAA-A91B-D2786DDA496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1039" cy="6858000"/>
          </a:xfrm>
        </p:spPr>
      </p:pic>
    </p:spTree>
    <p:extLst>
      <p:ext uri="{BB962C8B-B14F-4D97-AF65-F5344CB8AC3E}">
        <p14:creationId xmlns:p14="http://schemas.microsoft.com/office/powerpoint/2010/main" val="9918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CF95F-A2FC-AC9B-D066-3FA290B9B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9597-0D0A-4EF2-FE6C-61EBECF1D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en-RU" b="1" baseline="30000" dirty="0"/>
              <a:t>2</a:t>
            </a:r>
            <a:r>
              <a:rPr lang="ru-RU" b="1" baseline="30000" dirty="0"/>
              <a:t>:</a:t>
            </a:r>
            <a:r>
              <a:rPr lang="en-RU" b="1" baseline="30000" dirty="0"/>
              <a:t>17 </a:t>
            </a:r>
            <a:r>
              <a:rPr lang="en-RU" b="1" dirty="0"/>
              <a:t>Вы утомили Господа словами</a:t>
            </a:r>
            <a:r>
              <a:rPr lang="en-RU" b="1" dirty="0">
                <a:solidFill>
                  <a:schemeClr val="bg1">
                    <a:lumMod val="75000"/>
                  </a:schemeClr>
                </a:solidFill>
              </a:rPr>
              <a:t>.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Чем же мы Его утомили?</a:t>
            </a:r>
            <a:r>
              <a:rPr lang="en-RU" dirty="0">
                <a:solidFill>
                  <a:srgbClr val="EEEAD2"/>
                </a:solidFill>
              </a:rPr>
              <a:t>» – спрашиваете вы. Тем, что говорите: «</a:t>
            </a:r>
            <a:r>
              <a:rPr lang="en-RU" i="1" dirty="0">
                <a:solidFill>
                  <a:srgbClr val="EEEAD2"/>
                </a:solidFill>
              </a:rPr>
              <a:t>Все, кто творит зло, хороши в глазах Господа. Он доволен ими</a:t>
            </a:r>
            <a:r>
              <a:rPr lang="en-RU" dirty="0">
                <a:solidFill>
                  <a:srgbClr val="EEEAD2"/>
                </a:solidFill>
              </a:rPr>
              <a:t>» – и спрашиваете: «</a:t>
            </a:r>
            <a:r>
              <a:rPr lang="en-RU" i="1" dirty="0">
                <a:solidFill>
                  <a:srgbClr val="EEEAD2"/>
                </a:solidFill>
              </a:rPr>
              <a:t>Где же Бог правосудия?</a:t>
            </a:r>
            <a:r>
              <a:rPr lang="en-RU" dirty="0">
                <a:solidFill>
                  <a:srgbClr val="EEEAD2"/>
                </a:solidFill>
              </a:rPr>
              <a:t>»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Малахии 2:17)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610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AC9A-5762-E249-719A-2899BCDF3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38707"/>
          </a:xfrm>
        </p:spPr>
        <p:txBody>
          <a:bodyPr/>
          <a:lstStyle/>
          <a:p>
            <a:r>
              <a:rPr lang="ru-RU" dirty="0"/>
              <a:t>БЛАГОДАРНОСТЬ БОГУ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BE072-D221-CBD5-F354-148486D4F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914145"/>
            <a:ext cx="10944226" cy="3567492"/>
          </a:xfrm>
        </p:spPr>
        <p:txBody>
          <a:bodyPr/>
          <a:lstStyle/>
          <a:p>
            <a:r>
              <a:rPr lang="ru-RU" dirty="0"/>
              <a:t>Мы благодарим Бога за: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Большое</a:t>
            </a:r>
            <a:r>
              <a:rPr lang="ru-RU" dirty="0"/>
              <a:t> и </a:t>
            </a:r>
            <a:r>
              <a:rPr lang="ru-RU" b="1" u="sng" dirty="0">
                <a:solidFill>
                  <a:srgbClr val="FABD2B"/>
                </a:solidFill>
              </a:rPr>
              <a:t>малое</a:t>
            </a:r>
            <a:r>
              <a:rPr lang="ru-RU" dirty="0"/>
              <a:t> в нашей жизни;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Благословения</a:t>
            </a:r>
            <a:r>
              <a:rPr lang="ru-RU" dirty="0"/>
              <a:t> и </a:t>
            </a:r>
            <a:r>
              <a:rPr lang="ru-RU" b="1" u="sng" dirty="0">
                <a:solidFill>
                  <a:srgbClr val="FABD2B"/>
                </a:solidFill>
              </a:rPr>
              <a:t>трудности</a:t>
            </a:r>
            <a:r>
              <a:rPr lang="ru-RU" dirty="0"/>
              <a:t> в нашей судьбе;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Благодать</a:t>
            </a:r>
            <a:r>
              <a:rPr lang="ru-RU" dirty="0"/>
              <a:t> и </a:t>
            </a:r>
            <a:r>
              <a:rPr lang="ru-RU" b="1" u="sng" dirty="0">
                <a:solidFill>
                  <a:srgbClr val="FABD2B"/>
                </a:solidFill>
              </a:rPr>
              <a:t>милость</a:t>
            </a:r>
            <a:r>
              <a:rPr lang="ru-RU" dirty="0"/>
              <a:t> в нашем спасении.</a:t>
            </a:r>
          </a:p>
          <a:p>
            <a:br>
              <a:rPr lang="ru-RU" dirty="0"/>
            </a:br>
            <a:r>
              <a:rPr lang="ru-RU" dirty="0"/>
              <a:t>Господь не нуждается в наших молитвах или жертвах, но Он ожидает от нас искренней благодарности. Часто вместо этого мы лишь готовы роптать и  «утомлять» Бога своими словами.</a:t>
            </a:r>
          </a:p>
        </p:txBody>
      </p:sp>
    </p:spTree>
    <p:extLst>
      <p:ext uri="{BB962C8B-B14F-4D97-AF65-F5344CB8AC3E}">
        <p14:creationId xmlns:p14="http://schemas.microsoft.com/office/powerpoint/2010/main" val="2614501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55DA8-8299-24F5-F466-800D34946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94945"/>
            <a:ext cx="10944226" cy="4786692"/>
          </a:xfrm>
          <a:noFill/>
        </p:spPr>
        <p:txBody>
          <a:bodyPr/>
          <a:lstStyle/>
          <a:p>
            <a:r>
              <a:rPr lang="en-RU" baseline="30000">
                <a:solidFill>
                  <a:srgbClr val="EEEAD2"/>
                </a:solidFill>
              </a:rPr>
              <a:t>4:</a:t>
            </a:r>
            <a:r>
              <a:rPr lang="ru-RU" baseline="30000" dirty="0">
                <a:solidFill>
                  <a:srgbClr val="EEEAD2"/>
                </a:solidFill>
              </a:rPr>
              <a:t>15</a:t>
            </a:r>
            <a:r>
              <a:rPr lang="en-RU" baseline="30000">
                <a:solidFill>
                  <a:srgbClr val="EEEAD2"/>
                </a:solidFill>
              </a:rPr>
              <a:t> </a:t>
            </a:r>
            <a:r>
              <a:rPr lang="ru-RU" dirty="0">
                <a:solidFill>
                  <a:srgbClr val="EEEAD2"/>
                </a:solidFill>
              </a:rPr>
              <a:t> Всё это к вашему благу, </a:t>
            </a:r>
            <a:r>
              <a:rPr lang="ru-RU" b="1" dirty="0"/>
              <a:t>чтобы благодать, достигающая всё большего и большего числа людей, усиливала благодарность, возносимую во славу Бога. </a:t>
            </a:r>
            <a:r>
              <a:rPr lang="en-RU" baseline="30000">
                <a:solidFill>
                  <a:srgbClr val="EEEAD2"/>
                </a:solidFill>
              </a:rPr>
              <a:t>4:</a:t>
            </a:r>
            <a:r>
              <a:rPr lang="ru-RU" baseline="30000" dirty="0">
                <a:solidFill>
                  <a:srgbClr val="EEEAD2"/>
                </a:solidFill>
              </a:rPr>
              <a:t>1</a:t>
            </a:r>
            <a:r>
              <a:rPr lang="en-RU" baseline="30000">
                <a:solidFill>
                  <a:srgbClr val="EEEAD2"/>
                </a:solidFill>
              </a:rPr>
              <a:t>6 </a:t>
            </a:r>
            <a:r>
              <a:rPr lang="ru-RU" dirty="0">
                <a:solidFill>
                  <a:srgbClr val="EEEAD2"/>
                </a:solidFill>
              </a:rPr>
              <a:t>Поэтому мы не унываем. </a:t>
            </a:r>
            <a:r>
              <a:rPr lang="ru-RU" b="1" dirty="0"/>
              <a:t>Если даже мы изнашиваемся физически, то внутренне мы изо дня в день обновляемся, </a:t>
            </a:r>
            <a:r>
              <a:rPr lang="en-RU" b="1" baseline="30000"/>
              <a:t>4:</a:t>
            </a:r>
            <a:r>
              <a:rPr lang="ru-RU" b="1" baseline="30000" dirty="0"/>
              <a:t>17</a:t>
            </a:r>
            <a:r>
              <a:rPr lang="ru-RU" b="1" dirty="0"/>
              <a:t> так как наши легкие и временные страдания — ничто по сравнению с весомой и вечной славой, которую они нам приносят. </a:t>
            </a:r>
            <a:r>
              <a:rPr lang="en-RU" baseline="30000">
                <a:solidFill>
                  <a:srgbClr val="EEEAD2"/>
                </a:solidFill>
              </a:rPr>
              <a:t>4:</a:t>
            </a:r>
            <a:r>
              <a:rPr lang="ru-RU" baseline="30000" dirty="0">
                <a:solidFill>
                  <a:srgbClr val="EEEAD2"/>
                </a:solidFill>
              </a:rPr>
              <a:t>18</a:t>
            </a:r>
            <a:r>
              <a:rPr lang="ru-RU" dirty="0">
                <a:solidFill>
                  <a:srgbClr val="EEEAD2"/>
                </a:solidFill>
              </a:rPr>
              <a:t> Мы смотрим не на видимое, а на невидимое, потому что видимое временно, а невидимое вечно.</a:t>
            </a:r>
          </a:p>
          <a:p>
            <a:pPr algn="r"/>
            <a:br>
              <a:rPr lang="ru-RU" dirty="0">
                <a:solidFill>
                  <a:srgbClr val="EEEAD2"/>
                </a:solidFill>
              </a:rPr>
            </a:br>
            <a:r>
              <a:rPr lang="ru-RU" dirty="0">
                <a:solidFill>
                  <a:srgbClr val="EEEAD2"/>
                </a:solidFill>
              </a:rPr>
              <a:t>(2 Коринфянам, 4:15-18)</a:t>
            </a:r>
          </a:p>
        </p:txBody>
      </p:sp>
    </p:spTree>
    <p:extLst>
      <p:ext uri="{BB962C8B-B14F-4D97-AF65-F5344CB8AC3E}">
        <p14:creationId xmlns:p14="http://schemas.microsoft.com/office/powerpoint/2010/main" val="385012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F8953-CC27-8298-7DC1-601845ED7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73025"/>
            <a:ext cx="10944226" cy="4908612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За что мы сегодня благодарим Господа?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Как бы выглядела наша жизнь, если бы каждое утро Бог оставлял в нашей жизни лишь то, за что мы Его поблагодарили в предыдущем дне?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Вера это не лицемерие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2383747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CEEA30-1F8F-83B7-46D5-A1005A8A8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87829"/>
            <a:ext cx="10944226" cy="4833257"/>
          </a:xfrm>
        </p:spPr>
        <p:txBody>
          <a:bodyPr/>
          <a:lstStyle/>
          <a:p>
            <a:r>
              <a:rPr lang="ru-RU" i="1" dirty="0">
                <a:solidFill>
                  <a:srgbClr val="EEEAD2"/>
                </a:solidFill>
              </a:rPr>
              <a:t>«И, наконец, получив дар Божий, возблагодарите Господа практически . </a:t>
            </a:r>
            <a:r>
              <a:rPr lang="ru-RU" b="1" i="1" dirty="0"/>
              <a:t>Подкрепите свою словесную благодарность какими-нибудь делами</a:t>
            </a:r>
            <a:r>
              <a:rPr lang="ru-RU" i="1" dirty="0">
                <a:solidFill>
                  <a:srgbClr val="EEEAD2"/>
                </a:solidFill>
              </a:rPr>
              <a:t>. Не глубока та благодарность, которая извергает фонтаны слов, но уклоняется от дел милосердия. Подлинная благодарность проявляется не в слове только, но и в деле, которое подтверждает ее искренность.»</a:t>
            </a:r>
            <a:endParaRPr lang="ru-RU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(Чарльз </a:t>
            </a:r>
            <a:r>
              <a:rPr lang="ru-RU" dirty="0" err="1">
                <a:solidFill>
                  <a:srgbClr val="EEEAD2"/>
                </a:solidFill>
              </a:rPr>
              <a:t>Сперджен</a:t>
            </a:r>
            <a:r>
              <a:rPr lang="ru-RU" dirty="0">
                <a:solidFill>
                  <a:srgbClr val="EEEAD2"/>
                </a:solidFill>
              </a:rPr>
              <a:t> «</a:t>
            </a:r>
            <a:r>
              <a:rPr lang="ru-RU" i="1" dirty="0">
                <a:solidFill>
                  <a:srgbClr val="EEEAD2"/>
                </a:solidFill>
              </a:rPr>
              <a:t>12 проповедей о прославлении: </a:t>
            </a:r>
            <a:br>
              <a:rPr lang="ru-RU" i="1" dirty="0">
                <a:solidFill>
                  <a:srgbClr val="EEEAD2"/>
                </a:solidFill>
              </a:rPr>
            </a:br>
            <a:r>
              <a:rPr lang="ru-RU" i="1" dirty="0">
                <a:solidFill>
                  <a:srgbClr val="EEEAD2"/>
                </a:solidFill>
              </a:rPr>
              <a:t>Хвала за дар даров</a:t>
            </a:r>
            <a:r>
              <a:rPr lang="ru-RU" dirty="0">
                <a:solidFill>
                  <a:srgbClr val="EEEAD2"/>
                </a:solidFill>
              </a:rPr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1779635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245A1-4ED1-501E-CD46-980780644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6294D-53D5-DD49-9E68-01475AF10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  <a:noFill/>
        </p:spPr>
        <p:txBody>
          <a:bodyPr/>
          <a:lstStyle/>
          <a:p>
            <a:r>
              <a:rPr lang="ru-RU" baseline="30000" dirty="0">
                <a:solidFill>
                  <a:srgbClr val="EEEAD2"/>
                </a:solidFill>
              </a:rPr>
              <a:t>1:</a:t>
            </a:r>
            <a:r>
              <a:rPr lang="en-RU" baseline="30000" dirty="0">
                <a:solidFill>
                  <a:srgbClr val="EEEAD2"/>
                </a:solidFill>
              </a:rPr>
              <a:t>8 </a:t>
            </a:r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Когда вы приносите в жертву слепых животных, разве это не преступление? Когда вы приносите хромое и больное, разве это не преступление? </a:t>
            </a:r>
            <a:r>
              <a:rPr lang="en-RU" b="1" i="1" dirty="0"/>
              <a:t>Предложи-ка это своему правителю! Будет он тобою доволен? </a:t>
            </a:r>
            <a:r>
              <a:rPr lang="en-RU" i="1" dirty="0">
                <a:solidFill>
                  <a:srgbClr val="EEEAD2"/>
                </a:solidFill>
              </a:rPr>
              <a:t>Будет он к тебе благосклонен?</a:t>
            </a:r>
            <a:r>
              <a:rPr lang="ru-RU" dirty="0">
                <a:solidFill>
                  <a:srgbClr val="EEEAD2"/>
                </a:solidFill>
              </a:rPr>
              <a:t>» …</a:t>
            </a:r>
            <a:r>
              <a:rPr lang="en-RU" dirty="0">
                <a:solidFill>
                  <a:srgbClr val="EEEAD2"/>
                </a:solidFill>
              </a:rPr>
              <a:t> </a:t>
            </a:r>
            <a:r>
              <a:rPr lang="en-RU" baseline="30000">
                <a:solidFill>
                  <a:srgbClr val="EEEAD2"/>
                </a:solidFill>
              </a:rPr>
              <a:t>2</a:t>
            </a:r>
            <a:r>
              <a:rPr lang="ru-RU" baseline="30000" dirty="0">
                <a:solidFill>
                  <a:srgbClr val="EEEAD2"/>
                </a:solidFill>
              </a:rPr>
              <a:t>:</a:t>
            </a:r>
            <a:r>
              <a:rPr lang="en-RU" baseline="30000">
                <a:solidFill>
                  <a:srgbClr val="EEEAD2"/>
                </a:solidFill>
              </a:rPr>
              <a:t>17</a:t>
            </a:r>
            <a:r>
              <a:rPr lang="en-RU" i="1">
                <a:solidFill>
                  <a:srgbClr val="EEEAD2"/>
                </a:solidFill>
              </a:rPr>
              <a:t>  «Чем же мы Его утомили?» – спрашиваете вы. Тем, что говорите: </a:t>
            </a:r>
            <a:r>
              <a:rPr lang="en-RU" b="1" i="1"/>
              <a:t>«Все, кто творит зло, хороши в глазах Господа. </a:t>
            </a:r>
            <a:r>
              <a:rPr lang="en-RU" i="1">
                <a:solidFill>
                  <a:srgbClr val="EEEAD2"/>
                </a:solidFill>
              </a:rPr>
              <a:t>Он доволен ими» </a:t>
            </a:r>
            <a:endParaRPr lang="ru-RU" i="1" dirty="0">
              <a:solidFill>
                <a:srgbClr val="EEEAD2"/>
              </a:solidFill>
            </a:endParaRPr>
          </a:p>
          <a:p>
            <a:endParaRPr lang="ru-RU" dirty="0">
              <a:solidFill>
                <a:schemeClr val="bg1">
                  <a:lumMod val="75000"/>
                </a:schemeClr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Малахии 1:8 и 2:17)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1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B0C56-08F2-290E-8FFD-DBAFF461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241171"/>
          </a:xfrm>
        </p:spPr>
        <p:txBody>
          <a:bodyPr/>
          <a:lstStyle/>
          <a:p>
            <a:r>
              <a:rPr lang="ru-RU" dirty="0"/>
              <a:t>БЛАГОСЛОВЕНИЕ БОГА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D738C-5F16-7F91-8051-19F20E863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1633062"/>
            <a:ext cx="10944226" cy="3591876"/>
          </a:xfrm>
        </p:spPr>
        <p:txBody>
          <a:bodyPr/>
          <a:lstStyle/>
          <a:p>
            <a:r>
              <a:rPr lang="ru-RU" dirty="0"/>
              <a:t>Мы привыкли думать, что благословение сугубо односторонне и проявляется лишь в том, что мы получаем что-то от Бога. Но в Писании мы видим раз за разом, что люди благословляют Бога. Мы делаем это: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Посвящая </a:t>
            </a:r>
            <a:r>
              <a:rPr lang="ru-RU" b="1" u="sng" dirty="0">
                <a:solidFill>
                  <a:srgbClr val="FABD2B"/>
                </a:solidFill>
              </a:rPr>
              <a:t>всю</a:t>
            </a:r>
            <a:r>
              <a:rPr lang="ru-RU" dirty="0"/>
              <a:t> свою жизнь без остатка Господу;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Принося всё </a:t>
            </a:r>
            <a:r>
              <a:rPr lang="ru-RU" b="1" u="sng" dirty="0">
                <a:solidFill>
                  <a:srgbClr val="FABD2B"/>
                </a:solidFill>
              </a:rPr>
              <a:t>лучшее</a:t>
            </a:r>
            <a:r>
              <a:rPr lang="ru-RU" dirty="0"/>
              <a:t> в нашей жизни к Его ногам.</a:t>
            </a:r>
          </a:p>
        </p:txBody>
      </p:sp>
    </p:spTree>
    <p:extLst>
      <p:ext uri="{BB962C8B-B14F-4D97-AF65-F5344CB8AC3E}">
        <p14:creationId xmlns:p14="http://schemas.microsoft.com/office/powerpoint/2010/main" val="3780901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85C44-7813-BFE6-C003-A2046A92B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365760"/>
            <a:ext cx="10944226" cy="5115877"/>
          </a:xfrm>
          <a:noFill/>
        </p:spPr>
        <p:txBody>
          <a:bodyPr/>
          <a:lstStyle/>
          <a:p>
            <a:r>
              <a:rPr lang="ru-RU" baseline="30000" dirty="0"/>
              <a:t>8:</a:t>
            </a:r>
            <a:r>
              <a:rPr lang="en-RU" baseline="30000" dirty="0"/>
              <a:t>56 </a:t>
            </a:r>
            <a:r>
              <a:rPr lang="ru-RU" b="1" dirty="0"/>
              <a:t>Б</a:t>
            </a:r>
            <a:r>
              <a:rPr lang="en-RU" b="1" dirty="0"/>
              <a:t>лагословен Господь</a:t>
            </a:r>
            <a:r>
              <a:rPr lang="en-RU" dirty="0"/>
              <a:t>, </a:t>
            </a:r>
            <a:r>
              <a:rPr lang="en-RU" dirty="0">
                <a:solidFill>
                  <a:srgbClr val="EEEAD2"/>
                </a:solidFill>
              </a:rPr>
              <a:t>Который дал покой народу Своему Израилю, как говорил! не осталось неисполненным ни одного слова из всех благих слов Его, которые Он изрек…</a:t>
            </a:r>
          </a:p>
          <a:p>
            <a:pPr algn="r"/>
            <a:r>
              <a:rPr lang="en-RU" dirty="0">
                <a:solidFill>
                  <a:srgbClr val="EEEAD2"/>
                </a:solidFill>
              </a:rPr>
              <a:t>(3 </a:t>
            </a:r>
            <a:r>
              <a:rPr lang="ru-RU" dirty="0">
                <a:solidFill>
                  <a:srgbClr val="EEEAD2"/>
                </a:solidFill>
              </a:rPr>
              <a:t>Книга Царств 8:56)</a:t>
            </a:r>
            <a:endParaRPr lang="en-RU" dirty="0">
              <a:solidFill>
                <a:srgbClr val="EEEAD2"/>
              </a:solidFill>
            </a:endParaRPr>
          </a:p>
          <a:p>
            <a:r>
              <a:rPr lang="en-RU" baseline="30000" dirty="0"/>
              <a:t>1:3 </a:t>
            </a:r>
            <a:r>
              <a:rPr lang="en-RU" b="1" dirty="0"/>
              <a:t>Благословен Бог и Отец нашего Господа Иисуса Христа</a:t>
            </a:r>
            <a:r>
              <a:rPr lang="en-RU" dirty="0"/>
              <a:t>. </a:t>
            </a:r>
            <a:r>
              <a:rPr lang="en-RU" dirty="0">
                <a:solidFill>
                  <a:srgbClr val="EEEAD2"/>
                </a:solidFill>
              </a:rPr>
              <a:t>Он во Христе благословил нас всеми духовными благословениями небес. </a:t>
            </a:r>
            <a:endParaRPr lang="en-US" dirty="0">
              <a:solidFill>
                <a:srgbClr val="EEEAD2"/>
              </a:solidFill>
            </a:endParaRPr>
          </a:p>
          <a:p>
            <a:pPr algn="r"/>
            <a:r>
              <a:rPr lang="en-US" dirty="0">
                <a:solidFill>
                  <a:srgbClr val="EEEAD2"/>
                </a:solidFill>
              </a:rPr>
              <a:t>(</a:t>
            </a:r>
            <a:r>
              <a:rPr lang="ru-RU" dirty="0">
                <a:solidFill>
                  <a:srgbClr val="EEEAD2"/>
                </a:solidFill>
              </a:rPr>
              <a:t>Послание Ефесянам 1</a:t>
            </a:r>
            <a:r>
              <a:rPr lang="en-US" dirty="0">
                <a:solidFill>
                  <a:srgbClr val="EEEAD2"/>
                </a:solidFill>
              </a:rPr>
              <a:t>:3)</a:t>
            </a:r>
            <a:endParaRPr lang="ru-RU" dirty="0">
              <a:solidFill>
                <a:srgbClr val="EEEAD2"/>
              </a:solidFill>
            </a:endParaRPr>
          </a:p>
          <a:p>
            <a:r>
              <a:rPr lang="en-RU" baseline="30000" dirty="0"/>
              <a:t>12:1</a:t>
            </a:r>
            <a:r>
              <a:rPr lang="en-RU" dirty="0"/>
              <a:t> …</a:t>
            </a:r>
            <a:r>
              <a:rPr lang="en-RU" b="1" dirty="0"/>
              <a:t>принесите ваши тела в живую жертву, святую и угодную Богу</a:t>
            </a:r>
            <a:r>
              <a:rPr lang="en-RU" dirty="0"/>
              <a:t>. </a:t>
            </a:r>
            <a:r>
              <a:rPr lang="en-RU" dirty="0">
                <a:solidFill>
                  <a:srgbClr val="EEEAD2"/>
                </a:solidFill>
              </a:rPr>
              <a:t>Это и есть подобающее для вас служение Ему. </a:t>
            </a:r>
            <a:endParaRPr lang="en-US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(Послание Римлянам 12:1)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00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422C9-6AE0-952D-BFC6-24F41BD9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48641"/>
            <a:ext cx="10944226" cy="49329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Что, как вы думаете, люди вокруг нас смогут узнать о Бога, в Которого мы верим, если они будут просто наблюдать за нашей жизнью?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Не испытываю ли я Бога своим лукавым поведением или словом?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Вера это не лицемерие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2136844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437F4-E084-6DFA-A1B2-FF38C6AE0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CE4B7-1A7E-CC5B-FD7F-D20D651D3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48641"/>
            <a:ext cx="10944226" cy="4932996"/>
          </a:xfrm>
        </p:spPr>
        <p:txBody>
          <a:bodyPr/>
          <a:lstStyle/>
          <a:p>
            <a:pPr algn="ctr"/>
            <a:r>
              <a:rPr lang="ru-RU" i="1" dirty="0"/>
              <a:t>Но дай мне зреть мои, о Боже, прегрешенья,</a:t>
            </a:r>
            <a:br>
              <a:rPr lang="ru-RU" i="1" dirty="0"/>
            </a:br>
            <a:r>
              <a:rPr lang="ru-RU" i="1" dirty="0"/>
              <a:t>Да брат мой от меня не примет осужденья,</a:t>
            </a:r>
            <a:br>
              <a:rPr lang="ru-RU" i="1" dirty="0"/>
            </a:br>
            <a:r>
              <a:rPr lang="ru-RU" i="1" dirty="0"/>
              <a:t>И дух смирения, терпения, любви</a:t>
            </a:r>
            <a:br>
              <a:rPr lang="ru-RU" i="1" dirty="0"/>
            </a:br>
            <a:r>
              <a:rPr lang="ru-RU" i="1" dirty="0"/>
              <a:t>И целомудрия мне в сердце оживи.</a:t>
            </a:r>
          </a:p>
          <a:p>
            <a:pPr algn="ctr"/>
            <a:endParaRPr lang="ru-RU" i="1" dirty="0"/>
          </a:p>
          <a:p>
            <a:pPr algn="ctr"/>
            <a:r>
              <a:rPr lang="ru-RU" dirty="0"/>
              <a:t>(А.С. Пушкин «</a:t>
            </a:r>
            <a:r>
              <a:rPr lang="ru-RU" i="1" dirty="0"/>
              <a:t>Отцы пустынники и жены непорочны</a:t>
            </a:r>
            <a:r>
              <a:rPr lang="ru-RU" dirty="0"/>
              <a:t>…»)</a:t>
            </a:r>
          </a:p>
        </p:txBody>
      </p:sp>
    </p:spTree>
    <p:extLst>
      <p:ext uri="{BB962C8B-B14F-4D97-AF65-F5344CB8AC3E}">
        <p14:creationId xmlns:p14="http://schemas.microsoft.com/office/powerpoint/2010/main" val="1017763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заход солнца, снимок экрана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414625A4-A473-402F-0138-1158B91BA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25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7ABB3-EA64-D8C5-0922-011FC472F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4D373-A851-1618-E357-54BA58615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en-RU" baseline="30000" dirty="0">
                <a:solidFill>
                  <a:srgbClr val="EEEAD2"/>
                </a:solidFill>
              </a:rPr>
              <a:t>2</a:t>
            </a:r>
            <a:r>
              <a:rPr lang="ru-RU" baseline="30000" dirty="0">
                <a:solidFill>
                  <a:srgbClr val="EEEAD2"/>
                </a:solidFill>
              </a:rPr>
              <a:t>:</a:t>
            </a:r>
            <a:r>
              <a:rPr lang="en-RU" baseline="30000" dirty="0">
                <a:solidFill>
                  <a:srgbClr val="EEEAD2"/>
                </a:solidFill>
              </a:rPr>
              <a:t>17 </a:t>
            </a:r>
            <a:r>
              <a:rPr lang="en-RU" dirty="0">
                <a:solidFill>
                  <a:srgbClr val="EEEAD2"/>
                </a:solidFill>
              </a:rPr>
              <a:t>Вы утомили Господа словами.</a:t>
            </a:r>
            <a:r>
              <a:rPr lang="ru-RU" dirty="0">
                <a:solidFill>
                  <a:srgbClr val="EEEAD2"/>
                </a:solidFill>
              </a:rPr>
              <a:t> </a:t>
            </a:r>
            <a:r>
              <a:rPr lang="en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Чем же мы Его утомили?</a:t>
            </a:r>
            <a:r>
              <a:rPr lang="en-RU" dirty="0">
                <a:solidFill>
                  <a:srgbClr val="EEEAD2"/>
                </a:solidFill>
              </a:rPr>
              <a:t>» – спрашиваете вы. Тем, что говорите: «</a:t>
            </a:r>
            <a:r>
              <a:rPr lang="en-RU" i="1" dirty="0">
                <a:solidFill>
                  <a:srgbClr val="EEEAD2"/>
                </a:solidFill>
              </a:rPr>
              <a:t>Все, кто творит зло, хороши в глазах Господа. Он доволен ими</a:t>
            </a:r>
            <a:r>
              <a:rPr lang="en-RU" dirty="0">
                <a:solidFill>
                  <a:srgbClr val="EEEAD2"/>
                </a:solidFill>
              </a:rPr>
              <a:t>» – </a:t>
            </a:r>
            <a:r>
              <a:rPr lang="en-RU" b="1" dirty="0"/>
              <a:t>и спрашиваете: «</a:t>
            </a:r>
            <a:r>
              <a:rPr lang="en-RU" b="1" i="1" dirty="0"/>
              <a:t>Где же Бог правосудия?</a:t>
            </a:r>
            <a:r>
              <a:rPr lang="en-RU" b="1" dirty="0"/>
              <a:t>»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Малахии 2:17)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886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5E1B-667B-3106-E5A2-C87166889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143635"/>
          </a:xfrm>
        </p:spPr>
        <p:txBody>
          <a:bodyPr/>
          <a:lstStyle/>
          <a:p>
            <a:r>
              <a:rPr lang="ru-RU" dirty="0"/>
              <a:t>СТРАХ ГОСПОДЕНЬ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4DFDF-7734-80F3-8E5E-E9F6746D5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70304"/>
            <a:ext cx="10944226" cy="3811333"/>
          </a:xfrm>
        </p:spPr>
        <p:txBody>
          <a:bodyPr/>
          <a:lstStyle/>
          <a:p>
            <a:r>
              <a:rPr lang="ru-RU" dirty="0"/>
              <a:t>Бояться Бога означает не только ужасаться Его наказания за то, как мы попираем Его законы и правила, но прежде всего страшиться того, что мы разочаруем Его, как любящего Отца. Поэтому мы понимаем, что: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Верность </a:t>
            </a:r>
            <a:r>
              <a:rPr lang="ru-RU" b="1" u="sng" dirty="0">
                <a:solidFill>
                  <a:srgbClr val="FABD2B"/>
                </a:solidFill>
              </a:rPr>
              <a:t>в семье</a:t>
            </a:r>
            <a:r>
              <a:rPr lang="ru-RU" dirty="0"/>
              <a:t> – это прежде всего верность Богу;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Верность </a:t>
            </a:r>
            <a:r>
              <a:rPr lang="ru-RU" b="1" u="sng" dirty="0">
                <a:solidFill>
                  <a:srgbClr val="FABD2B"/>
                </a:solidFill>
              </a:rPr>
              <a:t>на работе</a:t>
            </a:r>
            <a:r>
              <a:rPr lang="ru-RU" dirty="0"/>
              <a:t> – это прежде всего верность Богу;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Верность </a:t>
            </a:r>
            <a:r>
              <a:rPr lang="ru-RU" b="1" u="sng" dirty="0">
                <a:solidFill>
                  <a:srgbClr val="FABD2B"/>
                </a:solidFill>
              </a:rPr>
              <a:t>своим словам</a:t>
            </a:r>
            <a:r>
              <a:rPr lang="ru-RU" dirty="0"/>
              <a:t> – это прежде всего верность Богу.</a:t>
            </a:r>
          </a:p>
        </p:txBody>
      </p:sp>
    </p:spTree>
    <p:extLst>
      <p:ext uri="{BB962C8B-B14F-4D97-AF65-F5344CB8AC3E}">
        <p14:creationId xmlns:p14="http://schemas.microsoft.com/office/powerpoint/2010/main" val="4247794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448D1-B497-1695-9365-4B743E3E0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73024"/>
            <a:ext cx="10944226" cy="49086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RU" baseline="30000" dirty="0"/>
              <a:t>9:10</a:t>
            </a:r>
            <a:r>
              <a:rPr lang="en-RU" dirty="0"/>
              <a:t> Страх перед Господом – начало мудрости, и познание Святого – разум.</a:t>
            </a:r>
          </a:p>
          <a:p>
            <a:pPr algn="r"/>
            <a:r>
              <a:rPr lang="en-RU" dirty="0"/>
              <a:t>(</a:t>
            </a:r>
            <a:r>
              <a:rPr lang="ru-RU" dirty="0"/>
              <a:t>Книга Притч 9:10)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/>
              <a:t>12:13</a:t>
            </a:r>
            <a:r>
              <a:rPr lang="ru-RU" dirty="0"/>
              <a:t> …</a:t>
            </a:r>
            <a:r>
              <a:rPr lang="en-RU" dirty="0"/>
              <a:t>бойся Бога и соблюдай Его повеления, ведь это все, </a:t>
            </a:r>
            <a:r>
              <a:rPr lang="en-RU" i="1" dirty="0"/>
              <a:t>что важно для</a:t>
            </a:r>
            <a:r>
              <a:rPr lang="en-RU" dirty="0"/>
              <a:t> человека</a:t>
            </a:r>
            <a:r>
              <a:rPr lang="ru-RU" dirty="0"/>
              <a:t>.</a:t>
            </a:r>
          </a:p>
          <a:p>
            <a:pPr algn="r"/>
            <a:r>
              <a:rPr lang="ru-RU" dirty="0"/>
              <a:t>(Книга Екклесиаста 12:13)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799824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5177E-E2DF-B369-7E89-AC39F4FC2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92599-4691-E1F5-AA2F-E9DEEA295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73024"/>
            <a:ext cx="10944226" cy="49086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Что значит для нас бояться Бога? Ужасают ли нас возможные последствия нашего греха? Страшимся ли мы потерять близость с Богом?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Вера это не лицемерие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3636202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небо, пустыня, пейзаж&#10;&#10;Автоматически созданное описание">
            <a:extLst>
              <a:ext uri="{FF2B5EF4-FFF2-40B4-BE49-F238E27FC236}">
                <a16:creationId xmlns:a16="http://schemas.microsoft.com/office/drawing/2014/main" id="{9DB8ED74-3F73-7B1D-94F8-961470DE6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91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783EA-0DB3-B172-57EE-7CC59597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10F12-020B-3982-8318-6421432D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289504"/>
          </a:xfrm>
        </p:spPr>
        <p:txBody>
          <a:bodyPr/>
          <a:lstStyle/>
          <a:p>
            <a:r>
              <a:rPr lang="ru-RU" dirty="0"/>
              <a:t>ВЕРА ЭТО НЕ ЛИЦЕМЕРИЕ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B9E89-3515-2F89-A07A-82351CAD4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730829"/>
            <a:ext cx="10944226" cy="3750807"/>
          </a:xfrm>
        </p:spPr>
        <p:txBody>
          <a:bodyPr/>
          <a:lstStyle/>
          <a:p>
            <a:r>
              <a:rPr lang="ru-RU" dirty="0"/>
              <a:t>Нам нужно со всей серьёзностью подходить к нашим доверительным отношениям с Господом, привлекая внимание людей вокруг нас к Его славе тем, как: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Благодарим</a:t>
            </a:r>
            <a:r>
              <a:rPr lang="ru-RU" dirty="0"/>
              <a:t> Бога за всё в нашей жизни;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Благословляем</a:t>
            </a:r>
            <a:r>
              <a:rPr lang="ru-RU" dirty="0"/>
              <a:t> Бога жертвами и дарами;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Боимся</a:t>
            </a:r>
            <a:r>
              <a:rPr lang="ru-RU" dirty="0"/>
              <a:t> Бога во всех сферах нашей жизни.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182236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CD037-30A0-2D71-AA51-7D3B89BD2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422644"/>
          </a:xfrm>
        </p:spPr>
        <p:txBody>
          <a:bodyPr/>
          <a:lstStyle/>
          <a:p>
            <a:r>
              <a:rPr lang="ru-RU" dirty="0"/>
              <a:t>В СЛЕДУЮЩИЙ РАЗ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1FE9D-0BD6-CB4B-2980-6D31FF033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63969"/>
            <a:ext cx="10944226" cy="3617667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Продолжая изучать книгу пророка Малахии, мы постараемся ответить на вопрос, </a:t>
            </a:r>
            <a:r>
              <a:rPr lang="ru-RU" b="1" dirty="0"/>
              <a:t>как подготовиться к тому самому прорыву в жизни, который мы столь жаждем</a:t>
            </a:r>
            <a:r>
              <a:rPr lang="ru-RU" dirty="0"/>
              <a:t>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605282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70667-1D9D-8965-F744-31BE56D6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64029"/>
          </a:xfrm>
        </p:spPr>
        <p:txBody>
          <a:bodyPr/>
          <a:lstStyle/>
          <a:p>
            <a:r>
              <a:rPr lang="ru-RU" dirty="0"/>
              <a:t>ПРИМЕНЕНИЕ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54A1B-208A-5889-6961-4F02C0097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910863"/>
            <a:ext cx="10944226" cy="3570774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Лишь мы можем сказать пересекли ли мы черту между религиозной игрой и истинным доверием Господу. </a:t>
            </a:r>
            <a:r>
              <a:rPr lang="ru-RU" b="1" dirty="0"/>
              <a:t>Проверьте своё сердце, спросив себя на самом ли деле вы доверяете Господу во всех сферах вашей жизни или скорее просто плывёте по течению уже привычной религиозной жизни.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494432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62BD0-EFBB-7DCC-67CA-EBC5BC325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A28E6-A140-D251-5777-6DE5612B6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22514"/>
            <a:ext cx="10944226" cy="4959123"/>
          </a:xfrm>
          <a:noFill/>
        </p:spPr>
        <p:txBody>
          <a:bodyPr/>
          <a:lstStyle/>
          <a:p>
            <a:r>
              <a:rPr lang="ru-RU" i="1" dirty="0"/>
              <a:t>«</a:t>
            </a:r>
            <a:r>
              <a:rPr lang="ru-RU" b="1" i="1" dirty="0"/>
              <a:t>Страх Господень — это такое состояние ума, когда вместо своих точки зрения, воли, чувств, поступков и целей мы приобретаем Божьи</a:t>
            </a:r>
            <a:r>
              <a:rPr lang="ru-RU" i="1" dirty="0"/>
              <a:t>».</a:t>
            </a:r>
          </a:p>
          <a:p>
            <a:pPr algn="r"/>
            <a:br>
              <a:rPr lang="ru-RU" dirty="0"/>
            </a:br>
            <a:r>
              <a:rPr lang="ru-RU" dirty="0"/>
              <a:t>(Джон Макартур «</a:t>
            </a:r>
            <a:r>
              <a:rPr lang="ru-RU" i="1" dirty="0"/>
              <a:t>Учебные комментарии</a:t>
            </a:r>
            <a:r>
              <a:rPr lang="ru-RU" dirty="0"/>
              <a:t>»)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8314913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7FBDF-A342-150A-D03A-D4FCE4FD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RU"/>
          </a:p>
        </p:txBody>
      </p:sp>
      <p:pic>
        <p:nvPicPr>
          <p:cNvPr id="4" name="Proberbs ENDING 16-9">
            <a:hlinkClick r:id="" action="ppaction://media"/>
            <a:extLst>
              <a:ext uri="{FF2B5EF4-FFF2-40B4-BE49-F238E27FC236}">
                <a16:creationId xmlns:a16="http://schemas.microsoft.com/office/drawing/2014/main" id="{B3D3E0D7-2A12-CA17-D433-48C72ECE6C3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66"/>
            <a:ext cx="12192000" cy="6857434"/>
          </a:xfrm>
        </p:spPr>
      </p:pic>
    </p:spTree>
    <p:extLst>
      <p:ext uri="{BB962C8B-B14F-4D97-AF65-F5344CB8AC3E}">
        <p14:creationId xmlns:p14="http://schemas.microsoft.com/office/powerpoint/2010/main" val="141225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7D3C6-1630-02F4-B6ED-585982F9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03385"/>
            <a:ext cx="10944226" cy="4778251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/>
              <a:t>Где для вас проходит грань между религиозностью и живой верой?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Задумайтесь и, если есть возможность, запишите сейчас ответ в ваши бюллетени.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234201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7E790-0505-A1F7-4986-4651325D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en-RU" baseline="30000" dirty="0"/>
              <a:t>2</a:t>
            </a:r>
            <a:r>
              <a:rPr lang="ru-RU" baseline="30000" dirty="0"/>
              <a:t>:</a:t>
            </a:r>
            <a:r>
              <a:rPr lang="en-RU" baseline="30000" dirty="0"/>
              <a:t>17</a:t>
            </a:r>
            <a:r>
              <a:rPr lang="en-RU" b="1" baseline="30000" dirty="0"/>
              <a:t> </a:t>
            </a:r>
            <a:r>
              <a:rPr lang="en-RU" dirty="0"/>
              <a:t>Вы утомили Господа словами.</a:t>
            </a:r>
            <a:r>
              <a:rPr lang="ru-RU" dirty="0"/>
              <a:t> </a:t>
            </a:r>
            <a:r>
              <a:rPr lang="en-RU" dirty="0"/>
              <a:t>«</a:t>
            </a:r>
            <a:r>
              <a:rPr lang="en-RU" i="1" dirty="0"/>
              <a:t>Чем же мы Его утомили?</a:t>
            </a:r>
            <a:r>
              <a:rPr lang="en-RU" dirty="0"/>
              <a:t>» – спрашиваете вы. Тем, что говорите: «</a:t>
            </a:r>
            <a:r>
              <a:rPr lang="en-RU" i="1" dirty="0"/>
              <a:t>Все, кто творит зло, хороши в глазах Господа. Он доволен ими</a:t>
            </a:r>
            <a:r>
              <a:rPr lang="en-RU" dirty="0"/>
              <a:t>» – и спрашиваете: «</a:t>
            </a:r>
            <a:r>
              <a:rPr lang="en-RU" i="1" dirty="0"/>
              <a:t>Где же Бог правосудия?</a:t>
            </a:r>
            <a:r>
              <a:rPr lang="en-RU" dirty="0"/>
              <a:t>»</a:t>
            </a:r>
          </a:p>
          <a:p>
            <a:pPr algn="r"/>
            <a:r>
              <a:rPr lang="ru-RU" dirty="0"/>
              <a:t>(Книга пророка Малахии 2:17)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71336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64CC-2F40-8314-66A4-E49E17886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 ЧЁМ МЫ ОСТАНОВИЛИСЬ</a:t>
            </a:r>
            <a:br>
              <a:rPr lang="ru-RU" dirty="0"/>
            </a:br>
            <a:r>
              <a:rPr lang="ru-RU" dirty="0"/>
              <a:t>В ПРОШЛЫЙ РАЗ: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E02CA-F45E-D92C-3F35-8663B7EF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02329"/>
            <a:ext cx="10944226" cy="3179307"/>
          </a:xfrm>
        </p:spPr>
        <p:txBody>
          <a:bodyPr/>
          <a:lstStyle/>
          <a:p>
            <a:r>
              <a:rPr lang="ru-RU" b="1" dirty="0"/>
              <a:t>Близость с Богом обновляет близость с любимыми</a:t>
            </a:r>
            <a:r>
              <a:rPr lang="ru-RU" dirty="0"/>
              <a:t>. Наши доверительные отношения с Богом приводят к тому, что и мы становимся людьми, кому можно доверять. Это происходит благодаря тому, что вера формирует то с кем мы: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Связываем</a:t>
            </a:r>
            <a:r>
              <a:rPr lang="ru-RU" dirty="0"/>
              <a:t> жизнь;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Строим</a:t>
            </a:r>
            <a:r>
              <a:rPr lang="ru-RU" dirty="0"/>
              <a:t> жизнь;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Сохраняем</a:t>
            </a:r>
            <a:r>
              <a:rPr lang="ru-RU" dirty="0"/>
              <a:t> брак.</a:t>
            </a:r>
          </a:p>
        </p:txBody>
      </p:sp>
    </p:spTree>
    <p:extLst>
      <p:ext uri="{BB962C8B-B14F-4D97-AF65-F5344CB8AC3E}">
        <p14:creationId xmlns:p14="http://schemas.microsoft.com/office/powerpoint/2010/main" val="1396473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BF7A9-13B7-B8B1-08EA-F75A5C22C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060904"/>
          </a:xfrm>
        </p:spPr>
        <p:txBody>
          <a:bodyPr/>
          <a:lstStyle/>
          <a:p>
            <a:r>
              <a:rPr lang="ru-RU" dirty="0"/>
              <a:t>СТРУКТУРА ОТРЫВКА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E1BFC-A4C3-6EC3-1B0D-DE07633E9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502229"/>
            <a:ext cx="10944226" cy="397940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Бог обличает: </a:t>
            </a:r>
            <a:r>
              <a:rPr lang="ru-RU" baseline="30000" dirty="0"/>
              <a:t>2:17</a:t>
            </a:r>
            <a:r>
              <a:rPr lang="ru-RU" dirty="0"/>
              <a:t> </a:t>
            </a:r>
            <a:r>
              <a:rPr lang="en-RU" dirty="0"/>
              <a:t>Вы утомили Господа словами</a:t>
            </a:r>
            <a:r>
              <a:rPr lang="ru-RU" dirty="0"/>
              <a:t>.</a:t>
            </a:r>
          </a:p>
          <a:p>
            <a:pPr algn="r"/>
            <a:r>
              <a:rPr lang="ru-RU" dirty="0"/>
              <a:t>(Книга пророка Малахии 2:17)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Израиль отвечает:</a:t>
            </a:r>
            <a:r>
              <a:rPr lang="ru-RU" dirty="0"/>
              <a:t> </a:t>
            </a:r>
            <a:r>
              <a:rPr lang="ru-RU" baseline="30000" dirty="0"/>
              <a:t>2:</a:t>
            </a:r>
            <a:r>
              <a:rPr lang="en-RU" baseline="30000" dirty="0"/>
              <a:t>1</a:t>
            </a:r>
            <a:r>
              <a:rPr lang="ru-RU" baseline="30000" dirty="0"/>
              <a:t>7</a:t>
            </a:r>
            <a:r>
              <a:rPr lang="en-RU" baseline="30000" dirty="0"/>
              <a:t> </a:t>
            </a:r>
            <a:r>
              <a:rPr lang="en-RU" dirty="0"/>
              <a:t> «</a:t>
            </a:r>
            <a:r>
              <a:rPr lang="en-RU" i="1" dirty="0"/>
              <a:t>Чем же мы Его утомили?</a:t>
            </a:r>
            <a:r>
              <a:rPr lang="en-RU" dirty="0"/>
              <a:t>» – спрашиваете вы.</a:t>
            </a:r>
            <a:endParaRPr lang="ru-RU" dirty="0"/>
          </a:p>
          <a:p>
            <a:pPr algn="r"/>
            <a:r>
              <a:rPr lang="ru-RU" dirty="0"/>
              <a:t>(Книга пророка Малахии 2:17)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Бог объясняет:</a:t>
            </a:r>
            <a:r>
              <a:rPr lang="ru-RU" dirty="0"/>
              <a:t> </a:t>
            </a:r>
            <a:r>
              <a:rPr lang="ru-RU" baseline="30000" dirty="0"/>
              <a:t>2:17</a:t>
            </a:r>
            <a:r>
              <a:rPr lang="ru-RU" dirty="0"/>
              <a:t> </a:t>
            </a:r>
            <a:r>
              <a:rPr lang="en-RU" dirty="0"/>
              <a:t>Тем, что говорите: «</a:t>
            </a:r>
            <a:r>
              <a:rPr lang="en-RU" i="1" dirty="0"/>
              <a:t>Все, кто творит зло, хороши в глазах Господа</a:t>
            </a:r>
            <a:r>
              <a:rPr lang="ru-RU" dirty="0"/>
              <a:t>»..</a:t>
            </a:r>
            <a:r>
              <a:rPr lang="en-RU" dirty="0"/>
              <a:t>.</a:t>
            </a:r>
            <a:endParaRPr lang="ru-RU" dirty="0"/>
          </a:p>
          <a:p>
            <a:pPr algn="r"/>
            <a:r>
              <a:rPr lang="ru-RU" dirty="0"/>
              <a:t>(Книга пророка Малахии 2:17)</a:t>
            </a:r>
            <a:r>
              <a:rPr lang="en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3588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5CB26-64FA-F7DC-6308-281A092E5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143001"/>
            <a:ext cx="10944226" cy="3881436"/>
          </a:xfrm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«Утомление» Бога выражается не в том, что Он устал от нас, а в том, что религиозные игры и лицемерие Ему противны, и Он не хочет слушать нас, когда мы лицемерим</a:t>
            </a:r>
            <a:r>
              <a:rPr lang="ru-RU" b="1" dirty="0"/>
              <a:t>, пока мы не изменим наше отношение, отложив нашу: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Неблагодарность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Наигранность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Неправедность</a:t>
            </a:r>
            <a:r>
              <a:rPr lang="ru-RU" dirty="0"/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732994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191CB-A0C7-A8EE-2B8C-91ECCADCC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87680"/>
            <a:ext cx="10995090" cy="514502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Когда мы играем в веру, вместо того, чтобы целиком и полностью довериться Богу – это одновременно </a:t>
            </a:r>
            <a:r>
              <a:rPr lang="ru-RU" b="1" u="sng" dirty="0">
                <a:solidFill>
                  <a:srgbClr val="FABD2B"/>
                </a:solidFill>
              </a:rPr>
              <a:t>разъедает</a:t>
            </a:r>
            <a:r>
              <a:rPr lang="ru-RU" dirty="0"/>
              <a:t> нашу душу и </a:t>
            </a:r>
            <a:r>
              <a:rPr lang="ru-RU" b="1" u="sng" dirty="0">
                <a:solidFill>
                  <a:srgbClr val="FABD2B"/>
                </a:solidFill>
              </a:rPr>
              <a:t>разрушает</a:t>
            </a:r>
            <a:r>
              <a:rPr lang="ru-RU" dirty="0"/>
              <a:t> наше общество.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Иудеи оправдывали такого рода игры с Богом и поражались, что это приводило к деградации их сердец в частности и общества в целом.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02643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36D01-7FBA-522A-90E8-8A653F4E7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289504"/>
          </a:xfrm>
        </p:spPr>
        <p:txBody>
          <a:bodyPr/>
          <a:lstStyle/>
          <a:p>
            <a:r>
              <a:rPr lang="ru-RU" dirty="0"/>
              <a:t>ВЕРА ЭТО НЕ ЛИЦЕМЕРИЕ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180C-6514-51F2-C949-E9CF8C953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730829"/>
            <a:ext cx="10944226" cy="3750807"/>
          </a:xfrm>
        </p:spPr>
        <p:txBody>
          <a:bodyPr/>
          <a:lstStyle/>
          <a:p>
            <a:r>
              <a:rPr lang="ru-RU" dirty="0"/>
              <a:t>Нам нужно со всей серьёзностью подходить к нашим доверительным отношениям с Господом, привлекая внимание людей вокруг нас к Его славе тем, как: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Благодарим</a:t>
            </a:r>
            <a:r>
              <a:rPr lang="ru-RU" dirty="0"/>
              <a:t> Бога за всё в нашей жизни;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Благословляем</a:t>
            </a:r>
            <a:r>
              <a:rPr lang="ru-RU" dirty="0"/>
              <a:t> Бога жертвами и дарами;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Боимся</a:t>
            </a:r>
            <a:r>
              <a:rPr lang="ru-RU" dirty="0"/>
              <a:t> Бога во всех сферах нашей жизни.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41285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DB3FC2AF4845AF15B4FB7108DAB1" ma:contentTypeVersion="13" ma:contentTypeDescription="Create a new document." ma:contentTypeScope="" ma:versionID="5cf6809030937979b576bdeaf2c82a0d">
  <xsd:schema xmlns:xsd="http://www.w3.org/2001/XMLSchema" xmlns:xs="http://www.w3.org/2001/XMLSchema" xmlns:p="http://schemas.microsoft.com/office/2006/metadata/properties" xmlns:ns3="62589e56-49db-468b-8cef-9bc6768a6759" xmlns:ns4="9d1a634f-6735-4db6-bcd6-aa97ff485f62" targetNamespace="http://schemas.microsoft.com/office/2006/metadata/properties" ma:root="true" ma:fieldsID="8bfce5ef5d5d0b81a2dfefc9299e2ee1" ns3:_="" ns4:_="">
    <xsd:import namespace="62589e56-49db-468b-8cef-9bc6768a6759"/>
    <xsd:import namespace="9d1a634f-6735-4db6-bcd6-aa97ff485f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89e56-49db-468b-8cef-9bc6768a6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a634f-6735-4db6-bcd6-aa97ff485f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979B1A-126E-4AD1-8221-8C6525EE7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589e56-49db-468b-8cef-9bc6768a6759"/>
    <ds:schemaRef ds:uri="9d1a634f-6735-4db6-bcd6-aa97ff485f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AE98BC-D3D4-43A3-A423-022DEC00C7DD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9d1a634f-6735-4db6-bcd6-aa97ff485f6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2589e56-49db-468b-8cef-9bc6768a675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C420F7A-413C-42FF-82BB-84EF9F3BF7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167564</TotalTime>
  <Words>1378</Words>
  <Application>Microsoft Macintosh PowerPoint</Application>
  <PresentationFormat>Широкоэкранный</PresentationFormat>
  <Paragraphs>87</Paragraphs>
  <Slides>29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Montserrat</vt:lpstr>
      <vt:lpstr>PT Sans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НА ЧЁМ МЫ ОСТАНОВИЛИСЬ В ПРОШЛЫЙ РАЗ:</vt:lpstr>
      <vt:lpstr>СТРУКТУРА ОТРЫВКА</vt:lpstr>
      <vt:lpstr>Презентация PowerPoint</vt:lpstr>
      <vt:lpstr>Презентация PowerPoint</vt:lpstr>
      <vt:lpstr>ВЕРА ЭТО НЕ ЛИЦЕМЕРИЕ</vt:lpstr>
      <vt:lpstr>Презентация PowerPoint</vt:lpstr>
      <vt:lpstr>БЛАГОДАРНОСТЬ БОГУ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БЛАГОСЛОВЕНИЕ БОГА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СТРАХ ГОСПОДЕНЬ</vt:lpstr>
      <vt:lpstr>Презентация PowerPoint</vt:lpstr>
      <vt:lpstr>Презентация PowerPoint</vt:lpstr>
      <vt:lpstr>Презентация PowerPoint</vt:lpstr>
      <vt:lpstr>ВЕРА ЭТО НЕ ЛИЦЕМЕРИЕ</vt:lpstr>
      <vt:lpstr>В СЛЕДУЮЩИЙ РАЗ</vt:lpstr>
      <vt:lpstr>ПРИМЕНЕНИЕ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Constantin Lysakov</dc:creator>
  <cp:lastModifiedBy>Constantin Lysakov</cp:lastModifiedBy>
  <cp:revision>928</cp:revision>
  <dcterms:created xsi:type="dcterms:W3CDTF">2020-09-24T09:54:03Z</dcterms:created>
  <dcterms:modified xsi:type="dcterms:W3CDTF">2026-07-30T12:22:25Z</dcterms:modified>
</cp:coreProperties>
</file>