
<file path=[Content_Types].xml><?xml version="1.0" encoding="utf-8"?>
<Types xmlns="http://schemas.openxmlformats.org/package/2006/content-types">
  <Default Extension="mp4" ContentType="video/unknown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slideLayouts/slideLayout7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customXml/itemProps3.xml" ContentType="application/vnd.openxmlformats-officedocument.customXmlProperties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customXml/itemProps2.xml" ContentType="application/vnd.openxmlformats-officedocument.customXmlProperties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s/slide21.xml" ContentType="application/vnd.openxmlformats-officedocument.presentationml.slide+xml"/>
  <Override PartName="/customXml/itemProps1.xml" ContentType="application/vnd.openxmlformats-officedocument.customXmlProperties+xml"/>
  <Override PartName="/ppt/slides/slide7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 snapToObjects="1">
      <p:cViewPr varScale="1">
        <p:scale>
          <a:sx n="104" d="100"/>
          <a:sy n="104" d="100"/>
        </p:scale>
        <p:origin x="232" y="520"/>
      </p:cViewPr>
      <p:guideLst>
        <p:guide pos="2160" orient="horz"/>
        <p:guide pos="3840"/>
        <p:guide pos="393"/>
        <p:guide pos="3725" orient="horz"/>
        <p:guide pos="4042" orient="horz"/>
        <p:guide pos="7287"/>
        <p:guide pos="278" orient="horz"/>
        <p:guide pos="3453" orient="horz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presProps" Target="presProps.xml" /><Relationship Id="rId35" Type="http://schemas.openxmlformats.org/officeDocument/2006/relationships/tableStyles" Target="tableStyles.xml" /><Relationship Id="rId3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ustom Layout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Текст без заголовк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441326"/>
            <a:ext cx="10944226" cy="5040312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/>
                <a:cs typeface="Arial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/>
                <a:cs typeface="Arial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/>
                <a:cs typeface="Arial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/>
                <a:cs typeface="Arial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1 строка и текст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3888" y="441325"/>
            <a:ext cx="10944225" cy="532069"/>
          </a:xfrm>
        </p:spPr>
        <p:txBody>
          <a:bodyPr anchor="ctr">
            <a:noAutofit/>
          </a:bodyPr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GB"/>
              <a:t>CLICK TO EDIT MASTER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1401098"/>
            <a:ext cx="10944226" cy="4080538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/>
                <a:cs typeface="Arial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/>
                <a:cs typeface="Arial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/>
                <a:cs typeface="Arial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/>
                <a:cs typeface="Arial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2 строки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3888" y="441325"/>
            <a:ext cx="10944225" cy="1180998"/>
          </a:xfrm>
        </p:spPr>
        <p:txBody>
          <a:bodyPr anchor="ctr">
            <a:noAutofit/>
          </a:bodyPr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GB"/>
              <a:t>CLICK TO EDIT MASTER </a:t>
            </a:r>
            <a:br>
              <a:rPr lang="ru-RU"/>
            </a:br>
            <a:r>
              <a:rPr lang="en-GB"/>
              <a:t>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2020528"/>
            <a:ext cx="10944226" cy="3461107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/>
                <a:cs typeface="Arial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/>
                <a:cs typeface="Arial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/>
                <a:cs typeface="Arial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/>
                <a:cs typeface="Arial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3 строки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3888" y="441325"/>
            <a:ext cx="10944225" cy="1861004"/>
          </a:xfrm>
        </p:spPr>
        <p:txBody>
          <a:bodyPr anchor="ctr">
            <a:noAutofit/>
          </a:bodyPr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GB"/>
              <a:t>CLICK TO EDIT MASTER </a:t>
            </a:r>
            <a:br>
              <a:rPr lang="ru-RU"/>
            </a:br>
            <a:r>
              <a:rPr lang="en-GB"/>
              <a:t>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2698954"/>
            <a:ext cx="10944226" cy="2782681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/>
                <a:cs typeface="Arial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/>
                <a:cs typeface="Arial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/>
                <a:cs typeface="Arial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/>
                <a:cs typeface="Arial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Заголовок 2 строки и  2 текс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3888" y="441325"/>
            <a:ext cx="10944225" cy="1384300"/>
          </a:xfrm>
        </p:spPr>
        <p:txBody>
          <a:bodyPr>
            <a:noAutofit/>
          </a:bodyPr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GB"/>
              <a:t>CLICK TO EDIT </a:t>
            </a:r>
            <a:br>
              <a:rPr lang="ru-RU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3888" y="1947553"/>
            <a:ext cx="5179035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2800">
                <a:latin typeface="Arial"/>
                <a:cs typeface="Arial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400">
                <a:latin typeface="Arial"/>
                <a:cs typeface="Arial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2000">
                <a:latin typeface="Arial"/>
                <a:cs typeface="Arial"/>
              </a:defRPr>
            </a:lvl3pPr>
            <a:lvl4pPr>
              <a:spcBef>
                <a:spcPts val="0"/>
              </a:spcBef>
              <a:spcAft>
                <a:spcPts val="600"/>
              </a:spcAft>
              <a:defRPr sz="1800">
                <a:latin typeface="Arial"/>
                <a:cs typeface="Arial"/>
              </a:defRPr>
            </a:lvl4pPr>
            <a:lvl5pPr>
              <a:spcBef>
                <a:spcPts val="0"/>
              </a:spcBef>
              <a:spcAft>
                <a:spcPts val="600"/>
              </a:spcAft>
              <a:defRPr sz="1800"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096000" y="1947553"/>
            <a:ext cx="5472113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600"/>
              </a:spcBef>
              <a:defRPr sz="2800">
                <a:latin typeface="Arial"/>
                <a:cs typeface="Arial"/>
              </a:defRPr>
            </a:lvl1pPr>
            <a:lvl2pPr>
              <a:spcBef>
                <a:spcPts val="600"/>
              </a:spcBef>
              <a:defRPr sz="2400">
                <a:latin typeface="Arial"/>
                <a:cs typeface="Arial"/>
              </a:defRPr>
            </a:lvl2pPr>
            <a:lvl3pPr>
              <a:spcBef>
                <a:spcPts val="600"/>
              </a:spcBef>
              <a:defRPr sz="2000">
                <a:latin typeface="Arial"/>
                <a:cs typeface="Arial"/>
              </a:defRPr>
            </a:lvl3pPr>
            <a:lvl4pPr>
              <a:spcBef>
                <a:spcPts val="600"/>
              </a:spcBef>
              <a:defRPr sz="1800">
                <a:latin typeface="Arial"/>
                <a:cs typeface="Arial"/>
              </a:defRPr>
            </a:lvl4pPr>
            <a:lvl5pPr>
              <a:spcBef>
                <a:spcPts val="600"/>
              </a:spcBef>
              <a:defRPr sz="1800"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8801D0-6EA3-42E2-BE7C-1A5364F44C2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84C122-F9FF-45D8-B252-8AFC258D299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9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>
              <a:defRPr/>
            </a:pPr>
            <a:r>
              <a:rPr lang="en-GB"/>
              <a:t>CLICK TO EDIT MASTER 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8" y="1445342"/>
            <a:ext cx="10937854" cy="40362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800" b="1">
          <a:solidFill>
            <a:srgbClr val="FABD2B"/>
          </a:solidFill>
          <a:latin typeface="Montserrat"/>
          <a:ea typeface="+mj-ea"/>
          <a:cs typeface="Arial"/>
        </a:defRPr>
      </a:lvl1pPr>
    </p:titleStyle>
    <p:bodyStyle>
      <a:lvl1pPr marL="0" indent="0" algn="l" defTabSz="914400">
        <a:lnSpc>
          <a:spcPct val="100000"/>
        </a:lnSpc>
        <a:spcBef>
          <a:spcPts val="600"/>
        </a:spcBef>
        <a:buClr>
          <a:srgbClr val="FABD2B"/>
        </a:buClr>
        <a:buFont typeface="Arial"/>
        <a:buNone/>
        <a:defRPr sz="2800">
          <a:solidFill>
            <a:schemeClr val="bg1"/>
          </a:solidFill>
          <a:latin typeface="PT Sans"/>
          <a:ea typeface="+mn-ea"/>
          <a:cs typeface="Arial"/>
        </a:defRPr>
      </a:lvl1pPr>
      <a:lvl2pPr marL="800100" indent="-342900" algn="l" defTabSz="914400">
        <a:lnSpc>
          <a:spcPct val="100000"/>
        </a:lnSpc>
        <a:spcBef>
          <a:spcPts val="600"/>
        </a:spcBef>
        <a:buClr>
          <a:srgbClr val="FABD2B"/>
        </a:buClr>
        <a:buFont typeface="Arial"/>
        <a:buChar char="•"/>
        <a:defRPr sz="2400">
          <a:solidFill>
            <a:schemeClr val="bg1"/>
          </a:solidFill>
          <a:latin typeface="PT Sans"/>
          <a:ea typeface="+mn-ea"/>
          <a:cs typeface="Arial"/>
        </a:defRPr>
      </a:lvl2pPr>
      <a:lvl3pPr marL="1257300" indent="-342900" algn="l" defTabSz="914400">
        <a:lnSpc>
          <a:spcPct val="100000"/>
        </a:lnSpc>
        <a:spcBef>
          <a:spcPts val="600"/>
        </a:spcBef>
        <a:buClr>
          <a:srgbClr val="FABD2B"/>
        </a:buClr>
        <a:buFont typeface="Arial"/>
        <a:buChar char="•"/>
        <a:defRPr sz="2000">
          <a:solidFill>
            <a:schemeClr val="bg1"/>
          </a:solidFill>
          <a:latin typeface="PT Sans"/>
          <a:ea typeface="+mn-ea"/>
          <a:cs typeface="Arial"/>
        </a:defRPr>
      </a:lvl3pPr>
      <a:lvl4pPr marL="1657350" indent="-285750" algn="l" defTabSz="914400">
        <a:lnSpc>
          <a:spcPct val="100000"/>
        </a:lnSpc>
        <a:spcBef>
          <a:spcPts val="600"/>
        </a:spcBef>
        <a:buClr>
          <a:srgbClr val="FABD2B"/>
        </a:buClr>
        <a:buFont typeface="Arial"/>
        <a:buChar char="•"/>
        <a:defRPr sz="1800">
          <a:solidFill>
            <a:schemeClr val="bg1"/>
          </a:solidFill>
          <a:latin typeface="PT Sans"/>
          <a:ea typeface="+mn-ea"/>
          <a:cs typeface="Arial"/>
        </a:defRPr>
      </a:lvl4pPr>
      <a:lvl5pPr marL="2114550" indent="-285750" algn="l" defTabSz="914400">
        <a:lnSpc>
          <a:spcPct val="100000"/>
        </a:lnSpc>
        <a:spcBef>
          <a:spcPts val="600"/>
        </a:spcBef>
        <a:buClr>
          <a:srgbClr val="FABD2B"/>
        </a:buClr>
        <a:buFont typeface="Arial"/>
        <a:buChar char="•"/>
        <a:defRPr sz="1800">
          <a:solidFill>
            <a:schemeClr val="bg1"/>
          </a:solidFill>
          <a:latin typeface="PT Sans"/>
          <a:ea typeface="+mn-ea"/>
          <a:cs typeface="Arial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microsoft.com/office/2007/relationships/media" Target="../media/media1.mp4"/><Relationship Id="rId4" Type="http://schemas.openxmlformats.org/officeDocument/2006/relationships/video" Target="../media/media1.mp4" 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Malachi BREAKTHROUGH INTRO">
            <a:hlinkClick r:id="" action="ppaction://media"/>
          </p:cNvPr>
          <p:cNvPicPr>
            <a:picLocks noChangeAspect="1" noGrp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"/>
          <a:stretch/>
        </p:blipFill>
        <p:spPr bwMode="auto">
          <a:xfrm>
            <a:off x="-1" y="0"/>
            <a:ext cx="1219103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1060904"/>
          </a:xfrm>
        </p:spPr>
        <p:txBody>
          <a:bodyPr/>
          <a:lstStyle/>
          <a:p>
            <a:pPr>
              <a:defRPr/>
            </a:pPr>
            <a:r>
              <a:rPr lang="ru-RU"/>
              <a:t>СТРУКТУРА ОТРЫВКА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1502229"/>
            <a:ext cx="10944226" cy="3979407"/>
          </a:xfrm>
        </p:spPr>
        <p:txBody>
          <a:bodyPr/>
          <a:lstStyle/>
          <a:p>
            <a:pPr marL="457200" indent="-457200">
              <a:buFont typeface="Arial"/>
              <a:buChar char="•"/>
              <a:defRPr/>
            </a:pPr>
            <a:r>
              <a:rPr lang="ru-RU" b="1"/>
              <a:t>Бог обличает: </a:t>
            </a:r>
            <a:r>
              <a:rPr lang="ru-RU" baseline="30000"/>
              <a:t>2:10</a:t>
            </a:r>
            <a:r>
              <a:rPr lang="ru-RU"/>
              <a:t> </a:t>
            </a:r>
            <a:r>
              <a:rPr/>
              <a:t>Почему же мы вероломны по отношению друг к другу, нарушая завет наших отцов?</a:t>
            </a:r>
            <a:endParaRPr lang="ru-RU"/>
          </a:p>
          <a:p>
            <a:pPr algn="r">
              <a:defRPr/>
            </a:pPr>
            <a:r>
              <a:rPr lang="ru-RU"/>
              <a:t>(Книга пророка Малахии 2:10)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Израиль спрашивает:</a:t>
            </a:r>
            <a:r>
              <a:rPr lang="ru-RU"/>
              <a:t> </a:t>
            </a:r>
            <a:r>
              <a:rPr lang="ru-RU" baseline="30000"/>
              <a:t>2:</a:t>
            </a:r>
            <a:r>
              <a:rPr baseline="30000"/>
              <a:t>14 </a:t>
            </a:r>
            <a:r>
              <a:rPr/>
              <a:t>Вы спрашиваете: «</a:t>
            </a:r>
            <a:r>
              <a:rPr i="1"/>
              <a:t>Почему?</a:t>
            </a:r>
            <a:r>
              <a:rPr/>
              <a:t>»</a:t>
            </a:r>
            <a:endParaRPr lang="ru-RU"/>
          </a:p>
          <a:p>
            <a:pPr algn="r">
              <a:defRPr/>
            </a:pPr>
            <a:r>
              <a:rPr lang="ru-RU"/>
              <a:t>(Книга пророка Малахии 2:14) 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Бог объясняет:</a:t>
            </a:r>
            <a:r>
              <a:rPr lang="ru-RU"/>
              <a:t> </a:t>
            </a:r>
            <a:r>
              <a:rPr lang="ru-RU" baseline="30000"/>
              <a:t>2:14</a:t>
            </a:r>
            <a:r>
              <a:rPr lang="ru-RU"/>
              <a:t> </a:t>
            </a:r>
            <a:r>
              <a:rPr/>
              <a:t>Потому что Господь свидетель между тобой и твоей женой</a:t>
            </a:r>
            <a:r>
              <a:rPr lang="ru-RU"/>
              <a:t>..</a:t>
            </a:r>
            <a:r>
              <a:rPr/>
              <a:t>. Ты был ей неверен</a:t>
            </a:r>
            <a:r>
              <a:rPr lang="ru-RU"/>
              <a:t>..</a:t>
            </a:r>
            <a:r>
              <a:rPr/>
              <a:t>.</a:t>
            </a:r>
            <a:endParaRPr lang="ru-RU"/>
          </a:p>
          <a:p>
            <a:pPr algn="r">
              <a:defRPr/>
            </a:pPr>
            <a:r>
              <a:rPr lang="ru-RU"/>
              <a:t>(Книга пророка Малахии 2:14)</a:t>
            </a:r>
            <a:r>
              <a:rPr/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653143"/>
            <a:ext cx="10944226" cy="4828493"/>
          </a:xfrm>
        </p:spPr>
        <p:txBody>
          <a:bodyPr/>
          <a:lstStyle/>
          <a:p>
            <a:pPr>
              <a:defRPr/>
            </a:pPr>
            <a:r>
              <a:rPr lang="ru-RU" baseline="30000"/>
              <a:t>7:3</a:t>
            </a:r>
            <a:r>
              <a:rPr lang="ru-RU"/>
              <a:t> </a:t>
            </a:r>
            <a:r>
              <a:rPr lang="ru-RU" b="1"/>
              <a:t>Не вступай с ними в родство: дочери твоей не отдавай за сына его, и дочери его не бери за сына твоего</a:t>
            </a:r>
            <a:r>
              <a:rPr lang="ru-RU"/>
              <a:t>; </a:t>
            </a:r>
            <a:r>
              <a:rPr lang="en-US" baseline="30000"/>
              <a:t>4</a:t>
            </a:r>
            <a:r>
              <a:rPr lang="en-US"/>
              <a:t> </a:t>
            </a:r>
            <a:r>
              <a:rPr lang="ru-RU">
                <a:solidFill>
                  <a:srgbClr val="EEEAD2"/>
                </a:solidFill>
              </a:rPr>
              <a:t>ибо они отвратят сынов твоих от Меня, чтобы служить иным богам, и </a:t>
            </a:r>
            <a:r>
              <a:rPr lang="ru-RU" i="1">
                <a:solidFill>
                  <a:srgbClr val="EEEAD2"/>
                </a:solidFill>
              </a:rPr>
              <a:t>тогда</a:t>
            </a:r>
            <a:r>
              <a:rPr lang="ru-RU">
                <a:solidFill>
                  <a:srgbClr val="EEEAD2"/>
                </a:solidFill>
              </a:rPr>
              <a:t> воспламенится на вас гнев Господа, и Он скоро истребит тебя</a:t>
            </a:r>
            <a:r>
              <a:rPr lang="en-US">
                <a:solidFill>
                  <a:srgbClr val="EEEAD2"/>
                </a:solidFill>
              </a:rPr>
              <a:t>.</a:t>
            </a:r>
            <a:endParaRPr lang="ru-RU">
              <a:solidFill>
                <a:srgbClr val="EEEAD2"/>
              </a:solidFill>
            </a:endParaRPr>
          </a:p>
          <a:p>
            <a:pPr algn="r">
              <a:defRPr/>
            </a:pPr>
            <a:r>
              <a:rPr lang="ru-RU">
                <a:solidFill>
                  <a:srgbClr val="EEEAD2"/>
                </a:solidFill>
              </a:rPr>
              <a:t>(Книга Второзаконие 7:3-4)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1126218"/>
          </a:xfrm>
        </p:spPr>
        <p:txBody>
          <a:bodyPr/>
          <a:lstStyle/>
          <a:p>
            <a:pPr>
              <a:defRPr/>
            </a:pPr>
            <a:r>
              <a:rPr lang="ru-RU"/>
              <a:t>ИСТОРИЧЕСКИЙ КОНТЕКСТ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1567543"/>
            <a:ext cx="10944226" cy="3914094"/>
          </a:xfrm>
        </p:spPr>
        <p:txBody>
          <a:bodyPr/>
          <a:lstStyle/>
          <a:p>
            <a:pPr marL="457200" indent="-457200">
              <a:buFont typeface="Arial"/>
              <a:buChar char="•"/>
              <a:defRPr/>
            </a:pPr>
            <a:r>
              <a:rPr lang="ru-RU">
                <a:solidFill>
                  <a:srgbClr val="EEEAD2"/>
                </a:solidFill>
              </a:rPr>
              <a:t>Во времена Вавилонского пленения существенная часть иудеев начала пренебрегать запретом на смешанные браки с представительницами окружающих их народов.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>
                <a:solidFill>
                  <a:srgbClr val="EEEAD2"/>
                </a:solidFill>
              </a:rPr>
              <a:t>Когда </a:t>
            </a:r>
            <a:r>
              <a:rPr lang="ru-RU">
                <a:solidFill>
                  <a:srgbClr val="EEEAD2"/>
                </a:solidFill>
              </a:rPr>
              <a:t>Неемия</a:t>
            </a:r>
            <a:r>
              <a:rPr lang="ru-RU">
                <a:solidFill>
                  <a:srgbClr val="EEEAD2"/>
                </a:solidFill>
              </a:rPr>
              <a:t> обвинил их в этом, они «раскаялись в своих грехах» и увидели в этом возможность развестись со своими жёнами, чтобы взять себе более молодых жён уже из иудеев.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Один грех они заменили другим грехом и поражались, что Бог отказывался их слушать</a:t>
            </a:r>
            <a:r>
              <a:rPr lang="ru-RU"/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602429"/>
            <a:ext cx="11007282" cy="4879208"/>
          </a:xfrm>
        </p:spPr>
        <p:txBody>
          <a:bodyPr/>
          <a:lstStyle/>
          <a:p>
            <a:pPr>
              <a:defRPr/>
            </a:pPr>
            <a:r>
              <a:rPr baseline="30000">
                <a:solidFill>
                  <a:srgbClr val="EEEAD2"/>
                </a:solidFill>
              </a:rPr>
              <a:t>2</a:t>
            </a:r>
            <a:r>
              <a:rPr lang="ru-RU" baseline="30000">
                <a:solidFill>
                  <a:srgbClr val="EEEAD2"/>
                </a:solidFill>
              </a:rPr>
              <a:t>:</a:t>
            </a:r>
            <a:r>
              <a:rPr baseline="30000">
                <a:solidFill>
                  <a:srgbClr val="EEEAD2"/>
                </a:solidFill>
              </a:rPr>
              <a:t>11 </a:t>
            </a:r>
            <a:r>
              <a:rPr>
                <a:solidFill>
                  <a:srgbClr val="EEEAD2"/>
                </a:solidFill>
              </a:rPr>
              <a:t>Иуда нарушил верность. Мерзость была совершена в Израиле и в Иерусалиме: Иуда осквернил святилище Господа, которое Он любит, </a:t>
            </a:r>
            <a:r>
              <a:rPr b="1"/>
              <a:t>женившись на дочери чужого бога</a:t>
            </a:r>
            <a:r>
              <a:rPr/>
              <a:t>. </a:t>
            </a:r>
            <a:r>
              <a:rPr baseline="30000">
                <a:solidFill>
                  <a:srgbClr val="EEEAD2"/>
                </a:solidFill>
              </a:rPr>
              <a:t>12 </a:t>
            </a:r>
            <a:r>
              <a:rPr>
                <a:solidFill>
                  <a:srgbClr val="EEEAD2"/>
                </a:solidFill>
              </a:rPr>
              <a:t>Да исторгнет Господь из шатров Иакова всякого, поступающего так, кто бы он ни был, даже если он приносит жертвы Господу Сил.</a:t>
            </a:r>
            <a:endParaRPr/>
          </a:p>
          <a:p>
            <a:pPr algn="r">
              <a:defRPr/>
            </a:pPr>
            <a:r>
              <a:rPr lang="ru-RU">
                <a:solidFill>
                  <a:srgbClr val="EEEAD2"/>
                </a:solidFill>
              </a:rPr>
              <a:t>(Книга пророка Малахии 2:11-12)</a:t>
            </a:r>
            <a:endParaRPr>
              <a:solidFill>
                <a:srgbClr val="EEEAD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500743"/>
            <a:ext cx="10944226" cy="4980893"/>
          </a:xfrm>
        </p:spPr>
        <p:txBody>
          <a:bodyPr/>
          <a:lstStyle/>
          <a:p>
            <a:pPr>
              <a:defRPr/>
            </a:pPr>
            <a:r>
              <a:rPr lang="ru-RU" baseline="30000">
                <a:solidFill>
                  <a:srgbClr val="EEEAD2"/>
                </a:solidFill>
              </a:rPr>
              <a:t>13:</a:t>
            </a:r>
            <a:r>
              <a:rPr baseline="30000">
                <a:solidFill>
                  <a:srgbClr val="EEEAD2"/>
                </a:solidFill>
              </a:rPr>
              <a:t>23 </a:t>
            </a:r>
            <a:r>
              <a:rPr>
                <a:solidFill>
                  <a:srgbClr val="EEEAD2"/>
                </a:solidFill>
              </a:rPr>
              <a:t>Более того, </a:t>
            </a:r>
            <a:r>
              <a:rPr b="1"/>
              <a:t>в те дни я видел иудеев, которые женились на женщинах из Ашдода, Аммона и Моава</a:t>
            </a:r>
            <a:r>
              <a:rPr/>
              <a:t>. </a:t>
            </a:r>
            <a:r>
              <a:rPr baseline="30000">
                <a:solidFill>
                  <a:srgbClr val="EEEAD2"/>
                </a:solidFill>
              </a:rPr>
              <a:t>24 </a:t>
            </a:r>
            <a:r>
              <a:rPr>
                <a:solidFill>
                  <a:srgbClr val="EEEAD2"/>
                </a:solidFill>
              </a:rPr>
              <a:t>Половина их детей говорила на языке Ашдода или на языке какого-нибудь из прочих народов и не умела говорить по-еврейски. </a:t>
            </a:r>
            <a:r>
              <a:rPr baseline="30000">
                <a:solidFill>
                  <a:srgbClr val="EEEAD2"/>
                </a:solidFill>
              </a:rPr>
              <a:t>25 </a:t>
            </a:r>
            <a:r>
              <a:rPr>
                <a:solidFill>
                  <a:srgbClr val="EEEAD2"/>
                </a:solidFill>
              </a:rPr>
              <a:t>Я упрекал их и призывал на них проклятия. Я бил некоторых из них и таскал за волосы. Я заставил их поклясться Божьим именем и сказал:</a:t>
            </a:r>
            <a:r>
              <a:rPr lang="ru-RU">
                <a:solidFill>
                  <a:srgbClr val="EEEAD2"/>
                </a:solidFill>
              </a:rPr>
              <a:t> «</a:t>
            </a:r>
            <a:r>
              <a:rPr>
                <a:solidFill>
                  <a:srgbClr val="EEEAD2"/>
                </a:solidFill>
              </a:rPr>
              <a:t>Вы не должны отдавать своих дочерей замуж за сыновей других народов и не должны брать их дочерей в жены своим сыновьям или самим себе…</a:t>
            </a:r>
            <a:r>
              <a:rPr baseline="30000"/>
              <a:t>27 </a:t>
            </a:r>
            <a:r>
              <a:rPr b="1"/>
              <a:t>Должны ли мы теперь слышать, что и вы совершаете все это страшное зло и нарушаете верность нашему Богу, женясь на чужеземках?</a:t>
            </a:r>
            <a:endParaRPr/>
          </a:p>
          <a:p>
            <a:pPr algn="r">
              <a:defRPr/>
            </a:pPr>
            <a:r>
              <a:rPr lang="ru-RU">
                <a:solidFill>
                  <a:srgbClr val="EEEAD2"/>
                </a:solidFill>
              </a:rPr>
              <a:t>(Книга </a:t>
            </a:r>
            <a:r>
              <a:rPr lang="ru-RU">
                <a:solidFill>
                  <a:srgbClr val="EEEAD2"/>
                </a:solidFill>
              </a:rPr>
              <a:t>Неемии</a:t>
            </a:r>
            <a:r>
              <a:rPr lang="ru-RU">
                <a:solidFill>
                  <a:srgbClr val="EEEAD2"/>
                </a:solidFill>
              </a:rPr>
              <a:t> 13:23-25 и 27)</a:t>
            </a:r>
            <a:endParaRPr>
              <a:solidFill>
                <a:srgbClr val="EEEAD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468086"/>
            <a:ext cx="10944226" cy="5013551"/>
          </a:xfrm>
        </p:spPr>
        <p:txBody>
          <a:bodyPr/>
          <a:lstStyle/>
          <a:p>
            <a:pPr>
              <a:defRPr/>
            </a:pPr>
            <a:r>
              <a:rPr lang="ru-RU">
                <a:solidFill>
                  <a:srgbClr val="EEEAD2"/>
                </a:solidFill>
              </a:rPr>
              <a:t>Первая неверность заключалась в том, что иудеи нарушили запрет на смешанные браки. Запрет этот был связан с тем, что жены неминуемо приносили в брак не только свои обычаи, но своих богов, что существенно осложняло жизнь всем. Принцип этого запрета сохранён и в Новом завете. </a:t>
            </a:r>
            <a:r>
              <a:rPr lang="ru-RU" b="1"/>
              <a:t>Мы должны тщательно следить за тем, чтобы связывать свою жизнь с теми, с кем у нас одни:</a:t>
            </a:r>
            <a:r>
              <a:rPr lang="ru-RU"/>
              <a:t> 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 u="sng">
                <a:solidFill>
                  <a:srgbClr val="FABD2B"/>
                </a:solidFill>
              </a:rPr>
              <a:t>Цели</a:t>
            </a:r>
            <a:r>
              <a:rPr lang="ru-RU"/>
              <a:t>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 u="sng">
                <a:solidFill>
                  <a:srgbClr val="FABD2B"/>
                </a:solidFill>
              </a:rPr>
              <a:t>Ценности</a:t>
            </a:r>
            <a:r>
              <a:rPr lang="ru-RU"/>
              <a:t>;</a:t>
            </a:r>
            <a:endParaRPr/>
          </a:p>
          <a:p>
            <a:pPr>
              <a:defRPr/>
            </a:pPr>
            <a:r>
              <a:rPr lang="ru-RU" b="1"/>
              <a:t>Другими словами с теми, с кем у нас одна вера</a:t>
            </a:r>
            <a:r>
              <a:rPr lang="ru-RU"/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729343"/>
            <a:ext cx="10944226" cy="4752293"/>
          </a:xfrm>
        </p:spPr>
        <p:txBody>
          <a:bodyPr/>
          <a:lstStyle/>
          <a:p>
            <a:pPr>
              <a:defRPr/>
            </a:pPr>
            <a:r>
              <a:rPr lang="en-US" baseline="30000">
                <a:solidFill>
                  <a:srgbClr val="EEEAD2"/>
                </a:solidFill>
              </a:rPr>
              <a:t>7:39</a:t>
            </a:r>
            <a:r>
              <a:rPr lang="en-US">
                <a:solidFill>
                  <a:srgbClr val="EEEAD2"/>
                </a:solidFill>
              </a:rPr>
              <a:t> </a:t>
            </a:r>
            <a:r>
              <a:rPr lang="ru-RU">
                <a:solidFill>
                  <a:srgbClr val="EEEAD2"/>
                </a:solidFill>
              </a:rPr>
              <a:t>Жена связана законом, доколе жив муж ее; если же муж ее умрет, свободна выйти, </a:t>
            </a:r>
            <a:r>
              <a:rPr lang="ru-RU" b="1"/>
              <a:t>за кого хочет, только в Господе.</a:t>
            </a:r>
            <a:endParaRPr/>
          </a:p>
          <a:p>
            <a:pPr algn="r">
              <a:defRPr/>
            </a:pPr>
            <a:r>
              <a:rPr lang="en-US"/>
              <a:t>(</a:t>
            </a:r>
            <a:r>
              <a:rPr lang="ru-RU"/>
              <a:t>1-ое Послание к Коринфянам 7:39)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544287"/>
            <a:ext cx="10944226" cy="4937350"/>
          </a:xfrm>
        </p:spPr>
        <p:txBody>
          <a:bodyPr/>
          <a:lstStyle/>
          <a:p>
            <a:pPr>
              <a:defRPr/>
            </a:pPr>
            <a:r>
              <a:rPr lang="ru-RU" baseline="30000"/>
              <a:t>6:</a:t>
            </a:r>
            <a:r>
              <a:rPr baseline="30000"/>
              <a:t>14 </a:t>
            </a:r>
            <a:r>
              <a:rPr b="1"/>
              <a:t>Не впрягайтесь под одно ярмо с неверующими</a:t>
            </a:r>
            <a:r>
              <a:rPr/>
              <a:t>. </a:t>
            </a:r>
            <a:r>
              <a:rPr>
                <a:solidFill>
                  <a:srgbClr val="EEEAD2"/>
                </a:solidFill>
              </a:rPr>
              <a:t>Что общего у праведности с грехом? Что общего у света с тьмой </a:t>
            </a:r>
            <a:r>
              <a:rPr baseline="30000">
                <a:solidFill>
                  <a:srgbClr val="EEEAD2"/>
                </a:solidFill>
              </a:rPr>
              <a:t>15 </a:t>
            </a:r>
            <a:r>
              <a:rPr>
                <a:solidFill>
                  <a:srgbClr val="EEEAD2"/>
                </a:solidFill>
              </a:rPr>
              <a:t>или у Христа с Велиаром?</a:t>
            </a:r>
            <a:r>
              <a:rPr baseline="30000">
                <a:solidFill>
                  <a:srgbClr val="EEEAD2"/>
                </a:solidFill>
              </a:rPr>
              <a:t> </a:t>
            </a:r>
            <a:r>
              <a:rPr>
                <a:solidFill>
                  <a:srgbClr val="EEEAD2"/>
                </a:solidFill>
              </a:rPr>
              <a:t>Что общего у верующего с неверующими </a:t>
            </a:r>
            <a:r>
              <a:rPr baseline="30000">
                <a:solidFill>
                  <a:srgbClr val="EEEAD2"/>
                </a:solidFill>
              </a:rPr>
              <a:t>16 </a:t>
            </a:r>
            <a:r>
              <a:rPr>
                <a:solidFill>
                  <a:srgbClr val="EEEAD2"/>
                </a:solidFill>
              </a:rPr>
              <a:t>и у храма Божьего с идолами? Ведь мы – храм живого Бога, так как Бог сказал о нас: «</a:t>
            </a:r>
            <a:r>
              <a:rPr i="1">
                <a:solidFill>
                  <a:srgbClr val="EEEAD2"/>
                </a:solidFill>
              </a:rPr>
              <a:t>Я вселюсь в них и буду ходить среди них. Я буду их Богом, а они будут Моим народом</a:t>
            </a:r>
            <a:r>
              <a:rPr>
                <a:solidFill>
                  <a:srgbClr val="EEEAD2"/>
                </a:solidFill>
              </a:rPr>
              <a:t>».</a:t>
            </a:r>
            <a:endParaRPr/>
          </a:p>
          <a:p>
            <a:pPr algn="r">
              <a:defRPr/>
            </a:pPr>
            <a:r>
              <a:rPr>
                <a:solidFill>
                  <a:srgbClr val="EEEAD2"/>
                </a:solidFill>
              </a:rPr>
              <a:t>(2 </a:t>
            </a:r>
            <a:r>
              <a:rPr lang="ru-RU">
                <a:solidFill>
                  <a:srgbClr val="EEEAD2"/>
                </a:solidFill>
              </a:rPr>
              <a:t>Послание Коринфянам 6:14-16)</a:t>
            </a:r>
            <a:endParaRPr>
              <a:solidFill>
                <a:srgbClr val="EEEAD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568411"/>
            <a:ext cx="10944226" cy="4913225"/>
          </a:xfrm>
        </p:spPr>
        <p:txBody>
          <a:bodyPr/>
          <a:lstStyle/>
          <a:p>
            <a:pPr marL="457200" indent="-457200">
              <a:buFont typeface="Arial"/>
              <a:buChar char="•"/>
              <a:defRPr/>
            </a:pPr>
            <a:r>
              <a:rPr lang="ru-RU" i="1"/>
              <a:t>С кем мы связываем свою жизнь сегодня? Можем ли мы сказать, что с ними нас объединяет единство веры? Считаем ли мы наши отношения с Богом сродни скорее предпочтениям, чем фундаменту всей нашей жизни?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Близость с Богом обновляет близость с любимыми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БЛИЗОСТЬ С БОГОМ ОБНОВЛЯЕТ БЛИЗОСТЬ С ЛЮБИМЫМИ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Наши доверительные отношения с Богом приводят к тому, что и мы становимся людьми, кому можно доверять. Это происходит благодаря тому, что вера формирует то с кем мы: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 u="sng">
                <a:solidFill>
                  <a:srgbClr val="FABD2B"/>
                </a:solidFill>
              </a:rPr>
              <a:t>Связываем</a:t>
            </a:r>
            <a:r>
              <a:rPr lang="ru-RU"/>
              <a:t> жизнь;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 u="sng">
                <a:solidFill>
                  <a:srgbClr val="FABD2B"/>
                </a:solidFill>
              </a:rPr>
              <a:t>Строим</a:t>
            </a:r>
            <a:r>
              <a:rPr lang="ru-RU"/>
              <a:t> жизнь;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 u="sng">
                <a:solidFill>
                  <a:srgbClr val="FABD2B"/>
                </a:solidFill>
              </a:rPr>
              <a:t>Сохраняем</a:t>
            </a:r>
            <a:r>
              <a:rPr lang="ru-RU"/>
              <a:t> брак.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ЧТО МЫ РАССМОТРЕЛИ</a:t>
            </a:r>
            <a:br>
              <a:rPr lang="ru-RU"/>
            </a:br>
            <a:r>
              <a:rPr lang="ru-RU"/>
              <a:t>В ПРОШЛЫЙ РАЗ: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2302329"/>
            <a:ext cx="10944226" cy="3179307"/>
          </a:xfrm>
        </p:spPr>
        <p:txBody>
          <a:bodyPr/>
          <a:lstStyle/>
          <a:p>
            <a:pPr>
              <a:defRPr/>
            </a:pPr>
            <a:r>
              <a:rPr lang="ru-RU" b="1"/>
              <a:t>Искреннее поклонение истинно обновляет жизнь</a:t>
            </a:r>
            <a:r>
              <a:rPr lang="ru-RU"/>
              <a:t>. Это происходит тогда, когда мы подчиняемся водительству Духа Святого в нашей жизни и: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Решаем</a:t>
            </a:r>
            <a:r>
              <a:rPr lang="ru-RU"/>
              <a:t> прославлять Бога всем естеством;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Разбираемся</a:t>
            </a:r>
            <a:r>
              <a:rPr lang="ru-RU"/>
              <a:t> с природой поклонения Богу;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Разучиваем</a:t>
            </a:r>
            <a:r>
              <a:rPr lang="ru-RU"/>
              <a:t> язык поклонения Богу.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1191532"/>
          </a:xfrm>
        </p:spPr>
        <p:txBody>
          <a:bodyPr/>
          <a:lstStyle/>
          <a:p>
            <a:pPr>
              <a:defRPr/>
            </a:pPr>
            <a:r>
              <a:rPr lang="ru-RU"/>
              <a:t>С КЕМ МЫ СТРОИМ ЖИЗНЬ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1632857"/>
            <a:ext cx="10944226" cy="3848779"/>
          </a:xfrm>
        </p:spPr>
        <p:txBody>
          <a:bodyPr/>
          <a:lstStyle/>
          <a:p>
            <a:pPr>
              <a:defRPr/>
            </a:pPr>
            <a:r>
              <a:rPr lang="ru-RU">
                <a:solidFill>
                  <a:srgbClr val="EEEAD2"/>
                </a:solidFill>
              </a:rPr>
              <a:t>Мы любим «клином выбивать клин» и порой «грехом справляться с грехом». Например, разводом решать то, что считаем ошибочным браком. Но неверность можно одолеть только верностью. </a:t>
            </a:r>
            <a:r>
              <a:rPr lang="ru-RU" b="1"/>
              <a:t>В браке мы призваны быть верными тем: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/>
              <a:t>С кем </a:t>
            </a:r>
            <a:r>
              <a:rPr lang="ru-RU" b="1" u="sng">
                <a:solidFill>
                  <a:srgbClr val="FABD2B"/>
                </a:solidFill>
              </a:rPr>
              <a:t>связали</a:t>
            </a:r>
            <a:r>
              <a:rPr lang="ru-RU"/>
              <a:t> жизнь;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/>
              <a:t>Свидетелем чему был </a:t>
            </a:r>
            <a:r>
              <a:rPr lang="ru-RU" b="1" u="sng">
                <a:solidFill>
                  <a:srgbClr val="FABD2B"/>
                </a:solidFill>
              </a:rPr>
              <a:t>Бог</a:t>
            </a:r>
            <a:r>
              <a:rPr lang="ru-RU"/>
              <a:t>.</a:t>
            </a:r>
            <a:endParaRPr/>
          </a:p>
          <a:p>
            <a:pPr>
              <a:defRPr/>
            </a:pPr>
            <a:r>
              <a:rPr lang="ru-RU" b="1"/>
              <a:t>Лишь тогда Бог может искупить то, что мы считаем ошибкой и благословить нас.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602429"/>
            <a:ext cx="11007282" cy="4879208"/>
          </a:xfrm>
        </p:spPr>
        <p:txBody>
          <a:bodyPr/>
          <a:lstStyle/>
          <a:p>
            <a:pPr>
              <a:defRPr/>
            </a:pPr>
            <a:r>
              <a:rPr lang="ru-RU" baseline="30000">
                <a:solidFill>
                  <a:srgbClr val="EEEAD2"/>
                </a:solidFill>
              </a:rPr>
              <a:t>2:</a:t>
            </a:r>
            <a:r>
              <a:rPr baseline="30000">
                <a:solidFill>
                  <a:srgbClr val="EEEAD2"/>
                </a:solidFill>
              </a:rPr>
              <a:t>13 </a:t>
            </a:r>
            <a:r>
              <a:rPr>
                <a:solidFill>
                  <a:srgbClr val="EEEAD2"/>
                </a:solidFill>
              </a:rPr>
              <a:t>Вот еще что вы делаете: вы залили жертвенник Господа слезами. Вы плачете и сетуете, потому что Он больше не смотрит на ваши дары и не принимает их из ваших рук с благосклонностью. </a:t>
            </a:r>
            <a:r>
              <a:rPr baseline="30000">
                <a:solidFill>
                  <a:srgbClr val="EEEAD2"/>
                </a:solidFill>
              </a:rPr>
              <a:t>14 </a:t>
            </a:r>
            <a:r>
              <a:rPr>
                <a:solidFill>
                  <a:srgbClr val="EEEAD2"/>
                </a:solidFill>
              </a:rPr>
              <a:t>Вы спрашиваете: «Почему?» </a:t>
            </a:r>
            <a:r>
              <a:rPr b="1"/>
              <a:t>Потому что Господь свидетель между тобой и твоей женой, </a:t>
            </a:r>
            <a:r>
              <a:rPr b="1" i="1"/>
              <a:t>на которой ты женился</a:t>
            </a:r>
            <a:r>
              <a:rPr b="1"/>
              <a:t> еще в юности. Ты был ей неверен, хотя она твоя супруга, твоя законная жена</a:t>
            </a:r>
            <a:r>
              <a:rPr/>
              <a:t>. </a:t>
            </a:r>
            <a:endParaRPr lang="ru-RU"/>
          </a:p>
          <a:p>
            <a:pPr algn="r">
              <a:defRPr/>
            </a:pPr>
            <a:r>
              <a:rPr lang="ru-RU">
                <a:solidFill>
                  <a:srgbClr val="EEEAD2"/>
                </a:solidFill>
              </a:rPr>
              <a:t>(Книга пророка Малахии 2:</a:t>
            </a:r>
            <a:r>
              <a:rPr lang="en-US">
                <a:solidFill>
                  <a:srgbClr val="EEEAD2"/>
                </a:solidFill>
              </a:rPr>
              <a:t>13</a:t>
            </a:r>
            <a:r>
              <a:rPr lang="ru-RU">
                <a:solidFill>
                  <a:srgbClr val="EEEAD2"/>
                </a:solidFill>
              </a:rPr>
              <a:t>-</a:t>
            </a:r>
            <a:r>
              <a:rPr lang="en-US">
                <a:solidFill>
                  <a:srgbClr val="EEEAD2"/>
                </a:solidFill>
              </a:rPr>
              <a:t>14</a:t>
            </a:r>
            <a:r>
              <a:rPr lang="ru-RU">
                <a:solidFill>
                  <a:srgbClr val="EEEAD2"/>
                </a:solidFill>
              </a:rPr>
              <a:t>)</a:t>
            </a:r>
            <a:endParaRPr>
              <a:solidFill>
                <a:srgbClr val="EEEAD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511629"/>
            <a:ext cx="10944226" cy="4970007"/>
          </a:xfrm>
        </p:spPr>
        <p:txBody>
          <a:bodyPr/>
          <a:lstStyle/>
          <a:p>
            <a:pPr>
              <a:defRPr/>
            </a:pPr>
            <a:r>
              <a:rPr lang="ru-RU" baseline="30000">
                <a:solidFill>
                  <a:srgbClr val="EEEAD2"/>
                </a:solidFill>
              </a:rPr>
              <a:t>7:</a:t>
            </a:r>
            <a:r>
              <a:rPr baseline="30000">
                <a:solidFill>
                  <a:srgbClr val="EEEAD2"/>
                </a:solidFill>
              </a:rPr>
              <a:t>10 </a:t>
            </a:r>
            <a:r>
              <a:rPr>
                <a:solidFill>
                  <a:srgbClr val="EEEAD2"/>
                </a:solidFill>
              </a:rPr>
              <a:t>А состоящим в браке не я, но Сам Господь дает такое повеление: жена не должна бросать своего мужа. </a:t>
            </a:r>
            <a:r>
              <a:rPr baseline="30000">
                <a:solidFill>
                  <a:srgbClr val="EEEAD2"/>
                </a:solidFill>
              </a:rPr>
              <a:t>11 </a:t>
            </a:r>
            <a:r>
              <a:rPr>
                <a:solidFill>
                  <a:srgbClr val="EEEAD2"/>
                </a:solidFill>
              </a:rPr>
              <a:t>Если же она бросит мужа, то пусть либо вообще не вступает в новый брак, либо примирится со своим мужем и вернется к нему. Муж, в свою очередь, не должен разводиться с женой…</a:t>
            </a:r>
            <a:r>
              <a:rPr lang="ru-RU">
                <a:solidFill>
                  <a:srgbClr val="EEEAD2"/>
                </a:solidFill>
              </a:rPr>
              <a:t> </a:t>
            </a:r>
            <a:endParaRPr/>
          </a:p>
          <a:p>
            <a:pPr algn="r">
              <a:defRPr/>
            </a:pPr>
            <a:r>
              <a:rPr lang="ru-RU">
                <a:solidFill>
                  <a:srgbClr val="EEEAD2"/>
                </a:solidFill>
              </a:rPr>
              <a:t>1-ое Послание Коринфянам 7:10-11</a:t>
            </a:r>
            <a:endParaRPr>
              <a:solidFill>
                <a:srgbClr val="EEEAD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478971"/>
            <a:ext cx="10944226" cy="5002665"/>
          </a:xfrm>
        </p:spPr>
        <p:txBody>
          <a:bodyPr/>
          <a:lstStyle/>
          <a:p>
            <a:pPr>
              <a:defRPr/>
            </a:pPr>
            <a:r>
              <a:rPr lang="ru-RU" baseline="30000">
                <a:solidFill>
                  <a:srgbClr val="EEEAD2"/>
                </a:solidFill>
              </a:rPr>
              <a:t>2:</a:t>
            </a:r>
            <a:r>
              <a:rPr baseline="30000">
                <a:solidFill>
                  <a:srgbClr val="EEEAD2"/>
                </a:solidFill>
              </a:rPr>
              <a:t>15 </a:t>
            </a:r>
            <a:r>
              <a:rPr>
                <a:solidFill>
                  <a:srgbClr val="EEEAD2"/>
                </a:solidFill>
              </a:rPr>
              <a:t>Не Бог ли сделал их одним целым? И плотью, и духом они принадлежат Ему. Почему же Он хочет, чтобы они были едины? Из-за потомства, которое угодно Ему. Смотрите же за собой, и пусть никто не нарушает верности своей жене, на которой женился в юности.</a:t>
            </a:r>
            <a:r>
              <a:rPr lang="ru-RU">
                <a:solidFill>
                  <a:srgbClr val="EEEAD2"/>
                </a:solidFill>
              </a:rPr>
              <a:t> </a:t>
            </a:r>
            <a:r>
              <a:rPr baseline="30000"/>
              <a:t>16 </a:t>
            </a:r>
            <a:r>
              <a:rPr lang="ru-RU"/>
              <a:t>«</a:t>
            </a:r>
            <a:r>
              <a:rPr b="1" i="1"/>
              <a:t>Я ненавижу развод</a:t>
            </a:r>
            <a:r>
              <a:rPr lang="ru-RU"/>
              <a:t>»</a:t>
            </a:r>
            <a:r>
              <a:rPr/>
              <a:t>, </a:t>
            </a:r>
            <a:r>
              <a:rPr>
                <a:solidFill>
                  <a:srgbClr val="EEEAD2"/>
                </a:solidFill>
              </a:rPr>
              <a:t>– говорит Господь, Бог Израиля, – </a:t>
            </a:r>
            <a:r>
              <a:rPr lang="ru-RU">
                <a:solidFill>
                  <a:srgbClr val="EEEAD2"/>
                </a:solidFill>
              </a:rPr>
              <a:t>«</a:t>
            </a:r>
            <a:r>
              <a:rPr i="1">
                <a:solidFill>
                  <a:srgbClr val="EEEAD2"/>
                </a:solidFill>
              </a:rPr>
              <a:t>и того, кто покрывает свою одежду насилием</a:t>
            </a:r>
            <a:r>
              <a:rPr lang="ru-RU">
                <a:solidFill>
                  <a:srgbClr val="EEEAD2"/>
                </a:solidFill>
              </a:rPr>
              <a:t>»</a:t>
            </a:r>
            <a:r>
              <a:rPr>
                <a:solidFill>
                  <a:srgbClr val="EEEAD2"/>
                </a:solidFill>
              </a:rPr>
              <a:t>, – говорит Господь Сил. – </a:t>
            </a:r>
            <a:r>
              <a:rPr lang="ru-RU">
                <a:solidFill>
                  <a:srgbClr val="EEEAD2"/>
                </a:solidFill>
              </a:rPr>
              <a:t>«</a:t>
            </a:r>
            <a:r>
              <a:rPr i="1">
                <a:solidFill>
                  <a:srgbClr val="EEEAD2"/>
                </a:solidFill>
              </a:rPr>
              <a:t>Поэтому оберегай себя и не нарушай верности</a:t>
            </a:r>
            <a:r>
              <a:rPr lang="ru-RU">
                <a:solidFill>
                  <a:srgbClr val="EEEAD2"/>
                </a:solidFill>
              </a:rPr>
              <a:t>»</a:t>
            </a:r>
            <a:r>
              <a:rPr>
                <a:solidFill>
                  <a:srgbClr val="EEEAD2"/>
                </a:solidFill>
              </a:rPr>
              <a:t>.</a:t>
            </a:r>
            <a:endParaRPr/>
          </a:p>
          <a:p>
            <a:pPr algn="r">
              <a:defRPr/>
            </a:pPr>
            <a:r>
              <a:rPr lang="ru-RU">
                <a:solidFill>
                  <a:srgbClr val="EEEAD2"/>
                </a:solidFill>
              </a:rPr>
              <a:t>(Книга пророка Малахии 2:15-16)</a:t>
            </a:r>
            <a:endParaRPr>
              <a:solidFill>
                <a:srgbClr val="EEEAD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762001"/>
            <a:ext cx="10944226" cy="4719636"/>
          </a:xfrm>
        </p:spPr>
        <p:txBody>
          <a:bodyPr/>
          <a:lstStyle/>
          <a:p>
            <a:pPr>
              <a:defRPr/>
            </a:pPr>
            <a:r>
              <a:rPr lang="en-US" baseline="30000"/>
              <a:t>19:6</a:t>
            </a:r>
            <a:r>
              <a:rPr lang="en-US"/>
              <a:t> </a:t>
            </a:r>
            <a:r>
              <a:rPr lang="ru-RU" b="1"/>
              <a:t>Что Бог сочетал, того человек да не разлучает</a:t>
            </a:r>
            <a:r>
              <a:rPr lang="en-US"/>
              <a:t>.</a:t>
            </a:r>
            <a:endParaRPr lang="ru-RU"/>
          </a:p>
          <a:p>
            <a:pPr algn="r">
              <a:defRPr/>
            </a:pPr>
            <a:r>
              <a:rPr lang="en-US"/>
              <a:t>(</a:t>
            </a:r>
            <a:r>
              <a:rPr lang="ru-RU"/>
              <a:t>Евангелие от Матфея 19:6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568411"/>
            <a:ext cx="10944226" cy="4913225"/>
          </a:xfrm>
        </p:spPr>
        <p:txBody>
          <a:bodyPr/>
          <a:lstStyle/>
          <a:p>
            <a:pPr marL="457200" indent="-457200">
              <a:buFont typeface="Arial"/>
              <a:buChar char="•"/>
              <a:defRPr/>
            </a:pPr>
            <a:r>
              <a:rPr lang="ru-RU" i="1">
                <a:solidFill>
                  <a:srgbClr val="EEEAD2"/>
                </a:solidFill>
              </a:rPr>
              <a:t>В каких сферах нашей жизни мы любим один грех выбивать другим грехом? 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 i="1"/>
              <a:t>«Тьма не изгоняет тьму. Это под силу лишь свету. Насилие не уничтожает насилие. Это может сделать лишь любовь»</a:t>
            </a:r>
            <a:endParaRPr/>
          </a:p>
          <a:p>
            <a:pPr algn="r">
              <a:defRPr/>
            </a:pPr>
            <a:r>
              <a:rPr lang="ru-RU"/>
              <a:t>(Мартин Лютер Кинг)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Близость с Богом обновляет близость с любимыми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1365704"/>
          </a:xfrm>
        </p:spPr>
        <p:txBody>
          <a:bodyPr/>
          <a:lstStyle/>
          <a:p>
            <a:pPr>
              <a:defRPr/>
            </a:pPr>
            <a:r>
              <a:rPr lang="ru-RU"/>
              <a:t>С КЕМ МЫ СОХРАНЯЕМ БРАК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2024743"/>
            <a:ext cx="11067369" cy="3456893"/>
          </a:xfrm>
        </p:spPr>
        <p:txBody>
          <a:bodyPr/>
          <a:lstStyle/>
          <a:p>
            <a:pPr>
              <a:defRPr/>
            </a:pPr>
            <a:r>
              <a:rPr lang="ru-RU"/>
              <a:t>Мы призваны хранить верность тем, с кем связали свою жизнь. Даже тогда, когда мы допустили ошибку и связали её не с тем человеком, с которым стоило бы это делать. Бог прославляется нашей верностью нашим супругам. Будем помнить, что: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 u="sng">
                <a:solidFill>
                  <a:srgbClr val="FABD2B"/>
                </a:solidFill>
              </a:rPr>
              <a:t>Развод</a:t>
            </a:r>
            <a:r>
              <a:rPr lang="ru-RU"/>
              <a:t> противен Его природе;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/>
              <a:t>Разделение равносильно </a:t>
            </a:r>
            <a:r>
              <a:rPr lang="ru-RU" b="1" u="sng">
                <a:solidFill>
                  <a:srgbClr val="FABD2B"/>
                </a:solidFill>
              </a:rPr>
              <a:t>насилию</a:t>
            </a:r>
            <a:r>
              <a:rPr lang="ru-RU"/>
              <a:t> над супругами и их детьми.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500743"/>
            <a:ext cx="10944226" cy="4980893"/>
          </a:xfrm>
        </p:spPr>
        <p:txBody>
          <a:bodyPr/>
          <a:lstStyle/>
          <a:p>
            <a:pPr marL="457200" indent="-457200">
              <a:buFont typeface="Arial"/>
              <a:buChar char="•"/>
              <a:defRPr/>
            </a:pPr>
            <a:r>
              <a:rPr lang="ru-RU" i="1">
                <a:solidFill>
                  <a:srgbClr val="EEEAD2"/>
                </a:solidFill>
              </a:rPr>
              <a:t>Связываем ли мы сегодня развод просто с требованием Бога или видим, как в этом запрете отражается сама природа Бога? </a:t>
            </a:r>
            <a:endParaRPr lang="en-US" i="1">
              <a:solidFill>
                <a:srgbClr val="EEEAD2"/>
              </a:solidFill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Близость с Богом обновляет близость с любимыми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БЛИЗОСТЬ С БОГОМ ОБНОВЛЯЕТ БЛИЗОСТЬ С ЛЮБИМЫМИ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Наши доверительные отношения с Богом приводят к тому, что и мы становимся людьми, кому можно доверять. Это происходит благодаря тому, что вера формирует то с кем мы: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Связываем</a:t>
            </a:r>
            <a:r>
              <a:rPr lang="ru-RU"/>
              <a:t> жизнь;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Строим</a:t>
            </a:r>
            <a:r>
              <a:rPr lang="ru-RU"/>
              <a:t> жизнь;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b="1"/>
              <a:t>Сохраняем</a:t>
            </a:r>
            <a:r>
              <a:rPr lang="ru-RU"/>
              <a:t> брак.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Шрифт, графический дизайн, луна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" y="0"/>
            <a:ext cx="12193473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графический дизайн, дизайн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7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1422644"/>
          </a:xfrm>
        </p:spPr>
        <p:txBody>
          <a:bodyPr/>
          <a:lstStyle/>
          <a:p>
            <a:pPr>
              <a:defRPr/>
            </a:pPr>
            <a:r>
              <a:rPr lang="ru-RU"/>
              <a:t>В СЛЕДУЮЩИЙ РАЗ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1863969"/>
            <a:ext cx="10944226" cy="3617667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ru-RU">
                <a:solidFill>
                  <a:srgbClr val="EEEAD2"/>
                </a:solidFill>
              </a:rPr>
              <a:t>Продолжая изучать книгу пророка Малахии, мы постараемся ответить на вопрос, </a:t>
            </a:r>
            <a:r>
              <a:rPr lang="ru-RU" b="1"/>
              <a:t>как поступать по справедливости в глубоко несправедливом мире</a:t>
            </a:r>
            <a:r>
              <a:rPr lang="ru-RU"/>
              <a:t>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1364029"/>
          </a:xfrm>
        </p:spPr>
        <p:txBody>
          <a:bodyPr/>
          <a:lstStyle/>
          <a:p>
            <a:pPr>
              <a:defRPr/>
            </a:pPr>
            <a:r>
              <a:rPr lang="ru-RU"/>
              <a:t>ПРИМЕНЕНИЕ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1910863"/>
            <a:ext cx="10944226" cy="3570774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ru-RU">
                <a:solidFill>
                  <a:srgbClr val="EEEAD2"/>
                </a:solidFill>
              </a:rPr>
              <a:t>Мы привыкли отгораживать от остальных то, что называется «личной жизнью». Но мы утратили право говорить о чём-либо «это моё личное дело», когда доверились Богу. Всё, что мы делаем, мы делаем в свете отношений с Ним и в контексте общения с другими верующими. </a:t>
            </a:r>
            <a:r>
              <a:rPr lang="ru-RU" b="1"/>
              <a:t>Прочувствуйте этот простой факт. Примите его. Перестройте свою жизнь в соответствии с ним.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703385"/>
            <a:ext cx="10944226" cy="4778250"/>
          </a:xfrm>
          <a:prstGeom prst="rect">
            <a:avLst/>
          </a:prstGeom>
          <a:noFill/>
        </p:spPr>
        <p:txBody>
          <a:bodyPr/>
          <a:lstStyle/>
          <a:p>
            <a:pPr marL="457200" indent="-457200">
              <a:buFont typeface="Arial"/>
              <a:buChar char="•"/>
              <a:defRPr/>
            </a:pPr>
            <a:r>
              <a:rPr lang="ru-RU" i="1"/>
              <a:t>Как наша вера влияет на нашу личную жизнь? Как она определяет то, с кем мы связываем себя в браке? </a:t>
            </a:r>
            <a:endParaRPr lang="ru-RU"/>
          </a:p>
          <a:p>
            <a:pPr marL="457200" indent="-457200">
              <a:buFont typeface="Arial"/>
              <a:buChar char="•"/>
              <a:defRPr/>
            </a:pPr>
            <a:r>
              <a:rPr lang="ru-RU"/>
              <a:t>Задумайтесь и, если есть возможность, запишите сейчас ответ в ваши бюллетени.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602429"/>
            <a:ext cx="11007282" cy="4879208"/>
          </a:xfrm>
        </p:spPr>
        <p:txBody>
          <a:bodyPr/>
          <a:lstStyle/>
          <a:p>
            <a:pPr>
              <a:defRPr/>
            </a:pPr>
            <a:r>
              <a:rPr baseline="30000"/>
              <a:t>2</a:t>
            </a:r>
            <a:r>
              <a:rPr lang="ru-RU" baseline="30000"/>
              <a:t>:</a:t>
            </a:r>
            <a:r>
              <a:rPr baseline="30000"/>
              <a:t>10 </a:t>
            </a:r>
            <a:r>
              <a:rPr/>
              <a:t> </a:t>
            </a:r>
            <a:r>
              <a:rPr lang="ru-RU"/>
              <a:t>Р</a:t>
            </a:r>
            <a:r>
              <a:rPr/>
              <a:t>азве не один у всех нас Отец? Разве не один Бог сотворил нас? Почему же мы вероломны по отношению друг к другу, нарушая завет наших отцов?</a:t>
            </a:r>
            <a:r>
              <a:rPr lang="ru-RU"/>
              <a:t> </a:t>
            </a:r>
            <a:r>
              <a:rPr baseline="30000"/>
              <a:t>11 </a:t>
            </a:r>
            <a:r>
              <a:rPr/>
              <a:t>Иуда нарушил верность. Мерзость была совершена в Израиле и в Иерусалиме: Иуда осквернил святилище Господа, которое Он любит, женившись на дочери чужого бога. </a:t>
            </a:r>
            <a:r>
              <a:rPr baseline="30000"/>
              <a:t>12 </a:t>
            </a:r>
            <a:r>
              <a:rPr/>
              <a:t>Да исторгнет Господь из шатров Иакова всякого, поступающего так, кто бы он ни был, даже если он приносит жертвы Господу Сил.</a:t>
            </a:r>
            <a:endParaRPr/>
          </a:p>
          <a:p>
            <a:pPr algn="r">
              <a:defRPr/>
            </a:pPr>
            <a:r>
              <a:rPr lang="ru-RU"/>
              <a:t>(Книга пророка Малахии 2:10-12)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602429"/>
            <a:ext cx="11007282" cy="4879208"/>
          </a:xfrm>
        </p:spPr>
        <p:txBody>
          <a:bodyPr/>
          <a:lstStyle/>
          <a:p>
            <a:pPr>
              <a:defRPr/>
            </a:pPr>
            <a:r>
              <a:rPr lang="ru-RU" baseline="30000"/>
              <a:t>2:</a:t>
            </a:r>
            <a:r>
              <a:rPr baseline="30000"/>
              <a:t>13 </a:t>
            </a:r>
            <a:r>
              <a:rPr lang="ru-RU"/>
              <a:t>В</a:t>
            </a:r>
            <a:r>
              <a:rPr/>
              <a:t>от еще что вы делаете: вы залили жертвенник Господа слезами. Вы плачете и сетуете, потому что Он больше не смотрит на ваши дары и не принимает их из ваших рук с благосклонностью. </a:t>
            </a:r>
            <a:r>
              <a:rPr baseline="30000"/>
              <a:t>14 </a:t>
            </a:r>
            <a:r>
              <a:rPr/>
              <a:t>Вы спрашиваете: «Почему?» Потому что Господь свидетель между тобой и твоей женой, на которой ты женился еще в юности. Ты был ей неверен, хотя она твоя супруга, твоя законная жена. </a:t>
            </a:r>
            <a:endParaRPr lang="ru-RU"/>
          </a:p>
          <a:p>
            <a:pPr algn="r">
              <a:defRPr/>
            </a:pPr>
            <a:r>
              <a:rPr lang="ru-RU"/>
              <a:t>(Книга пророка Малахии 2:</a:t>
            </a:r>
            <a:r>
              <a:rPr lang="en-US"/>
              <a:t>13</a:t>
            </a:r>
            <a:r>
              <a:rPr lang="ru-RU"/>
              <a:t>-</a:t>
            </a:r>
            <a:r>
              <a:rPr lang="en-US"/>
              <a:t>14</a:t>
            </a:r>
            <a:r>
              <a:rPr lang="ru-RU"/>
              <a:t>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478971"/>
            <a:ext cx="10944226" cy="5002665"/>
          </a:xfrm>
        </p:spPr>
        <p:txBody>
          <a:bodyPr/>
          <a:lstStyle/>
          <a:p>
            <a:pPr>
              <a:defRPr/>
            </a:pPr>
            <a:r>
              <a:rPr lang="ru-RU" baseline="30000"/>
              <a:t>2:</a:t>
            </a:r>
            <a:r>
              <a:rPr baseline="30000"/>
              <a:t>15 </a:t>
            </a:r>
            <a:r>
              <a:rPr lang="ru-RU"/>
              <a:t>Н</a:t>
            </a:r>
            <a:r>
              <a:rPr/>
              <a:t>е Бог ли сделал их одним целым? И плотью, и духом они принадлежат Ему. Почему же Он хочет, чтобы они были едины? Из-за потомства, которое угодно Ему. Смотрите же за собой, и пусть никто не нарушает верности своей жене, на которой женился в юности</a:t>
            </a:r>
            <a:r>
              <a:rPr i="1"/>
              <a:t>.</a:t>
            </a:r>
            <a:r>
              <a:rPr lang="ru-RU" i="1"/>
              <a:t> </a:t>
            </a:r>
            <a:r>
              <a:rPr baseline="30000"/>
              <a:t>16 </a:t>
            </a:r>
            <a:r>
              <a:rPr lang="ru-RU"/>
              <a:t>«</a:t>
            </a:r>
            <a:r>
              <a:rPr lang="ru-RU" i="1"/>
              <a:t>Я </a:t>
            </a:r>
            <a:r>
              <a:rPr i="1"/>
              <a:t>ненавижу развод</a:t>
            </a:r>
            <a:r>
              <a:rPr lang="ru-RU"/>
              <a:t>»</a:t>
            </a:r>
            <a:r>
              <a:rPr/>
              <a:t>, – говорит Господь, Бог Израиля, – </a:t>
            </a:r>
            <a:r>
              <a:rPr lang="ru-RU"/>
              <a:t>«</a:t>
            </a:r>
            <a:r>
              <a:rPr i="1"/>
              <a:t>и того, кто покрывает свою одежду насилием</a:t>
            </a:r>
            <a:r>
              <a:rPr lang="ru-RU"/>
              <a:t>»</a:t>
            </a:r>
            <a:r>
              <a:rPr/>
              <a:t>, – говорит Господь Сил. – </a:t>
            </a:r>
            <a:r>
              <a:rPr lang="ru-RU"/>
              <a:t>«</a:t>
            </a:r>
            <a:r>
              <a:rPr i="1"/>
              <a:t>Поэтому оберегай себя и не нарушай верности</a:t>
            </a:r>
            <a:r>
              <a:rPr lang="ru-RU"/>
              <a:t>»</a:t>
            </a:r>
            <a:r>
              <a:rPr/>
              <a:t>.</a:t>
            </a:r>
            <a:endParaRPr/>
          </a:p>
          <a:p>
            <a:pPr algn="r">
              <a:defRPr/>
            </a:pPr>
            <a:r>
              <a:rPr lang="ru-RU"/>
              <a:t>(Книга пророка Малахии 2:15-16)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441325"/>
            <a:ext cx="10944225" cy="1436902"/>
          </a:xfrm>
        </p:spPr>
        <p:txBody>
          <a:bodyPr/>
          <a:lstStyle/>
          <a:p>
            <a:pPr>
              <a:defRPr/>
            </a:pPr>
            <a:r>
              <a:rPr lang="ru-RU"/>
              <a:t>ДЛЯ КОГО ЭТОТ ОТРЫВОК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2125363"/>
            <a:ext cx="11165342" cy="3356274"/>
          </a:xfrm>
        </p:spPr>
        <p:txBody>
          <a:bodyPr/>
          <a:lstStyle/>
          <a:p>
            <a:pPr marL="457200" indent="-457200">
              <a:buFont typeface="Arial"/>
              <a:buChar char="•"/>
              <a:defRPr/>
            </a:pPr>
            <a:r>
              <a:rPr lang="ru-RU"/>
              <a:t>Для тех, </a:t>
            </a:r>
            <a:r>
              <a:rPr lang="ru-RU" b="1"/>
              <a:t>кто холост</a:t>
            </a:r>
            <a:r>
              <a:rPr lang="ru-RU"/>
              <a:t> (всё ещё или вновь);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/>
              <a:t>Для тех, </a:t>
            </a:r>
            <a:r>
              <a:rPr lang="ru-RU" b="1"/>
              <a:t>кто в браке и у кого в браке возникли трудности</a:t>
            </a:r>
            <a:r>
              <a:rPr lang="ru-RU"/>
              <a:t>;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/>
              <a:t>Для тех, </a:t>
            </a:r>
            <a:r>
              <a:rPr lang="ru-RU" b="1"/>
              <a:t>кто давно в браке и у кого кажется, что всё хорошо</a:t>
            </a:r>
            <a:r>
              <a:rPr lang="ru-RU"/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3887" y="522515"/>
            <a:ext cx="10944226" cy="4959122"/>
          </a:xfrm>
        </p:spPr>
        <p:txBody>
          <a:bodyPr/>
          <a:lstStyle/>
          <a:p>
            <a:pPr>
              <a:defRPr/>
            </a:pPr>
            <a:r>
              <a:rPr baseline="30000"/>
              <a:t>2</a:t>
            </a:r>
            <a:r>
              <a:rPr lang="ru-RU" baseline="30000"/>
              <a:t>:</a:t>
            </a:r>
            <a:r>
              <a:rPr baseline="30000"/>
              <a:t>10 </a:t>
            </a:r>
            <a:r>
              <a:rPr/>
              <a:t> </a:t>
            </a:r>
            <a:r>
              <a:rPr lang="ru-RU" b="1"/>
              <a:t>Р</a:t>
            </a:r>
            <a:r>
              <a:rPr b="1"/>
              <a:t>азве не один у всех нас Отец? Разве не один Бог сотворил нас?</a:t>
            </a:r>
            <a:r>
              <a:rPr/>
              <a:t> </a:t>
            </a:r>
            <a:r>
              <a:rPr>
                <a:solidFill>
                  <a:srgbClr val="EEEAD2"/>
                </a:solidFill>
              </a:rPr>
              <a:t>Почему же мы вероломны по отношению друг к другу, нарушая завет наших отцов?</a:t>
            </a:r>
            <a:endParaRPr lang="ru-RU">
              <a:solidFill>
                <a:srgbClr val="EEEAD2"/>
              </a:solidFill>
            </a:endParaRPr>
          </a:p>
          <a:p>
            <a:pPr algn="r">
              <a:defRPr/>
            </a:pPr>
            <a:r>
              <a:rPr lang="ru-RU">
                <a:solidFill>
                  <a:srgbClr val="EEEAD2"/>
                </a:solidFill>
              </a:rPr>
              <a:t>(Книга пророка Малахии 2:10)</a:t>
            </a:r>
            <a:endParaRPr/>
          </a:p>
          <a:p>
            <a:pPr>
              <a:defRPr/>
            </a:pPr>
            <a:r>
              <a:rPr lang="ru-RU">
                <a:solidFill>
                  <a:srgbClr val="EEEAD2"/>
                </a:solidFill>
              </a:rPr>
              <a:t>Идея равенства всех людей и такие понятия как «общечеловеческие ценности» и «права человека» взяты из Христианства. Уже в древнем патриархальном обществе Малахия напоминает своей аудитории о </a:t>
            </a:r>
            <a:r>
              <a:rPr lang="ru-RU" b="1"/>
              <a:t>равенстве всех людей перед Богом и равенстве перед Ним мужчин и женщин.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customXml/_rels/item1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1.xml"/></Relationships>
</file>

<file path=customXml/_rels/item2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2.xml"/></Relationships>
</file>

<file path=customXml/_rels/item3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E98BC-D3D4-43A3-A423-022DEC00C7DD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9d1a634f-6735-4db6-bcd6-aa97ff485f6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2589e56-49db-468b-8cef-9bc6768a675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89e56-49db-468b-8cef-9bc6768a6759"/>
    <ds:schemaRef ds:uri="9d1a634f-6735-4db6-bcd6-aa97ff485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31</Slides>
  <Notes>31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Constantin Lysakov</dc:creator>
  <cp:keywords/>
  <dc:description/>
  <dc:identifier/>
  <dc:language/>
  <cp:lastModifiedBy>Ульяна Боднар</cp:lastModifiedBy>
  <cp:revision>916</cp:revision>
  <dcterms:created xsi:type="dcterms:W3CDTF">2020-09-24T09:54:03Z</dcterms:created>
  <dcterms:modified xsi:type="dcterms:W3CDTF">2026-07-26T18:59:24Z</dcterms:modified>
  <cp:category/>
  <cp:contentStatus/>
  <cp:version/>
</cp:coreProperties>
</file>