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1933" r:id="rId5"/>
    <p:sldId id="1934" r:id="rId6"/>
    <p:sldId id="1581" r:id="rId7"/>
    <p:sldId id="1561" r:id="rId8"/>
    <p:sldId id="257" r:id="rId9"/>
    <p:sldId id="258" r:id="rId10"/>
    <p:sldId id="259" r:id="rId11"/>
    <p:sldId id="1917" r:id="rId12"/>
    <p:sldId id="1954" r:id="rId13"/>
    <p:sldId id="260" r:id="rId14"/>
    <p:sldId id="1936" r:id="rId15"/>
    <p:sldId id="1938" r:id="rId16"/>
    <p:sldId id="264" r:id="rId17"/>
    <p:sldId id="1955" r:id="rId18"/>
    <p:sldId id="265" r:id="rId19"/>
    <p:sldId id="267" r:id="rId20"/>
    <p:sldId id="1895" r:id="rId21"/>
    <p:sldId id="1953" r:id="rId22"/>
    <p:sldId id="1945" r:id="rId23"/>
    <p:sldId id="1946" r:id="rId24"/>
    <p:sldId id="1950" r:id="rId25"/>
    <p:sldId id="1899" r:id="rId26"/>
    <p:sldId id="268" r:id="rId27"/>
    <p:sldId id="1906" r:id="rId28"/>
    <p:sldId id="1910" r:id="rId29"/>
    <p:sldId id="134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3725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6" pos="7287" userDrawn="1">
          <p15:clr>
            <a:srgbClr val="A4A3A4"/>
          </p15:clr>
        </p15:guide>
        <p15:guide id="7" orient="horz" pos="278" userDrawn="1">
          <p15:clr>
            <a:srgbClr val="A4A3A4"/>
          </p15:clr>
        </p15:guide>
        <p15:guide id="8" orient="horz" pos="34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AD2"/>
    <a:srgbClr val="FABD2B"/>
    <a:srgbClr val="FAF3DC"/>
    <a:srgbClr val="A08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5" autoAdjust="0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232" y="520"/>
      </p:cViewPr>
      <p:guideLst>
        <p:guide orient="horz" pos="2160"/>
        <p:guide pos="3840"/>
        <p:guide pos="393"/>
        <p:guide orient="horz" pos="3725"/>
        <p:guide orient="horz" pos="4042"/>
        <p:guide pos="7287"/>
        <p:guide orient="horz" pos="278"/>
        <p:guide orient="horz" pos="34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F2BAA-8641-A675-F94E-5FB08B34E1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27EF0-1BED-3B03-B5EB-0823DE8B8E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FB1C9-76AB-C449-8045-361449949862}" type="datetimeFigureOut">
              <a:rPr lang="en-RU" smtClean="0"/>
              <a:t>7/17/26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FCB05C-91E3-49F2-738F-69EFE818BA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96C0E-F132-7407-C42E-A8FDE01B0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FB5AD-6CAF-744A-BCD1-2839521B78C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218433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D9057-650A-DA45-BBFC-E4A38716EBFB}" type="datetimeFigureOut">
              <a:rPr lang="en-RU" smtClean="0"/>
              <a:t>7/17/26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BFED6-21E3-5342-AFB2-1D9FF8750C08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29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92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A21FBFA-627B-D8B4-E8BE-A6888F730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6"/>
            <a:ext cx="10944226" cy="5040312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1 строка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532069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01098"/>
            <a:ext cx="10944226" cy="4080538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9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2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180998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020528"/>
            <a:ext cx="10944226" cy="3461107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7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3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861004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698955"/>
            <a:ext cx="10944226" cy="2782681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90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2 строки и 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1DF4C-9CFC-4945-B92C-A4AE158FE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384300"/>
          </a:xfrm>
        </p:spPr>
        <p:txBody>
          <a:bodyPr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</a:t>
            </a:r>
            <a:br>
              <a:rPr lang="ru-RU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1A5E4-2A61-CE4B-89F8-FF5B0E180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947553"/>
            <a:ext cx="5179035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29199-A26E-DA4B-892F-1D37F5B59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947553"/>
            <a:ext cx="5472113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600"/>
              </a:spcBef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95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A8D8F-CAEC-599E-1B4E-8A0AD1697F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72D996-E51C-1A6D-4961-4BC1ABEF4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6A746-B6C9-599C-4FAA-9425440E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801D0-6EA3-42E2-BE7C-1A5364F44C24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AE1F-537B-0D1A-00F0-2309E79A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0A9C2-4099-ADC5-ED82-43808841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4C122-F9FF-45D8-B252-8AFC258D2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3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D8FE2E-E35F-9446-9B41-FE860391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5615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4F738-B15A-6B45-A5D5-8A77D3C45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445342"/>
            <a:ext cx="10937854" cy="40362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55" r:id="rId2"/>
    <p:sldLayoutId id="2147483696" r:id="rId3"/>
    <p:sldLayoutId id="2147483695" r:id="rId4"/>
    <p:sldLayoutId id="2147483650" r:id="rId5"/>
    <p:sldLayoutId id="2147483652" r:id="rId6"/>
    <p:sldLayoutId id="214748369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FABD2B"/>
          </a:solidFill>
          <a:latin typeface="Montserrat" pitchFamily="2" charset="77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None/>
        <a:defRPr sz="2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orient="horz" pos="3725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3453" userDrawn="1">
          <p15:clr>
            <a:srgbClr val="F26B43"/>
          </p15:clr>
        </p15:guide>
        <p15:guide id="8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lachi BREAKTHROUGH INTRO">
            <a:hlinkClick r:id="" action="ppaction://media"/>
            <a:extLst>
              <a:ext uri="{FF2B5EF4-FFF2-40B4-BE49-F238E27FC236}">
                <a16:creationId xmlns:a16="http://schemas.microsoft.com/office/drawing/2014/main" id="{47915C41-5B3A-7BAA-A91B-D2786DDA496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1039" cy="6858000"/>
          </a:xfrm>
        </p:spPr>
      </p:pic>
    </p:spTree>
    <p:extLst>
      <p:ext uri="{BB962C8B-B14F-4D97-AF65-F5344CB8AC3E}">
        <p14:creationId xmlns:p14="http://schemas.microsoft.com/office/powerpoint/2010/main" val="9918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AB1FE-C96A-1033-A8D0-DE4B2DD60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5"/>
            <a:ext cx="10944225" cy="5040311"/>
          </a:xfrm>
        </p:spPr>
        <p:txBody>
          <a:bodyPr/>
          <a:lstStyle/>
          <a:p>
            <a:pPr marL="0" indent="0">
              <a:buNone/>
            </a:pPr>
            <a:r>
              <a:rPr lang="en-US" i="1" dirty="0" err="1"/>
              <a:t>Братия</a:t>
            </a:r>
            <a:r>
              <a:rPr lang="en-US" i="1" dirty="0"/>
              <a:t> </a:t>
            </a:r>
            <a:r>
              <a:rPr lang="en-US" i="1" dirty="0" err="1"/>
              <a:t>мои</a:t>
            </a:r>
            <a:r>
              <a:rPr lang="en-US" i="1" dirty="0"/>
              <a:t>! </a:t>
            </a:r>
            <a:r>
              <a:rPr lang="en-US" i="1" dirty="0" err="1"/>
              <a:t>не</a:t>
            </a:r>
            <a:r>
              <a:rPr lang="en-US" i="1" dirty="0"/>
              <a:t> </a:t>
            </a:r>
            <a:r>
              <a:rPr lang="en-US" i="1" dirty="0" err="1"/>
              <a:t>многие</a:t>
            </a:r>
            <a:r>
              <a:rPr lang="en-US" i="1" dirty="0"/>
              <a:t> </a:t>
            </a:r>
            <a:r>
              <a:rPr lang="en-US" i="1" dirty="0" err="1"/>
              <a:t>делайтесь</a:t>
            </a:r>
            <a:r>
              <a:rPr lang="en-US" i="1" dirty="0"/>
              <a:t> </a:t>
            </a:r>
            <a:r>
              <a:rPr lang="en-US" i="1" dirty="0" err="1"/>
              <a:t>учителями</a:t>
            </a:r>
            <a:r>
              <a:rPr lang="en-US" i="1" dirty="0"/>
              <a:t>, </a:t>
            </a:r>
            <a:r>
              <a:rPr lang="en-US" i="1" dirty="0" err="1"/>
              <a:t>зная</a:t>
            </a:r>
            <a:r>
              <a:rPr lang="en-US" i="1" dirty="0"/>
              <a:t>, </a:t>
            </a:r>
            <a:r>
              <a:rPr lang="en-US" i="1" dirty="0" err="1"/>
              <a:t>что</a:t>
            </a:r>
            <a:r>
              <a:rPr lang="en-US" i="1" dirty="0"/>
              <a:t> </a:t>
            </a:r>
            <a:r>
              <a:rPr lang="en-US" i="1" dirty="0" err="1"/>
              <a:t>мы</a:t>
            </a:r>
            <a:r>
              <a:rPr lang="en-US" i="1" dirty="0"/>
              <a:t> </a:t>
            </a:r>
            <a:r>
              <a:rPr lang="en-US" i="1" dirty="0" err="1"/>
              <a:t>подвергнемся</a:t>
            </a:r>
            <a:r>
              <a:rPr lang="en-US" i="1" dirty="0"/>
              <a:t> </a:t>
            </a:r>
            <a:r>
              <a:rPr lang="en-US" i="1" dirty="0" err="1"/>
              <a:t>большему</a:t>
            </a:r>
            <a:r>
              <a:rPr lang="en-US" i="1" dirty="0"/>
              <a:t> </a:t>
            </a:r>
            <a:r>
              <a:rPr lang="en-US" i="1" dirty="0" err="1"/>
              <a:t>осуждению</a:t>
            </a:r>
            <a:r>
              <a:rPr lang="ru-RU" i="1" dirty="0"/>
              <a:t>. </a:t>
            </a:r>
          </a:p>
          <a:p>
            <a:pPr marL="0" indent="0" algn="r">
              <a:buNone/>
            </a:pPr>
            <a:br>
              <a:rPr lang="en-US" dirty="0"/>
            </a:br>
            <a:r>
              <a:rPr lang="ru-RU" dirty="0"/>
              <a:t>(Послание ап. </a:t>
            </a:r>
            <a:r>
              <a:rPr lang="en-US" dirty="0" err="1"/>
              <a:t>Иакова</a:t>
            </a:r>
            <a:r>
              <a:rPr lang="en-US" dirty="0"/>
              <a:t> 3:1</a:t>
            </a:r>
            <a:r>
              <a:rPr lang="ru-RU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982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0FE50-61ED-10EF-C2C8-377E1682B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666713"/>
          </a:xfrm>
        </p:spPr>
        <p:txBody>
          <a:bodyPr/>
          <a:lstStyle/>
          <a:p>
            <a:r>
              <a:rPr lang="ru-RU" dirty="0"/>
              <a:t>ДВА ПОДХОДА: ВЕТХИЙ ЗАВЕТ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2CFEC-B870-E8ED-0E2B-23A9FD978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000461"/>
            <a:ext cx="10944226" cy="4481175"/>
          </a:xfrm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Книга пророка Малахии </a:t>
            </a:r>
            <a:r>
              <a:rPr lang="ru-RU" b="1" dirty="0"/>
              <a:t>не обращена непосредственно к нам, н</a:t>
            </a:r>
            <a:r>
              <a:rPr lang="ru-RU" b="1" dirty="0">
                <a:solidFill>
                  <a:srgbClr val="EEEAD2"/>
                </a:solidFill>
              </a:rPr>
              <a:t>о</a:t>
            </a:r>
            <a:r>
              <a:rPr lang="ru-RU" dirty="0">
                <a:solidFill>
                  <a:srgbClr val="EEEAD2"/>
                </a:solidFill>
              </a:rPr>
              <a:t> </a:t>
            </a:r>
            <a:r>
              <a:rPr lang="ru-RU" b="1" dirty="0"/>
              <a:t>вневременные принципы, отражённые в ней, работают и сегодня</a:t>
            </a:r>
            <a:r>
              <a:rPr lang="ru-RU" dirty="0"/>
              <a:t>. </a:t>
            </a:r>
          </a:p>
          <a:p>
            <a:r>
              <a:rPr lang="ru-RU" dirty="0">
                <a:solidFill>
                  <a:srgbClr val="EEEAD2"/>
                </a:solidFill>
              </a:rPr>
              <a:t>Вторая половина первой главы и начало второй обращено к священникам.  Это обращение основано на фундаменте </a:t>
            </a:r>
            <a:r>
              <a:rPr lang="ru-RU" b="1" dirty="0"/>
              <a:t>Завета Моисея, подразумевавшего благословения и проклятия</a:t>
            </a:r>
            <a:r>
              <a:rPr lang="ru-RU" dirty="0"/>
              <a:t>.</a:t>
            </a:r>
          </a:p>
          <a:p>
            <a:r>
              <a:rPr lang="ru-RU" dirty="0">
                <a:solidFill>
                  <a:srgbClr val="EEEAD2"/>
                </a:solidFill>
              </a:rPr>
              <a:t>В частности, Малахия опирается на завет с Левитами, описывающий особую роль священников в поклонении.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622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598F9-F5A3-FD35-A8D8-834E54C0D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677470"/>
          </a:xfrm>
        </p:spPr>
        <p:txBody>
          <a:bodyPr/>
          <a:lstStyle/>
          <a:p>
            <a:r>
              <a:rPr lang="ru-RU" dirty="0"/>
              <a:t>ДВА ПОДХОДА: НОВЫЙ ЗАВЕТ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48791-FCC1-0F59-ADCD-20AAFE464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194099"/>
            <a:ext cx="10944226" cy="4287537"/>
          </a:xfrm>
        </p:spPr>
        <p:txBody>
          <a:bodyPr/>
          <a:lstStyle/>
          <a:p>
            <a:r>
              <a:rPr lang="ru-RU" dirty="0"/>
              <a:t>В Новом Завете от ветхозаветных «благословений и проклятий», связанных с исполнением Завета Моисея, мы переходим к «</a:t>
            </a:r>
            <a:r>
              <a:rPr lang="ru-RU" b="1" dirty="0"/>
              <a:t>благословениям и последствиям</a:t>
            </a:r>
            <a:r>
              <a:rPr lang="ru-RU" dirty="0"/>
              <a:t>» нашей верности Богу.</a:t>
            </a:r>
          </a:p>
          <a:p>
            <a:r>
              <a:rPr lang="ru-RU" dirty="0"/>
              <a:t>Мы все сегодня являемся: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Собственностью</a:t>
            </a:r>
            <a:r>
              <a:rPr lang="ru-RU" dirty="0"/>
              <a:t> Бога</a:t>
            </a:r>
            <a:r>
              <a:rPr lang="en-US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Святыми и живыми </a:t>
            </a:r>
            <a:r>
              <a:rPr lang="ru-RU" b="1" u="sng" dirty="0">
                <a:solidFill>
                  <a:srgbClr val="FABD2B"/>
                </a:solidFill>
              </a:rPr>
              <a:t>жертвами</a:t>
            </a:r>
            <a:r>
              <a:rPr lang="ru-RU" dirty="0"/>
              <a:t> Богу;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Священниками</a:t>
            </a:r>
            <a:r>
              <a:rPr lang="ru-RU" dirty="0"/>
              <a:t>, то есть теми, кто являет всей своей жизнью Господа Иисуса Христа миру.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030425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09147-352F-B6C8-29D9-B08004095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441325"/>
            <a:ext cx="10944224" cy="5040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i="1" dirty="0"/>
              <a:t>В</a:t>
            </a:r>
            <a:r>
              <a:rPr lang="en-US" sz="2800" i="1" dirty="0"/>
              <a:t>ы </a:t>
            </a:r>
            <a:r>
              <a:rPr lang="en-US" sz="2800" i="1" dirty="0" err="1"/>
              <a:t>будете</a:t>
            </a:r>
            <a:r>
              <a:rPr lang="en-US" sz="2800" i="1" dirty="0"/>
              <a:t> у </a:t>
            </a:r>
            <a:r>
              <a:rPr lang="en-US" sz="2800" i="1" dirty="0" err="1"/>
              <a:t>Меня</a:t>
            </a:r>
            <a:r>
              <a:rPr lang="en-US" sz="2800" i="1" dirty="0"/>
              <a:t> </a:t>
            </a:r>
            <a:r>
              <a:rPr lang="en-US" sz="2800" i="1" dirty="0" err="1"/>
              <a:t>царством</a:t>
            </a:r>
            <a:r>
              <a:rPr lang="en-US" sz="2800" i="1" dirty="0"/>
              <a:t> </a:t>
            </a:r>
            <a:r>
              <a:rPr lang="en-US" sz="2800" i="1" dirty="0" err="1"/>
              <a:t>священников</a:t>
            </a:r>
            <a:r>
              <a:rPr lang="en-US" sz="2800" i="1" dirty="0"/>
              <a:t> и </a:t>
            </a:r>
            <a:r>
              <a:rPr lang="en-US" sz="2800" i="1" dirty="0" err="1"/>
              <a:t>народом</a:t>
            </a:r>
            <a:r>
              <a:rPr lang="en-US" sz="2800" i="1" dirty="0"/>
              <a:t> </a:t>
            </a:r>
            <a:r>
              <a:rPr lang="en-US" sz="2800" i="1" dirty="0" err="1"/>
              <a:t>святым</a:t>
            </a:r>
            <a:r>
              <a:rPr lang="ru-RU" sz="2800" i="1" dirty="0"/>
              <a:t>.</a:t>
            </a:r>
          </a:p>
          <a:p>
            <a:pPr marL="0" indent="0" algn="r">
              <a:buNone/>
            </a:pPr>
            <a:r>
              <a:rPr lang="ru-RU" sz="2800" dirty="0"/>
              <a:t>(Книга </a:t>
            </a:r>
            <a:r>
              <a:rPr lang="en-US" sz="2800" dirty="0" err="1"/>
              <a:t>Исход</a:t>
            </a:r>
            <a:r>
              <a:rPr lang="en-US" sz="2800" dirty="0"/>
              <a:t> 19:6</a:t>
            </a:r>
            <a:r>
              <a:rPr lang="ru-RU" sz="2800" dirty="0"/>
              <a:t>)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i="1" dirty="0"/>
              <a:t>В</a:t>
            </a:r>
            <a:r>
              <a:rPr lang="en-US" sz="2800" i="1" dirty="0"/>
              <a:t>ы — </a:t>
            </a:r>
            <a:r>
              <a:rPr lang="en-US" sz="2800" i="1" dirty="0" err="1"/>
              <a:t>род</a:t>
            </a:r>
            <a:r>
              <a:rPr lang="en-US" sz="2800" i="1" dirty="0"/>
              <a:t> </a:t>
            </a:r>
            <a:r>
              <a:rPr lang="en-US" sz="2800" i="1" dirty="0" err="1"/>
              <a:t>избранный</a:t>
            </a:r>
            <a:r>
              <a:rPr lang="en-US" sz="2800" i="1" dirty="0"/>
              <a:t>, </a:t>
            </a:r>
            <a:r>
              <a:rPr lang="en-US" sz="2800" i="1" dirty="0" err="1"/>
              <a:t>царственное</a:t>
            </a:r>
            <a:r>
              <a:rPr lang="en-US" sz="2800" i="1" dirty="0"/>
              <a:t> </a:t>
            </a:r>
            <a:r>
              <a:rPr lang="en-US" sz="2800" i="1" dirty="0" err="1"/>
              <a:t>священство</a:t>
            </a:r>
            <a:r>
              <a:rPr lang="en-US" sz="2800" i="1" dirty="0"/>
              <a:t>, </a:t>
            </a:r>
            <a:r>
              <a:rPr lang="en-US" sz="2800" i="1" dirty="0" err="1"/>
              <a:t>народ</a:t>
            </a:r>
            <a:r>
              <a:rPr lang="en-US" sz="2800" i="1" dirty="0"/>
              <a:t> </a:t>
            </a:r>
            <a:r>
              <a:rPr lang="en-US" sz="2800" i="1" dirty="0" err="1"/>
              <a:t>святой</a:t>
            </a:r>
            <a:r>
              <a:rPr lang="en-US" sz="2800" i="1" dirty="0"/>
              <a:t>, </a:t>
            </a:r>
            <a:r>
              <a:rPr lang="en-US" sz="2800" i="1" dirty="0" err="1"/>
              <a:t>люди</a:t>
            </a:r>
            <a:r>
              <a:rPr lang="en-US" sz="2800" i="1" dirty="0"/>
              <a:t>, </a:t>
            </a:r>
            <a:r>
              <a:rPr lang="en-US" sz="2800" i="1" dirty="0" err="1"/>
              <a:t>взятые</a:t>
            </a:r>
            <a:r>
              <a:rPr lang="en-US" sz="2800" i="1" dirty="0"/>
              <a:t> в </a:t>
            </a:r>
            <a:r>
              <a:rPr lang="en-US" sz="2800" i="1" dirty="0" err="1"/>
              <a:t>удел</a:t>
            </a:r>
            <a:r>
              <a:rPr lang="en-US" sz="2800" i="1" dirty="0"/>
              <a:t>, </a:t>
            </a:r>
            <a:r>
              <a:rPr lang="en-US" sz="2800" i="1" dirty="0" err="1"/>
              <a:t>дабы</a:t>
            </a:r>
            <a:r>
              <a:rPr lang="en-US" sz="2800" i="1" dirty="0"/>
              <a:t> </a:t>
            </a:r>
            <a:r>
              <a:rPr lang="en-US" sz="2800" i="1" dirty="0" err="1"/>
              <a:t>возвещать</a:t>
            </a:r>
            <a:r>
              <a:rPr lang="en-US" sz="2800" i="1" dirty="0"/>
              <a:t> </a:t>
            </a:r>
            <a:r>
              <a:rPr lang="en-US" sz="2800" i="1" dirty="0" err="1"/>
              <a:t>совершенства</a:t>
            </a:r>
            <a:r>
              <a:rPr lang="en-US" sz="2800" i="1" dirty="0"/>
              <a:t> </a:t>
            </a:r>
            <a:r>
              <a:rPr lang="en-US" sz="2800" i="1" dirty="0" err="1"/>
              <a:t>Призвавшего</a:t>
            </a:r>
            <a:r>
              <a:rPr lang="en-US" sz="2800" i="1" dirty="0"/>
              <a:t> </a:t>
            </a:r>
            <a:r>
              <a:rPr lang="en-US" sz="2800" i="1" dirty="0" err="1"/>
              <a:t>вас</a:t>
            </a:r>
            <a:r>
              <a:rPr lang="en-US" sz="2800" i="1" dirty="0"/>
              <a:t> </a:t>
            </a:r>
            <a:r>
              <a:rPr lang="en-US" sz="2800" i="1" dirty="0" err="1"/>
              <a:t>из</a:t>
            </a:r>
            <a:r>
              <a:rPr lang="en-US" sz="2800" i="1" dirty="0"/>
              <a:t> </a:t>
            </a:r>
            <a:r>
              <a:rPr lang="en-US" sz="2800" i="1" dirty="0" err="1"/>
              <a:t>тьмы</a:t>
            </a:r>
            <a:r>
              <a:rPr lang="en-US" sz="2800" i="1" dirty="0"/>
              <a:t> в </a:t>
            </a:r>
            <a:r>
              <a:rPr lang="en-US" sz="2800" i="1" dirty="0" err="1"/>
              <a:t>чудный</a:t>
            </a:r>
            <a:r>
              <a:rPr lang="en-US" sz="2800" i="1" dirty="0"/>
              <a:t> </a:t>
            </a:r>
            <a:r>
              <a:rPr lang="en-US" sz="2800" i="1" dirty="0" err="1"/>
              <a:t>Свой</a:t>
            </a:r>
            <a:r>
              <a:rPr lang="en-US" sz="2800" i="1" dirty="0"/>
              <a:t> </a:t>
            </a:r>
            <a:r>
              <a:rPr lang="en-US" sz="2800" i="1" dirty="0" err="1"/>
              <a:t>свет</a:t>
            </a:r>
            <a:r>
              <a:rPr lang="ru-RU" sz="2800" i="1" dirty="0"/>
              <a:t>.</a:t>
            </a:r>
            <a:r>
              <a:rPr lang="ru-RU" sz="2800" dirty="0"/>
              <a:t> </a:t>
            </a:r>
          </a:p>
          <a:p>
            <a:pPr marL="0" indent="0" algn="r">
              <a:buNone/>
            </a:pPr>
            <a:r>
              <a:rPr lang="ru-RU" sz="2800" dirty="0"/>
              <a:t>(</a:t>
            </a:r>
            <a:r>
              <a:rPr lang="en-US" sz="2800" dirty="0"/>
              <a:t>1 </a:t>
            </a:r>
            <a:r>
              <a:rPr lang="ru-RU" sz="2800" dirty="0"/>
              <a:t>Послание </a:t>
            </a:r>
            <a:r>
              <a:rPr lang="en-US" sz="2800" dirty="0" err="1"/>
              <a:t>Петра</a:t>
            </a:r>
            <a:r>
              <a:rPr lang="en-US" sz="2800" dirty="0"/>
              <a:t> 2:9</a:t>
            </a:r>
            <a:r>
              <a:rPr lang="ru-RU" sz="2800" dirty="0"/>
              <a:t>)</a:t>
            </a:r>
            <a:r>
              <a:rPr lang="en-US" sz="2800" dirty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87183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58556-5A58-AB75-A22A-503FFE029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7F449-65A6-BD00-C1CA-7E0A0DB98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441325"/>
            <a:ext cx="10944226" cy="5040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i="1" dirty="0"/>
              <a:t>У</a:t>
            </a:r>
            <a:r>
              <a:rPr lang="en-US" sz="2800" i="1" dirty="0" err="1"/>
              <a:t>строяйте</a:t>
            </a:r>
            <a:r>
              <a:rPr lang="en-US" sz="2800" i="1" dirty="0"/>
              <a:t> </a:t>
            </a:r>
            <a:r>
              <a:rPr lang="en-US" sz="2800" i="1" dirty="0" err="1"/>
              <a:t>из</a:t>
            </a:r>
            <a:r>
              <a:rPr lang="en-US" sz="2800" i="1" dirty="0"/>
              <a:t> </a:t>
            </a:r>
            <a:r>
              <a:rPr lang="en-US" sz="2800" i="1" dirty="0" err="1"/>
              <a:t>себя</a:t>
            </a:r>
            <a:r>
              <a:rPr lang="en-US" sz="2800" i="1" dirty="0"/>
              <a:t> </a:t>
            </a:r>
            <a:r>
              <a:rPr lang="en-US" sz="2800" i="1" dirty="0" err="1"/>
              <a:t>дом</a:t>
            </a:r>
            <a:r>
              <a:rPr lang="en-US" sz="2800" i="1" dirty="0"/>
              <a:t> </a:t>
            </a:r>
            <a:r>
              <a:rPr lang="en-US" sz="2800" i="1" dirty="0" err="1"/>
              <a:t>духовный</a:t>
            </a:r>
            <a:r>
              <a:rPr lang="en-US" sz="2800" i="1" dirty="0"/>
              <a:t>, </a:t>
            </a:r>
            <a:r>
              <a:rPr lang="en-US" sz="2800" i="1" dirty="0" err="1"/>
              <a:t>священство</a:t>
            </a:r>
            <a:r>
              <a:rPr lang="en-US" sz="2800" i="1" dirty="0"/>
              <a:t> </a:t>
            </a:r>
            <a:r>
              <a:rPr lang="en-US" sz="2800" i="1" dirty="0" err="1"/>
              <a:t>святое</a:t>
            </a:r>
            <a:r>
              <a:rPr lang="en-US" sz="2800" i="1" dirty="0"/>
              <a:t>, </a:t>
            </a:r>
            <a:r>
              <a:rPr lang="en-US" sz="2800" i="1" dirty="0" err="1"/>
              <a:t>чтобы</a:t>
            </a:r>
            <a:r>
              <a:rPr lang="en-US" sz="2800" i="1" dirty="0"/>
              <a:t> </a:t>
            </a:r>
            <a:r>
              <a:rPr lang="en-US" sz="2800" i="1" dirty="0" err="1"/>
              <a:t>приносить</a:t>
            </a:r>
            <a:r>
              <a:rPr lang="en-US" sz="2800" i="1" dirty="0"/>
              <a:t> </a:t>
            </a:r>
            <a:r>
              <a:rPr lang="en-US" sz="2800" i="1" dirty="0" err="1"/>
              <a:t>духовные</a:t>
            </a:r>
            <a:r>
              <a:rPr lang="en-US" sz="2800" i="1" dirty="0"/>
              <a:t> </a:t>
            </a:r>
            <a:r>
              <a:rPr lang="en-US" sz="2800" i="1" dirty="0" err="1"/>
              <a:t>жертвы</a:t>
            </a:r>
            <a:r>
              <a:rPr lang="en-US" sz="2800" i="1" dirty="0"/>
              <a:t>, </a:t>
            </a:r>
            <a:r>
              <a:rPr lang="en-US" sz="2800" i="1" dirty="0" err="1"/>
              <a:t>благоприятные</a:t>
            </a:r>
            <a:r>
              <a:rPr lang="en-US" sz="2800" i="1" dirty="0"/>
              <a:t> </a:t>
            </a:r>
            <a:r>
              <a:rPr lang="en-US" sz="2800" i="1" dirty="0" err="1"/>
              <a:t>Богу</a:t>
            </a:r>
            <a:r>
              <a:rPr lang="en-US" sz="2800" i="1" dirty="0"/>
              <a:t> </a:t>
            </a:r>
            <a:r>
              <a:rPr lang="en-US" sz="2800" i="1" dirty="0" err="1"/>
              <a:t>Иисусом</a:t>
            </a:r>
            <a:r>
              <a:rPr lang="en-US" sz="2800" i="1" dirty="0"/>
              <a:t> </a:t>
            </a:r>
            <a:r>
              <a:rPr lang="en-US" sz="2800" i="1" dirty="0" err="1"/>
              <a:t>Христом</a:t>
            </a:r>
            <a:r>
              <a:rPr lang="ru-RU" sz="2800" i="1" dirty="0"/>
              <a:t>.</a:t>
            </a:r>
          </a:p>
          <a:p>
            <a:pPr marL="0" indent="0" algn="r">
              <a:buNone/>
            </a:pPr>
            <a:r>
              <a:rPr lang="ru-RU" sz="2800" dirty="0"/>
              <a:t>(</a:t>
            </a:r>
            <a:r>
              <a:rPr lang="en-US" sz="2800" dirty="0"/>
              <a:t>1 </a:t>
            </a:r>
            <a:r>
              <a:rPr lang="ru-RU" sz="2800" dirty="0"/>
              <a:t>Послание </a:t>
            </a:r>
            <a:r>
              <a:rPr lang="en-US" sz="2800" dirty="0" err="1"/>
              <a:t>Петра</a:t>
            </a:r>
            <a:r>
              <a:rPr lang="en-US" sz="2800" dirty="0"/>
              <a:t> 2:5</a:t>
            </a:r>
            <a:r>
              <a:rPr lang="ru-RU" sz="2800" dirty="0"/>
              <a:t>)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i="1" dirty="0"/>
              <a:t>И соделал нас царями и священниками Богу и Отцу Своему. </a:t>
            </a:r>
          </a:p>
          <a:p>
            <a:pPr marL="0" indent="0" algn="r">
              <a:buNone/>
            </a:pPr>
            <a:r>
              <a:rPr lang="ru-RU" sz="2800" dirty="0"/>
              <a:t>(Книга </a:t>
            </a:r>
            <a:r>
              <a:rPr lang="ru-RU" sz="2800" dirty="0" err="1"/>
              <a:t>Открения</a:t>
            </a:r>
            <a:r>
              <a:rPr lang="ru-RU" sz="2800" dirty="0"/>
              <a:t> 1:6)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7576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7367A-4E7D-49D3-06E4-C7D06D35D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5"/>
            <a:ext cx="10944225" cy="5040311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И как, по данной нам благодати, имеем различные дарования, то, имеешь ли пророчество — пророчествуй по мере веры;  имеешь ли служение — пребывай в служении; учитель ли — в учении; увещатель ли — увещевай; раздаватель ли — раздавай в простоте; начальник ли — начальствуй с усердием; благотворитель ли — благотвори с радушием. </a:t>
            </a:r>
          </a:p>
          <a:p>
            <a:pPr marL="0" indent="0" algn="r">
              <a:buNone/>
            </a:pPr>
            <a:r>
              <a:rPr lang="ru-RU" dirty="0"/>
              <a:t>(Послание к Римлянам 12: 6-8)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474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4F54-66C3-5A61-0A03-8667AB1D2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5"/>
            <a:ext cx="10944225" cy="504031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Как мы распоряжаемся нашими духовными дарами? Как мы оцениваем свое личное христианское влияние? Помогают ли наши слова и дела людям прийти к Богу?  Является ли наше поклонение Богу искренним</a:t>
            </a:r>
            <a:r>
              <a:rPr lang="en-US" i="1" dirty="0">
                <a:solidFill>
                  <a:srgbClr val="EEEAD2"/>
                </a:solidFill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814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64CC-2F40-8314-66A4-E49E17886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215353"/>
          </a:xfrm>
        </p:spPr>
        <p:txBody>
          <a:bodyPr/>
          <a:lstStyle/>
          <a:p>
            <a:r>
              <a:rPr lang="ru-RU" dirty="0"/>
              <a:t>ИСКРЕННЕЕ ПОКЛОНЕНИЕ ИСТИННО ОБНОВЛЯЕТ ЖИЗНЬ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E02CA-F45E-D92C-3F35-8663B7EF9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56679"/>
            <a:ext cx="10944226" cy="3824958"/>
          </a:xfrm>
        </p:spPr>
        <p:txBody>
          <a:bodyPr/>
          <a:lstStyle/>
          <a:p>
            <a:r>
              <a:rPr lang="ru-RU" dirty="0"/>
              <a:t>Это происходит тогда, когда мы подчиняемся водительству Духа Святого в нашей жизни и: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Решаем</a:t>
            </a:r>
            <a:r>
              <a:rPr lang="ru-RU" dirty="0">
                <a:solidFill>
                  <a:srgbClr val="FABD2B"/>
                </a:solidFill>
              </a:rPr>
              <a:t> </a:t>
            </a:r>
            <a:r>
              <a:rPr lang="ru-RU" dirty="0"/>
              <a:t>прославлять Бога всем естеством;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Разбираемся</a:t>
            </a:r>
            <a:r>
              <a:rPr lang="ru-RU" dirty="0">
                <a:solidFill>
                  <a:srgbClr val="FABD2B"/>
                </a:solidFill>
              </a:rPr>
              <a:t> </a:t>
            </a:r>
            <a:r>
              <a:rPr lang="ru-RU" dirty="0"/>
              <a:t>с природой поклонения Богу;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Разучиваем</a:t>
            </a:r>
            <a:r>
              <a:rPr lang="ru-RU" dirty="0">
                <a:solidFill>
                  <a:srgbClr val="FABD2B"/>
                </a:solidFill>
              </a:rPr>
              <a:t> </a:t>
            </a:r>
            <a:r>
              <a:rPr lang="ru-RU" dirty="0"/>
              <a:t>язык поклонения Богу.</a:t>
            </a:r>
          </a:p>
        </p:txBody>
      </p:sp>
    </p:spTree>
    <p:extLst>
      <p:ext uri="{BB962C8B-B14F-4D97-AF65-F5344CB8AC3E}">
        <p14:creationId xmlns:p14="http://schemas.microsoft.com/office/powerpoint/2010/main" val="893037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48544-7961-41EE-49FD-EDFE763BD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191532"/>
          </a:xfrm>
        </p:spPr>
        <p:txBody>
          <a:bodyPr/>
          <a:lstStyle/>
          <a:p>
            <a:r>
              <a:rPr lang="ru-RU" dirty="0"/>
              <a:t>ЯЗЫК ПОКЛОНЕНИЯ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8ED0-8223-FA8F-B062-8B33E8296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32857"/>
            <a:ext cx="10944226" cy="3848779"/>
          </a:xfrm>
        </p:spPr>
        <p:txBody>
          <a:bodyPr/>
          <a:lstStyle/>
          <a:p>
            <a:r>
              <a:rPr lang="ru-RU" dirty="0"/>
              <a:t>Мы призваны быть посредниками между Богом и людьми, являя тем, кто нас окружает, «альтернативный город» и «новую общину», которые живут по другим правилам. Мы прославляем Бога: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Нашей </a:t>
            </a:r>
            <a:r>
              <a:rPr lang="ru-RU" b="1" u="sng" dirty="0">
                <a:solidFill>
                  <a:srgbClr val="FABD2B"/>
                </a:solidFill>
              </a:rPr>
              <a:t>этикой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Нашей </a:t>
            </a:r>
            <a:r>
              <a:rPr lang="ru-RU" b="1" u="sng" dirty="0">
                <a:solidFill>
                  <a:srgbClr val="FABD2B"/>
                </a:solidFill>
              </a:rPr>
              <a:t>работой</a:t>
            </a:r>
            <a:r>
              <a:rPr lang="ru-RU" dirty="0"/>
              <a:t> и карьерой;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Нашей </a:t>
            </a:r>
            <a:r>
              <a:rPr lang="ru-RU" b="1" u="sng" dirty="0">
                <a:solidFill>
                  <a:srgbClr val="FABD2B"/>
                </a:solidFill>
              </a:rPr>
              <a:t>стойкостью</a:t>
            </a:r>
            <a:r>
              <a:rPr lang="ru-RU" dirty="0"/>
              <a:t> в трудностях и горестях;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Нашими </a:t>
            </a:r>
            <a:r>
              <a:rPr lang="ru-RU" b="1" u="sng" dirty="0">
                <a:solidFill>
                  <a:srgbClr val="FABD2B"/>
                </a:solidFill>
              </a:rPr>
              <a:t>деньгами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0159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F4C91-EE17-0C53-C207-F4D2613D5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98361"/>
          </a:xfrm>
        </p:spPr>
        <p:txBody>
          <a:bodyPr/>
          <a:lstStyle/>
          <a:p>
            <a:r>
              <a:rPr lang="ru-RU" dirty="0"/>
              <a:t>ПРИМИТЕ РЕШЕНИЕ </a:t>
            </a:r>
            <a:br>
              <a:rPr lang="ru-RU" dirty="0"/>
            </a:br>
            <a:r>
              <a:rPr lang="ru-RU" dirty="0"/>
              <a:t>СЛАВИТЬ БОГА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3113F-A123-2428-763D-D50A4F71D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926773"/>
            <a:ext cx="10944226" cy="3641950"/>
          </a:xfrm>
        </p:spPr>
        <p:txBody>
          <a:bodyPr/>
          <a:lstStyle/>
          <a:p>
            <a:r>
              <a:rPr lang="ru-RU" dirty="0"/>
              <a:t>Мы призваны славить Господа своей жизнью. Суть не в том, что кому-то это даётся легко, потому что они одарены музыкально, а другим сложнее, потому что у них и слуха нет, и к жизни они подходят скорее рассудительно, чем чувственно. Нет! Все мы </a:t>
            </a:r>
            <a:r>
              <a:rPr lang="ru-RU" b="1" u="sng" dirty="0">
                <a:solidFill>
                  <a:srgbClr val="FABD2B"/>
                </a:solidFill>
              </a:rPr>
              <a:t>можем</a:t>
            </a:r>
            <a:r>
              <a:rPr lang="ru-RU" dirty="0"/>
              <a:t> и все мы </a:t>
            </a:r>
            <a:r>
              <a:rPr lang="ru-RU" b="1" u="sng" dirty="0">
                <a:solidFill>
                  <a:srgbClr val="FABD2B"/>
                </a:solidFill>
              </a:rPr>
              <a:t>должны</a:t>
            </a:r>
            <a:r>
              <a:rPr lang="ru-RU" dirty="0"/>
              <a:t> славить Бога! Нам нужно лишь решить, что мы будем это делать. Мы принимаем это решение: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Сердцем</a:t>
            </a:r>
            <a:r>
              <a:rPr lang="ru-RU" dirty="0"/>
              <a:t>, то есть всем своим естеством;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Совестью</a:t>
            </a:r>
            <a:r>
              <a:rPr lang="ru-RU" dirty="0"/>
              <a:t>, то есть понимая последствия нашего упорства.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81328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64CC-2F40-8314-66A4-E49E17886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 ЧЁМ МЫ ОСТАНОВИЛИСЬ</a:t>
            </a:r>
            <a:br>
              <a:rPr lang="ru-RU" dirty="0"/>
            </a:br>
            <a:r>
              <a:rPr lang="ru-RU" dirty="0"/>
              <a:t>В ПРОШЛЫЙ РАЗ: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E02CA-F45E-D92C-3F35-8663B7EF9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302329"/>
            <a:ext cx="10944226" cy="3179307"/>
          </a:xfrm>
        </p:spPr>
        <p:txBody>
          <a:bodyPr/>
          <a:lstStyle/>
          <a:p>
            <a:r>
              <a:rPr lang="ru-RU" b="1" dirty="0"/>
              <a:t>Поклонение Богу очищает жизнь, потому что Он:</a:t>
            </a: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Приготовил </a:t>
            </a:r>
            <a:r>
              <a:rPr lang="ru-RU" b="1" dirty="0"/>
              <a:t>жизнь</a:t>
            </a:r>
            <a:r>
              <a:rPr lang="ru-RU" dirty="0"/>
              <a:t> для чтущих Его;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Проигнорирует тех, кто «</a:t>
            </a:r>
            <a:r>
              <a:rPr lang="ru-RU" b="1" dirty="0"/>
              <a:t>устал</a:t>
            </a:r>
            <a:r>
              <a:rPr lang="ru-RU" dirty="0"/>
              <a:t>» славить Его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Проклянёт тех, кто </a:t>
            </a:r>
            <a:r>
              <a:rPr lang="ru-RU" b="1" dirty="0"/>
              <a:t>обманывает</a:t>
            </a:r>
            <a:r>
              <a:rPr lang="ru-RU" dirty="0"/>
              <a:t> себя и других лживым поклонением.</a:t>
            </a:r>
          </a:p>
        </p:txBody>
      </p:sp>
    </p:spTree>
    <p:extLst>
      <p:ext uri="{BB962C8B-B14F-4D97-AF65-F5344CB8AC3E}">
        <p14:creationId xmlns:p14="http://schemas.microsoft.com/office/powerpoint/2010/main" val="1396473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61304-4A49-0F62-A24A-CB9011209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42257"/>
            <a:ext cx="10944226" cy="483937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Отдаём ли мы себе отчёт в том, какая это большая честь славить Господа? Приняли ли мы решение в глубине души поклоняться Ему? Включает ли это поклонение всю нашу жизнь?</a:t>
            </a:r>
          </a:p>
          <a:p>
            <a:r>
              <a:rPr lang="ru-RU" b="1" dirty="0"/>
              <a:t>Искреннее поклонение истинно обновляет жизнь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826513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A24E7-E9F4-FE16-F30D-9EAC053F8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A4168-1140-DE18-0A85-6127D03DA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57201"/>
            <a:ext cx="10944226" cy="5024436"/>
          </a:xfrm>
        </p:spPr>
        <p:txBody>
          <a:bodyPr/>
          <a:lstStyle/>
          <a:p>
            <a:pPr marL="461963"/>
            <a:r>
              <a:rPr lang="en-RU" baseline="30000" dirty="0">
                <a:solidFill>
                  <a:srgbClr val="EEEAD2"/>
                </a:solidFill>
              </a:rPr>
              <a:t>12:1</a:t>
            </a:r>
            <a:r>
              <a:rPr lang="en-RU" dirty="0">
                <a:solidFill>
                  <a:srgbClr val="EEEAD2"/>
                </a:solidFill>
              </a:rPr>
              <a:t> …ради милости Божьей, </a:t>
            </a:r>
            <a:r>
              <a:rPr lang="en-RU" b="1" dirty="0"/>
              <a:t>принесите ваши тела в живую жертву, святую и угодную Богу</a:t>
            </a:r>
            <a:r>
              <a:rPr lang="en-RU" dirty="0"/>
              <a:t>. </a:t>
            </a:r>
            <a:r>
              <a:rPr lang="en-RU" dirty="0">
                <a:solidFill>
                  <a:srgbClr val="EEEAD2"/>
                </a:solidFill>
              </a:rPr>
              <a:t>Это и есть подобающее для вас служение Ему… </a:t>
            </a:r>
            <a:r>
              <a:rPr lang="en-RU" baseline="30000" dirty="0">
                <a:solidFill>
                  <a:srgbClr val="EEEAD2"/>
                </a:solidFill>
              </a:rPr>
              <a:t>14:8</a:t>
            </a:r>
            <a:r>
              <a:rPr lang="en-RU" dirty="0">
                <a:solidFill>
                  <a:srgbClr val="EEEAD2"/>
                </a:solidFill>
              </a:rPr>
              <a:t>… </a:t>
            </a:r>
            <a:r>
              <a:rPr lang="en-RU" b="1" dirty="0"/>
              <a:t>Живем мы или умираем – мы принадлежим Ему</a:t>
            </a:r>
            <a:r>
              <a:rPr lang="en-RU" dirty="0"/>
              <a:t>. </a:t>
            </a:r>
          </a:p>
          <a:p>
            <a:pPr marL="461963" algn="r"/>
            <a:r>
              <a:rPr lang="en-RU" dirty="0">
                <a:solidFill>
                  <a:srgbClr val="EEEAD2"/>
                </a:solidFill>
              </a:rPr>
              <a:t>(</a:t>
            </a:r>
            <a:r>
              <a:rPr lang="ru-RU" dirty="0">
                <a:solidFill>
                  <a:srgbClr val="EEEAD2"/>
                </a:solidFill>
              </a:rPr>
              <a:t>Послание Римлянам 12:1 и 14:8)</a:t>
            </a:r>
            <a:endParaRPr lang="en-US" dirty="0">
              <a:solidFill>
                <a:srgbClr val="EEEAD2"/>
              </a:solidFill>
            </a:endParaRPr>
          </a:p>
          <a:p>
            <a:r>
              <a:rPr lang="ru-RU" dirty="0">
                <a:solidFill>
                  <a:srgbClr val="EEEAD2"/>
                </a:solidFill>
              </a:rPr>
              <a:t>Мы принадлежим Богу целиком и полностью. С</a:t>
            </a:r>
            <a:r>
              <a:rPr lang="ru-RU" b="1" dirty="0"/>
              <a:t>амое разумное, что мы можем сделать, это отдать всю свою жизнь Богу</a:t>
            </a:r>
            <a:r>
              <a:rPr lang="ru-RU" dirty="0"/>
              <a:t>. </a:t>
            </a:r>
            <a:r>
              <a:rPr lang="ru-RU" dirty="0">
                <a:solidFill>
                  <a:srgbClr val="EEEAD2"/>
                </a:solidFill>
              </a:rPr>
              <a:t>Только так мы её сохраним:</a:t>
            </a:r>
            <a:endParaRPr lang="en-US" dirty="0">
              <a:solidFill>
                <a:srgbClr val="EEEAD2"/>
              </a:solidFill>
            </a:endParaRPr>
          </a:p>
          <a:p>
            <a:pPr marL="461963"/>
            <a:r>
              <a:rPr lang="en-US" baseline="30000" dirty="0">
                <a:solidFill>
                  <a:srgbClr val="EEEAD2"/>
                </a:solidFill>
              </a:rPr>
              <a:t>16:25</a:t>
            </a:r>
            <a:r>
              <a:rPr lang="en-US" dirty="0">
                <a:solidFill>
                  <a:srgbClr val="EEEAD2"/>
                </a:solidFill>
              </a:rPr>
              <a:t> …</a:t>
            </a:r>
            <a:r>
              <a:rPr lang="en-RU" dirty="0">
                <a:solidFill>
                  <a:srgbClr val="EEEAD2"/>
                </a:solidFill>
              </a:rPr>
              <a:t>тот, кто хочет сберечь свою жизнь, потеряет ее, а </a:t>
            </a:r>
            <a:r>
              <a:rPr lang="en-RU" b="1" dirty="0"/>
              <a:t>кто потеряет свою жизнь ради Меня, тот обретет ее</a:t>
            </a:r>
            <a:r>
              <a:rPr lang="en-RU" dirty="0"/>
              <a:t>.</a:t>
            </a:r>
          </a:p>
          <a:p>
            <a:pPr marL="461963" algn="r"/>
            <a:r>
              <a:rPr lang="en-RU" dirty="0">
                <a:solidFill>
                  <a:srgbClr val="EEEAD2"/>
                </a:solidFill>
              </a:rPr>
              <a:t>(</a:t>
            </a:r>
            <a:r>
              <a:rPr lang="ru-RU" dirty="0">
                <a:solidFill>
                  <a:srgbClr val="EEEAD2"/>
                </a:solidFill>
              </a:rPr>
              <a:t>Евангелие от Матфея 16:25)</a:t>
            </a:r>
          </a:p>
        </p:txBody>
      </p:sp>
    </p:spTree>
    <p:extLst>
      <p:ext uri="{BB962C8B-B14F-4D97-AF65-F5344CB8AC3E}">
        <p14:creationId xmlns:p14="http://schemas.microsoft.com/office/powerpoint/2010/main" val="3896537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снимок экрана, графический дизайн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FF5964BF-0514-C4E5-8F7F-1BD228E38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07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B8588-C064-C146-0D4B-09DE6A745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5"/>
            <a:ext cx="10944225" cy="50403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Итак, имея Первосвященника великого, прошедшего небеса, Иисуса Сына Божия, будем твёрдо держаться исповедания нашего. Ибо мы имеем не такого первосвященника, который не может сострадать нам в немощах наших, но Который, подобно нам, искушён во всём, кроме греха. Посему да приступаем с дерзновением к престолу благодати, чтобы получить милость и обрести благодать...</a:t>
            </a:r>
            <a:r>
              <a:rPr lang="ru-RU" dirty="0"/>
              <a:t>  </a:t>
            </a:r>
          </a:p>
          <a:p>
            <a:pPr marL="0" indent="0" algn="r">
              <a:buNone/>
            </a:pPr>
            <a:r>
              <a:rPr lang="ru-RU" dirty="0"/>
              <a:t>(Послание к Евреям 4:14-16)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157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CD037-30A0-2D71-AA51-7D3B89BD2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422644"/>
          </a:xfrm>
        </p:spPr>
        <p:txBody>
          <a:bodyPr/>
          <a:lstStyle/>
          <a:p>
            <a:r>
              <a:rPr lang="ru-RU" dirty="0"/>
              <a:t>В СЛЕДУЮЩИЙ РАЗ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1FE9D-0BD6-CB4B-2980-6D31FF033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63969"/>
            <a:ext cx="10944226" cy="3617667"/>
          </a:xfrm>
          <a:noFill/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Продолжая изучать книгу пророка Малахии, мы постараемся ответить на вопрос, </a:t>
            </a:r>
            <a:r>
              <a:rPr lang="ru-RU" b="1" dirty="0"/>
              <a:t>как не идти на компромисс с собой и своими убеждениями</a:t>
            </a:r>
            <a:r>
              <a:rPr lang="ru-RU" dirty="0"/>
              <a:t>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6052822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70667-1D9D-8965-F744-31BE56D6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64029"/>
          </a:xfrm>
        </p:spPr>
        <p:txBody>
          <a:bodyPr/>
          <a:lstStyle/>
          <a:p>
            <a:r>
              <a:rPr lang="ru-RU" dirty="0"/>
              <a:t>ПРИМЕНЕНИЕ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54A1B-208A-5889-6961-4F02C0097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910863"/>
            <a:ext cx="10944226" cy="3570774"/>
          </a:xfrm>
          <a:noFill/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Сделайте всё в жизни своей «песней прославления» Господа. Подойдите к своей работе, как к «песне прославления» Бога. Рассмотрите свои отношения в семье, как «песню прославления» Бога. Пусть наши деньги, то как мы их зарабатываем и то, как мы их тратим, является «песней прославления» Бога. </a:t>
            </a:r>
            <a:r>
              <a:rPr lang="ru-RU" b="1" dirty="0"/>
              <a:t>Насколько это красивая песнь? Захочется ли кому-то из тех, кто вас окружает, выучить её слова?</a:t>
            </a:r>
            <a:r>
              <a:rPr lang="ru-RU" dirty="0"/>
              <a:t>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494432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7FBDF-A342-150A-D03A-D4FCE4FD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RU"/>
          </a:p>
        </p:txBody>
      </p:sp>
      <p:pic>
        <p:nvPicPr>
          <p:cNvPr id="4" name="Proberbs ENDING 16-9">
            <a:hlinkClick r:id="" action="ppaction://media"/>
            <a:extLst>
              <a:ext uri="{FF2B5EF4-FFF2-40B4-BE49-F238E27FC236}">
                <a16:creationId xmlns:a16="http://schemas.microsoft.com/office/drawing/2014/main" id="{B3D3E0D7-2A12-CA17-D433-48C72ECE6C3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66"/>
            <a:ext cx="12192000" cy="6857434"/>
          </a:xfrm>
        </p:spPr>
      </p:pic>
    </p:spTree>
    <p:extLst>
      <p:ext uri="{BB962C8B-B14F-4D97-AF65-F5344CB8AC3E}">
        <p14:creationId xmlns:p14="http://schemas.microsoft.com/office/powerpoint/2010/main" val="141225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снимок экран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52A1D47-F8BF-202A-4AE1-F98463AD2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7" y="0"/>
            <a:ext cx="12193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56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7D3C6-1630-02F4-B6ED-585982F9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703385"/>
            <a:ext cx="10944226" cy="4778251"/>
          </a:xfrm>
          <a:noFill/>
        </p:spPr>
        <p:txBody>
          <a:bodyPr anchor="t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/>
              <a:t>«Что значит для вас поклоняться Богу? Означает ли это определенную форму поклонения, напр., пение</a:t>
            </a:r>
            <a:r>
              <a:rPr lang="en-US" i="1" dirty="0"/>
              <a:t>? </a:t>
            </a:r>
            <a:r>
              <a:rPr lang="ru-RU" i="1" dirty="0"/>
              <a:t>Или это означает прославлять Его всей своей жизнью?» </a:t>
            </a:r>
            <a:endParaRPr lang="en-US" i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Задумайтесь и, если есть возможность, </a:t>
            </a:r>
            <a:br>
              <a:rPr lang="ru-RU" dirty="0"/>
            </a:br>
            <a:r>
              <a:rPr lang="ru-RU" dirty="0"/>
              <a:t>запишите сейчас ответ в ваши бюллетени.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23420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94C16-B8F8-B1C2-CD73-151A0A593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441326"/>
            <a:ext cx="10944225" cy="5040312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ru-RU" i="1" dirty="0"/>
              <a:t>Итак, для вас, священники, эта заповедь: если вы не послушаетесь и если не примете к сердцу, чтобы воздавать славу имени Моему, говорит Господь Саваоф, то Я пошлю на вас проклятие и прокляну ваши благословения, и уже проклинаю, потому что вы не хотите приложить к тому сердца. Вот, Я отниму у вас плечо, и помёт раскидаю на лица ваши, помёт праздничных жертв ваших, и выбросят вас вместе с ним.  И вы узнаете, что Я дал эту заповедь для сохранения завета Моего с Левием, говорит Господь Саваоф.</a:t>
            </a:r>
          </a:p>
          <a:p>
            <a:pPr marL="0" indent="0" algn="r">
              <a:buNone/>
            </a:pPr>
            <a:r>
              <a:rPr lang="ru-RU" dirty="0"/>
              <a:t>(Книга пророка </a:t>
            </a:r>
            <a:r>
              <a:rPr lang="ru-RU" dirty="0" err="1"/>
              <a:t>Малахии</a:t>
            </a:r>
            <a:r>
              <a:rPr lang="ru-RU" dirty="0"/>
              <a:t> 2:1-4)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7F0C1-78F1-5455-E38E-7E6CF2A15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441325"/>
            <a:ext cx="10944224" cy="5040313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ru-RU" i="1" dirty="0"/>
              <a:t>Завет Мой с ним был завет жизни и мира, и Я дал его ему для страха, и он боялся Меня и благоговел пред именем Моим. Закон истины был в устах его, и неправды не обреталось на языке его; в мире и правде он ходил со Мною и многих отвратил от греха.  Ибо уста священника должны хранить ведение, и закона ищут от уст его, потому что он вестник Господа Саваофа.  Но вы уклонились от пути сего, для многих послужили соблазном в законе, разрушили завет Левия, говорит Господь Саваоф.  За то и Я сделаю вас презренными и униженными перед всем народом, так как вы не соблюдаете путей Моих, лицеприятствуете в делах закона.</a:t>
            </a:r>
          </a:p>
          <a:p>
            <a:pPr marL="0" indent="0" algn="r">
              <a:buNone/>
            </a:pPr>
            <a:r>
              <a:rPr lang="ru-RU" dirty="0"/>
              <a:t>(Книга пророка </a:t>
            </a:r>
            <a:r>
              <a:rPr lang="ru-RU" dirty="0" err="1"/>
              <a:t>Малахии</a:t>
            </a:r>
            <a:r>
              <a:rPr lang="ru-RU" dirty="0"/>
              <a:t> 2:5-9)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717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9EF1A-54BD-5C5D-8409-227BD644D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52438"/>
            <a:ext cx="10944226" cy="5029200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«Ибо будет время, когда здравого учения принимать не будут, но по своим прихотям будут избирать себе учителей, которые льстили бы слуху»</a:t>
            </a:r>
          </a:p>
          <a:p>
            <a:pPr marL="0" indent="0" algn="r">
              <a:buNone/>
            </a:pPr>
            <a:r>
              <a:rPr lang="ru-RU" i="1" dirty="0"/>
              <a:t>2-е послание к Тимофею 4:3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942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42E79-3AFB-6966-3B27-9891E7744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698986"/>
          </a:xfrm>
        </p:spPr>
        <p:txBody>
          <a:bodyPr/>
          <a:lstStyle/>
          <a:p>
            <a:r>
              <a:rPr lang="ru-RU" dirty="0"/>
              <a:t>ХРАМ И СЕРДЦЕ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CCC28-D637-902F-C00D-3B51741B8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140311"/>
            <a:ext cx="10944226" cy="434132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Храм был больше, чем просто религиозный центр для израильтян. Во многом он был не только культовым центром, но и средоточием политики и культуры в целом. Закономерно, что израильтяне ожидали восстановления храма, надеясь, что это приведёт к обновлению общества.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Поэтому Малахия уделяет так много времени в своём обличении именно тому, что иудеи неверно подходили к </a:t>
            </a:r>
            <a:r>
              <a:rPr lang="ru-RU" b="1" dirty="0"/>
              <a:t>поклонению</a:t>
            </a:r>
            <a:r>
              <a:rPr lang="ru-RU" dirty="0"/>
              <a:t> Богу.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988930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3108A-3958-DD72-091D-1C145F44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441324"/>
            <a:ext cx="10944226" cy="5040313"/>
          </a:xfrm>
        </p:spPr>
        <p:txBody>
          <a:bodyPr/>
          <a:lstStyle/>
          <a:p>
            <a:r>
              <a:rPr lang="ru-RU" i="1" dirty="0"/>
              <a:t>П</a:t>
            </a:r>
            <a:r>
              <a:rPr lang="en-US" i="1" dirty="0" err="1"/>
              <a:t>роповедуй</a:t>
            </a:r>
            <a:r>
              <a:rPr lang="en-US" i="1" dirty="0"/>
              <a:t> </a:t>
            </a:r>
            <a:r>
              <a:rPr lang="en-US" i="1" dirty="0" err="1"/>
              <a:t>слово</a:t>
            </a:r>
            <a:r>
              <a:rPr lang="en-US" i="1" dirty="0"/>
              <a:t>, </a:t>
            </a:r>
            <a:r>
              <a:rPr lang="en-US" i="1" dirty="0" err="1"/>
              <a:t>настой</a:t>
            </a:r>
            <a:r>
              <a:rPr lang="en-US" i="1" dirty="0"/>
              <a:t> </a:t>
            </a:r>
            <a:r>
              <a:rPr lang="en-US" i="1" dirty="0" err="1"/>
              <a:t>во</a:t>
            </a:r>
            <a:r>
              <a:rPr lang="en-US" i="1" dirty="0"/>
              <a:t> </a:t>
            </a:r>
            <a:r>
              <a:rPr lang="en-US" i="1" dirty="0" err="1"/>
              <a:t>время</a:t>
            </a:r>
            <a:r>
              <a:rPr lang="en-US" i="1" dirty="0"/>
              <a:t> и </a:t>
            </a:r>
            <a:r>
              <a:rPr lang="en-US" i="1" dirty="0" err="1"/>
              <a:t>не</a:t>
            </a:r>
            <a:r>
              <a:rPr lang="en-US" i="1" dirty="0"/>
              <a:t> </a:t>
            </a:r>
            <a:r>
              <a:rPr lang="en-US" i="1" dirty="0" err="1"/>
              <a:t>во</a:t>
            </a:r>
            <a:r>
              <a:rPr lang="en-US" i="1" dirty="0"/>
              <a:t> </a:t>
            </a:r>
            <a:r>
              <a:rPr lang="en-US" i="1" dirty="0" err="1"/>
              <a:t>время</a:t>
            </a:r>
            <a:r>
              <a:rPr lang="en-US" i="1" dirty="0"/>
              <a:t>, </a:t>
            </a:r>
            <a:r>
              <a:rPr lang="en-US" i="1" dirty="0" err="1"/>
              <a:t>обличай</a:t>
            </a:r>
            <a:r>
              <a:rPr lang="en-US" i="1" dirty="0"/>
              <a:t>, </a:t>
            </a:r>
            <a:r>
              <a:rPr lang="en-US" i="1" dirty="0" err="1"/>
              <a:t>запрещай</a:t>
            </a:r>
            <a:r>
              <a:rPr lang="en-US" i="1" dirty="0"/>
              <a:t>, </a:t>
            </a:r>
            <a:r>
              <a:rPr lang="en-US" i="1" dirty="0" err="1"/>
              <a:t>увещевай</a:t>
            </a:r>
            <a:r>
              <a:rPr lang="en-US" i="1" dirty="0"/>
              <a:t> </a:t>
            </a:r>
            <a:r>
              <a:rPr lang="en-US" i="1" dirty="0" err="1"/>
              <a:t>со</a:t>
            </a:r>
            <a:r>
              <a:rPr lang="en-US" i="1" dirty="0"/>
              <a:t> </a:t>
            </a:r>
            <a:r>
              <a:rPr lang="en-US" i="1" dirty="0" err="1"/>
              <a:t>всяким</a:t>
            </a:r>
            <a:r>
              <a:rPr lang="en-US" i="1" dirty="0"/>
              <a:t> </a:t>
            </a:r>
            <a:r>
              <a:rPr lang="en-US" i="1" dirty="0" err="1"/>
              <a:t>долготерпением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назиданием</a:t>
            </a:r>
            <a:r>
              <a:rPr lang="ru-RU" i="1" dirty="0"/>
              <a:t>.</a:t>
            </a:r>
          </a:p>
          <a:p>
            <a:pPr algn="r"/>
            <a:br>
              <a:rPr lang="en-US" dirty="0"/>
            </a:br>
            <a:r>
              <a:rPr lang="ru-RU" dirty="0"/>
              <a:t>(</a:t>
            </a:r>
            <a:r>
              <a:rPr lang="en-US" dirty="0"/>
              <a:t>2</a:t>
            </a:r>
            <a:r>
              <a:rPr lang="ru-RU" dirty="0"/>
              <a:t>-е Послание к</a:t>
            </a:r>
            <a:r>
              <a:rPr lang="en-US" dirty="0"/>
              <a:t> </a:t>
            </a:r>
            <a:r>
              <a:rPr lang="en-US" dirty="0" err="1"/>
              <a:t>Тимофею</a:t>
            </a:r>
            <a:r>
              <a:rPr lang="en-US" dirty="0"/>
              <a:t> 4:2</a:t>
            </a:r>
            <a:r>
              <a:rPr lang="ru-RU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42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6DB3FC2AF4845AF15B4FB7108DAB1" ma:contentTypeVersion="13" ma:contentTypeDescription="Create a new document." ma:contentTypeScope="" ma:versionID="5cf6809030937979b576bdeaf2c82a0d">
  <xsd:schema xmlns:xsd="http://www.w3.org/2001/XMLSchema" xmlns:xs="http://www.w3.org/2001/XMLSchema" xmlns:p="http://schemas.microsoft.com/office/2006/metadata/properties" xmlns:ns3="62589e56-49db-468b-8cef-9bc6768a6759" xmlns:ns4="9d1a634f-6735-4db6-bcd6-aa97ff485f62" targetNamespace="http://schemas.microsoft.com/office/2006/metadata/properties" ma:root="true" ma:fieldsID="8bfce5ef5d5d0b81a2dfefc9299e2ee1" ns3:_="" ns4:_="">
    <xsd:import namespace="62589e56-49db-468b-8cef-9bc6768a6759"/>
    <xsd:import namespace="9d1a634f-6735-4db6-bcd6-aa97ff485f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89e56-49db-468b-8cef-9bc6768a6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a634f-6735-4db6-bcd6-aa97ff485f6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AE98BC-D3D4-43A3-A423-022DEC00C7DD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9d1a634f-6735-4db6-bcd6-aa97ff485f6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2589e56-49db-468b-8cef-9bc6768a675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D979B1A-126E-4AD1-8221-8C6525EE7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589e56-49db-468b-8cef-9bc6768a6759"/>
    <ds:schemaRef ds:uri="9d1a634f-6735-4db6-bcd6-aa97ff485f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420F7A-413C-42FF-82BB-84EF9F3BF7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1320</Words>
  <Application>Microsoft Macintosh PowerPoint</Application>
  <PresentationFormat>Широкоэкранный</PresentationFormat>
  <Paragraphs>72</Paragraphs>
  <Slides>26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Montserrat</vt:lpstr>
      <vt:lpstr>PT Sans</vt:lpstr>
      <vt:lpstr>Office Theme</vt:lpstr>
      <vt:lpstr>Презентация PowerPoint</vt:lpstr>
      <vt:lpstr>НА ЧЁМ МЫ ОСТАНОВИЛИСЬ В ПРОШЛЫЙ РАЗ: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ХРАМ И СЕРДЦЕ</vt:lpstr>
      <vt:lpstr>Презентация PowerPoint</vt:lpstr>
      <vt:lpstr>Презентация PowerPoint</vt:lpstr>
      <vt:lpstr>ДВА ПОДХОДА: ВЕТХИЙ ЗАВЕТ</vt:lpstr>
      <vt:lpstr>ДВА ПОДХОДА: НОВЫЙ ЗАВЕТ</vt:lpstr>
      <vt:lpstr>Презентация PowerPoint</vt:lpstr>
      <vt:lpstr>Презентация PowerPoint</vt:lpstr>
      <vt:lpstr>Презентация PowerPoint</vt:lpstr>
      <vt:lpstr>Презентация PowerPoint</vt:lpstr>
      <vt:lpstr>ИСКРЕННЕЕ ПОКЛОНЕНИЕ ИСТИННО ОБНОВЛЯЕТ ЖИЗНЬ</vt:lpstr>
      <vt:lpstr>ЯЗЫК ПОКЛОНЕНИЯ</vt:lpstr>
      <vt:lpstr>ПРИМИТЕ РЕШЕНИЕ  СЛАВИТЬ БОГА</vt:lpstr>
      <vt:lpstr>Презентация PowerPoint</vt:lpstr>
      <vt:lpstr>Презентация PowerPoint</vt:lpstr>
      <vt:lpstr>Презентация PowerPoint</vt:lpstr>
      <vt:lpstr>Презентация PowerPoint</vt:lpstr>
      <vt:lpstr>В СЛЕДУЮЩИЙ РАЗ</vt:lpstr>
      <vt:lpstr>ПРИМЕНЕНИЕ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Constantin Lysakov</cp:lastModifiedBy>
  <cp:revision>2</cp:revision>
  <dcterms:modified xsi:type="dcterms:W3CDTF">2026-07-17T12:04:43Z</dcterms:modified>
</cp:coreProperties>
</file>