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35"/>
  </p:notesMasterIdLst>
  <p:handoutMasterIdLst>
    <p:handoutMasterId r:id="rId36"/>
  </p:handoutMasterIdLst>
  <p:sldIdLst>
    <p:sldId id="1523" r:id="rId5"/>
    <p:sldId id="1561" r:id="rId6"/>
    <p:sldId id="1581" r:id="rId7"/>
    <p:sldId id="1524" r:id="rId8"/>
    <p:sldId id="1651" r:id="rId9"/>
    <p:sldId id="1863" r:id="rId10"/>
    <p:sldId id="1864" r:id="rId11"/>
    <p:sldId id="1870" r:id="rId12"/>
    <p:sldId id="1867" r:id="rId13"/>
    <p:sldId id="1869" r:id="rId14"/>
    <p:sldId id="1866" r:id="rId15"/>
    <p:sldId id="1865" r:id="rId16"/>
    <p:sldId id="1873" r:id="rId17"/>
    <p:sldId id="1872" r:id="rId18"/>
    <p:sldId id="1871" r:id="rId19"/>
    <p:sldId id="1874" r:id="rId20"/>
    <p:sldId id="1876" r:id="rId21"/>
    <p:sldId id="1880" r:id="rId22"/>
    <p:sldId id="1885" r:id="rId23"/>
    <p:sldId id="1875" r:id="rId24"/>
    <p:sldId id="1879" r:id="rId25"/>
    <p:sldId id="1883" r:id="rId26"/>
    <p:sldId id="1884" r:id="rId27"/>
    <p:sldId id="1877" r:id="rId28"/>
    <p:sldId id="1878" r:id="rId29"/>
    <p:sldId id="1882" r:id="rId30"/>
    <p:sldId id="1568" r:id="rId31"/>
    <p:sldId id="1750" r:id="rId32"/>
    <p:sldId id="1810" r:id="rId33"/>
    <p:sldId id="1343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  <p15:guide id="3" pos="393" userDrawn="1">
          <p15:clr>
            <a:srgbClr val="A4A3A4"/>
          </p15:clr>
        </p15:guide>
        <p15:guide id="4" orient="horz" pos="3725" userDrawn="1">
          <p15:clr>
            <a:srgbClr val="A4A3A4"/>
          </p15:clr>
        </p15:guide>
        <p15:guide id="5" orient="horz" pos="4042" userDrawn="1">
          <p15:clr>
            <a:srgbClr val="A4A3A4"/>
          </p15:clr>
        </p15:guide>
        <p15:guide id="6" pos="7287" userDrawn="1">
          <p15:clr>
            <a:srgbClr val="A4A3A4"/>
          </p15:clr>
        </p15:guide>
        <p15:guide id="7" orient="horz" pos="278" userDrawn="1">
          <p15:clr>
            <a:srgbClr val="A4A3A4"/>
          </p15:clr>
        </p15:guide>
        <p15:guide id="8" orient="horz" pos="345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EAD2"/>
    <a:srgbClr val="FABD2B"/>
    <a:srgbClr val="FAF3DC"/>
    <a:srgbClr val="A084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15" autoAdjust="0"/>
    <p:restoredTop sz="96301"/>
  </p:normalViewPr>
  <p:slideViewPr>
    <p:cSldViewPr snapToGrid="0" snapToObjects="1">
      <p:cViewPr varScale="1">
        <p:scale>
          <a:sx n="104" d="100"/>
          <a:sy n="104" d="100"/>
        </p:scale>
        <p:origin x="232" y="496"/>
      </p:cViewPr>
      <p:guideLst>
        <p:guide orient="horz" pos="2160"/>
        <p:guide pos="3840"/>
        <p:guide pos="393"/>
        <p:guide orient="horz" pos="3725"/>
        <p:guide orient="horz" pos="4042"/>
        <p:guide pos="7287"/>
        <p:guide orient="horz" pos="278"/>
        <p:guide orient="horz" pos="3453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 snapToObjects="1" showGuides="1">
      <p:cViewPr varScale="1">
        <p:scale>
          <a:sx n="97" d="100"/>
          <a:sy n="97" d="100"/>
        </p:scale>
        <p:origin x="3120" y="20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heme" Target="theme/theme1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0DF2BAA-8641-A675-F94E-5FB08B34E13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R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6A27EF0-1BED-3B03-B5EB-0823DE8B8E3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FFB1C9-76AB-C449-8045-361449949862}" type="datetimeFigureOut">
              <a:rPr lang="en-RU" smtClean="0"/>
              <a:t>20.06.2026</a:t>
            </a:fld>
            <a:endParaRPr lang="en-R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8FCB05C-91E3-49F2-738F-69EFE818BA1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R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C296C0E-F132-7407-C42E-A8FDE01B072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6FB5AD-6CAF-744A-BCD1-2839521B78CD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872184336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FD9057-650A-DA45-BBFC-E4A38716EBFB}" type="datetimeFigureOut">
              <a:rPr lang="en-RU" smtClean="0"/>
              <a:t>20.06.2026</a:t>
            </a:fld>
            <a:endParaRPr lang="en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R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0BFED6-21E3-5342-AFB2-1D9FF8750C08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7552938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809227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без заголов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DA21FBFA-627B-D8B4-E8BE-A6888F7305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441326"/>
            <a:ext cx="10944226" cy="5040312"/>
          </a:xfrm>
        </p:spPr>
        <p:txBody>
          <a:bodyPr lIns="0" tIns="0" rIns="0" bIns="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/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/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/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/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241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1 строка и текс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F3EFD7-9B2A-B740-A702-1D3D4A75C6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441325"/>
            <a:ext cx="10944225" cy="532069"/>
          </a:xfrm>
        </p:spPr>
        <p:txBody>
          <a:bodyPr anchor="ctr">
            <a:noAutofit/>
          </a:bodyPr>
          <a:lstStyle/>
          <a:p>
            <a:r>
              <a:rPr lang="en-GB" dirty="0"/>
              <a:t>CLICK TO EDIT MASTER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9F8EC5-4C53-7742-A0BB-159B4D1558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1401098"/>
            <a:ext cx="10944226" cy="4080538"/>
          </a:xfrm>
        </p:spPr>
        <p:txBody>
          <a:bodyPr lIns="0" tIns="0" rIns="0" bIns="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/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/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/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/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43912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2 строки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F3EFD7-9B2A-B740-A702-1D3D4A75C6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441325"/>
            <a:ext cx="10944225" cy="1180998"/>
          </a:xfrm>
        </p:spPr>
        <p:txBody>
          <a:bodyPr anchor="ctr">
            <a:noAutofit/>
          </a:bodyPr>
          <a:lstStyle/>
          <a:p>
            <a:r>
              <a:rPr lang="en-GB" dirty="0"/>
              <a:t>CLICK TO EDIT MASTER </a:t>
            </a:r>
            <a:br>
              <a:rPr lang="ru-RU" dirty="0"/>
            </a:br>
            <a:r>
              <a:rPr lang="en-GB" dirty="0"/>
              <a:t>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9F8EC5-4C53-7742-A0BB-159B4D1558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2020528"/>
            <a:ext cx="10944226" cy="3461107"/>
          </a:xfrm>
        </p:spPr>
        <p:txBody>
          <a:bodyPr lIns="0" tIns="0" rIns="0" bIns="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/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/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/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/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10799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3 строки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F3EFD7-9B2A-B740-A702-1D3D4A75C6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441325"/>
            <a:ext cx="10944225" cy="1861004"/>
          </a:xfrm>
        </p:spPr>
        <p:txBody>
          <a:bodyPr anchor="ctr">
            <a:noAutofit/>
          </a:bodyPr>
          <a:lstStyle/>
          <a:p>
            <a:r>
              <a:rPr lang="en-GB" dirty="0"/>
              <a:t>CLICK TO EDIT MASTER </a:t>
            </a:r>
            <a:br>
              <a:rPr lang="ru-RU" dirty="0"/>
            </a:br>
            <a:r>
              <a:rPr lang="en-GB" dirty="0"/>
              <a:t>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9F8EC5-4C53-7742-A0BB-159B4D1558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2698955"/>
            <a:ext cx="10944226" cy="2782681"/>
          </a:xfrm>
        </p:spPr>
        <p:txBody>
          <a:bodyPr lIns="0" tIns="0" rIns="0" bIns="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/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/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/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/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69055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Заголовок 2 строки и  2 текс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01DF4C-9CFC-4945-B92C-A4AE158FE3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441325"/>
            <a:ext cx="10944225" cy="1384300"/>
          </a:xfrm>
        </p:spPr>
        <p:txBody>
          <a:bodyPr>
            <a:noAutofit/>
          </a:bodyPr>
          <a:lstStyle/>
          <a:p>
            <a:r>
              <a:rPr lang="en-GB" dirty="0"/>
              <a:t>CLICK TO EDIT </a:t>
            </a:r>
            <a:br>
              <a:rPr lang="ru-RU" dirty="0"/>
            </a:br>
            <a:r>
              <a:rPr lang="en-GB" dirty="0"/>
              <a:t>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91A5E4-2A61-CE4B-89F8-FF5B0E1800B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3888" y="1947553"/>
            <a:ext cx="5179035" cy="3534084"/>
          </a:xfrm>
        </p:spPr>
        <p:txBody>
          <a:bodyPr lIns="0" tIns="0" rIns="0" bIns="0" anchor="ctr">
            <a:noAutofit/>
          </a:bodyPr>
          <a:lstStyle>
            <a:lvl1pPr>
              <a:spcBef>
                <a:spcPts val="0"/>
              </a:spcBef>
              <a:spcAft>
                <a:spcPts val="600"/>
              </a:spcAft>
              <a:defRPr/>
            </a:lvl1pPr>
            <a:lvl2pPr>
              <a:spcBef>
                <a:spcPts val="0"/>
              </a:spcBef>
              <a:spcAft>
                <a:spcPts val="600"/>
              </a:spcAft>
              <a:defRPr/>
            </a:lvl2pPr>
            <a:lvl3pPr>
              <a:spcBef>
                <a:spcPts val="0"/>
              </a:spcBef>
              <a:spcAft>
                <a:spcPts val="600"/>
              </a:spcAft>
              <a:defRPr/>
            </a:lvl3pPr>
            <a:lvl4pPr>
              <a:spcBef>
                <a:spcPts val="0"/>
              </a:spcBef>
              <a:spcAft>
                <a:spcPts val="600"/>
              </a:spcAft>
              <a:defRPr/>
            </a:lvl4pPr>
            <a:lvl5pPr>
              <a:spcBef>
                <a:spcPts val="0"/>
              </a:spcBef>
              <a:spcAft>
                <a:spcPts val="600"/>
              </a:spcAft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429199-A26E-DA4B-892F-1D37F5B59B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0" y="1947553"/>
            <a:ext cx="5472113" cy="3534084"/>
          </a:xfrm>
        </p:spPr>
        <p:txBody>
          <a:bodyPr lIns="0" tIns="0" rIns="0" bIns="0" anchor="ctr">
            <a:noAutofit/>
          </a:bodyPr>
          <a:lstStyle>
            <a:lvl1pPr>
              <a:spcBef>
                <a:spcPts val="600"/>
              </a:spcBef>
              <a:defRPr/>
            </a:lvl1pPr>
            <a:lvl2pPr>
              <a:spcBef>
                <a:spcPts val="600"/>
              </a:spcBef>
              <a:defRPr/>
            </a:lvl2pPr>
            <a:lvl3pPr>
              <a:spcBef>
                <a:spcPts val="600"/>
              </a:spcBef>
              <a:defRPr/>
            </a:lvl3pPr>
            <a:lvl4pPr>
              <a:spcBef>
                <a:spcPts val="600"/>
              </a:spcBef>
              <a:defRPr/>
            </a:lvl4pPr>
            <a:lvl5pPr>
              <a:spcBef>
                <a:spcPts val="600"/>
              </a:spcBef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99549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CA8D8F-CAEC-599E-1B4E-8A0AD1697F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772D996-E51C-1A6D-4961-4BC1ABEF47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ru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46A746-B6C9-599C-4FAA-9425440E54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801D0-6EA3-42E2-BE7C-1A5364F44C24}" type="datetimeFigureOut">
              <a:rPr lang="ru-RU" smtClean="0"/>
              <a:t>20.06.2026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73AE1F-537B-0D1A-00F0-2309E79ADB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60A9C2-4099-ADC5-ED82-438088417C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4C122-F9FF-45D8-B252-8AFC258D29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94345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ED8FE2E-E35F-9446-9B41-FE8603915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441325"/>
            <a:ext cx="10944225" cy="561565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GB" dirty="0"/>
              <a:t>CLICK TO EDIT MASTER TITLE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D4F738-B15A-6B45-A5D5-8A77D3C45B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1445342"/>
            <a:ext cx="10937854" cy="4036296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5900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55" r:id="rId2"/>
    <p:sldLayoutId id="2147483696" r:id="rId3"/>
    <p:sldLayoutId id="2147483695" r:id="rId4"/>
    <p:sldLayoutId id="2147483650" r:id="rId5"/>
    <p:sldLayoutId id="2147483652" r:id="rId6"/>
    <p:sldLayoutId id="2147483698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b="1" kern="1200">
          <a:solidFill>
            <a:srgbClr val="FABD2B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600"/>
        </a:spcBef>
        <a:buClr>
          <a:srgbClr val="FABD2B"/>
        </a:buClr>
        <a:buFont typeface="Arial" panose="020B0604020202020204" pitchFamily="34" charset="0"/>
        <a:buNone/>
        <a:defRPr sz="28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800100" indent="-342900" algn="l" defTabSz="914400" rtl="0" eaLnBrk="1" latinLnBrk="0" hangingPunct="1">
        <a:lnSpc>
          <a:spcPct val="100000"/>
        </a:lnSpc>
        <a:spcBef>
          <a:spcPts val="600"/>
        </a:spcBef>
        <a:buClr>
          <a:srgbClr val="FABD2B"/>
        </a:buClr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257300" indent="-342900" algn="l" defTabSz="914400" rtl="0" eaLnBrk="1" latinLnBrk="0" hangingPunct="1">
        <a:lnSpc>
          <a:spcPct val="100000"/>
        </a:lnSpc>
        <a:spcBef>
          <a:spcPts val="600"/>
        </a:spcBef>
        <a:buClr>
          <a:srgbClr val="FABD2B"/>
        </a:buClr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57350" indent="-285750" algn="l" defTabSz="914400" rtl="0" eaLnBrk="1" latinLnBrk="0" hangingPunct="1">
        <a:lnSpc>
          <a:spcPct val="100000"/>
        </a:lnSpc>
        <a:spcBef>
          <a:spcPts val="600"/>
        </a:spcBef>
        <a:buClr>
          <a:srgbClr val="FABD2B"/>
        </a:buClr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114550" indent="-285750" algn="l" defTabSz="914400" rtl="0" eaLnBrk="1" latinLnBrk="0" hangingPunct="1">
        <a:lnSpc>
          <a:spcPct val="100000"/>
        </a:lnSpc>
        <a:spcBef>
          <a:spcPts val="600"/>
        </a:spcBef>
        <a:buClr>
          <a:srgbClr val="FABD2B"/>
        </a:buClr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393" userDrawn="1">
          <p15:clr>
            <a:srgbClr val="F26B43"/>
          </p15:clr>
        </p15:guide>
        <p15:guide id="4" orient="horz" pos="3725" userDrawn="1">
          <p15:clr>
            <a:srgbClr val="F26B43"/>
          </p15:clr>
        </p15:guide>
        <p15:guide id="5" orient="horz" pos="4042" userDrawn="1">
          <p15:clr>
            <a:srgbClr val="F26B43"/>
          </p15:clr>
        </p15:guide>
        <p15:guide id="6" pos="7287" userDrawn="1">
          <p15:clr>
            <a:srgbClr val="F26B43"/>
          </p15:clr>
        </p15:guide>
        <p15:guide id="7" orient="horz" pos="3453" userDrawn="1">
          <p15:clr>
            <a:srgbClr val="F26B43"/>
          </p15:clr>
        </p15:guide>
        <p15:guide id="8" orient="horz" pos="27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07 The King and His Kingdom HORIZONTAL">
            <a:hlinkClick r:id="" action="ppaction://media"/>
            <a:extLst>
              <a:ext uri="{FF2B5EF4-FFF2-40B4-BE49-F238E27FC236}">
                <a16:creationId xmlns:a16="http://schemas.microsoft.com/office/drawing/2014/main" id="{D3048B33-90A8-AEA8-B5D9-90DFBF113AAE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-1"/>
            <a:ext cx="12192000" cy="6858979"/>
          </a:xfrm>
        </p:spPr>
      </p:pic>
    </p:spTree>
    <p:extLst>
      <p:ext uri="{BB962C8B-B14F-4D97-AF65-F5344CB8AC3E}">
        <p14:creationId xmlns:p14="http://schemas.microsoft.com/office/powerpoint/2010/main" val="2114890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6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808E06-428C-9AB2-C628-ACD1ED7B32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457201"/>
            <a:ext cx="10944226" cy="5024436"/>
          </a:xfrm>
        </p:spPr>
        <p:txBody>
          <a:bodyPr/>
          <a:lstStyle/>
          <a:p>
            <a:r>
              <a:rPr lang="ru-RU" dirty="0">
                <a:solidFill>
                  <a:srgbClr val="EEEAD2"/>
                </a:solidFill>
              </a:rPr>
              <a:t>«</a:t>
            </a:r>
            <a:r>
              <a:rPr lang="en-RU" i="1" dirty="0">
                <a:solidFill>
                  <a:srgbClr val="EEEAD2"/>
                </a:solidFill>
              </a:rPr>
              <a:t>Есть нечто, что объединяет магию и прикладную науку и одновременно отличает их обе от мудрости прежних эпох.</a:t>
            </a:r>
            <a:r>
              <a:rPr lang="ru-RU" i="1" dirty="0">
                <a:solidFill>
                  <a:srgbClr val="EEEAD2"/>
                </a:solidFill>
              </a:rPr>
              <a:t> </a:t>
            </a:r>
            <a:r>
              <a:rPr lang="en-RU" b="1" i="1" dirty="0"/>
              <a:t>Для мудрецов древности главным вопросом было то, как привести человеческую душу в соответствие с реальностью. Решением считались знание, самодисциплина и добродетель.</a:t>
            </a:r>
            <a:r>
              <a:rPr lang="ru-RU" b="1" i="1" dirty="0"/>
              <a:t> </a:t>
            </a:r>
            <a:r>
              <a:rPr lang="en-RU" b="1" i="1" dirty="0"/>
              <a:t>Для магии и прикладной науки проблема состоит в другом: как подчинить реальность желаниям человека. Решением здесь становится техника</a:t>
            </a:r>
            <a:r>
              <a:rPr lang="en-RU" i="1" dirty="0"/>
              <a:t>.</a:t>
            </a:r>
            <a:r>
              <a:rPr lang="ru-RU" i="1" dirty="0"/>
              <a:t> </a:t>
            </a:r>
            <a:r>
              <a:rPr lang="en-RU" i="1" dirty="0">
                <a:solidFill>
                  <a:srgbClr val="EEEAD2"/>
                </a:solidFill>
              </a:rPr>
              <a:t>И магия, и прикладная наука, применяя эту технику, готовы делать то, что прежде считалось отвратительным и нечестивым</a:t>
            </a:r>
            <a:r>
              <a:rPr lang="ru-RU" dirty="0">
                <a:solidFill>
                  <a:srgbClr val="EEEAD2"/>
                </a:solidFill>
              </a:rPr>
              <a:t>»</a:t>
            </a:r>
            <a:r>
              <a:rPr lang="en-RU" dirty="0">
                <a:solidFill>
                  <a:srgbClr val="EEEAD2"/>
                </a:solidFill>
              </a:rPr>
              <a:t>.</a:t>
            </a:r>
          </a:p>
          <a:p>
            <a:pPr algn="r"/>
            <a:r>
              <a:rPr lang="ru-RU" dirty="0">
                <a:solidFill>
                  <a:srgbClr val="EEEAD2"/>
                </a:solidFill>
              </a:rPr>
              <a:t>(Клайв </a:t>
            </a:r>
            <a:r>
              <a:rPr lang="ru-RU" dirty="0" err="1">
                <a:solidFill>
                  <a:srgbClr val="EEEAD2"/>
                </a:solidFill>
              </a:rPr>
              <a:t>Стейплз</a:t>
            </a:r>
            <a:r>
              <a:rPr lang="ru-RU" dirty="0">
                <a:solidFill>
                  <a:srgbClr val="EEEAD2"/>
                </a:solidFill>
              </a:rPr>
              <a:t> Льюис «</a:t>
            </a:r>
            <a:r>
              <a:rPr lang="ru-RU" i="1" dirty="0">
                <a:solidFill>
                  <a:srgbClr val="EEEAD2"/>
                </a:solidFill>
              </a:rPr>
              <a:t>Человек отменяется</a:t>
            </a:r>
            <a:r>
              <a:rPr lang="ru-RU" dirty="0">
                <a:solidFill>
                  <a:srgbClr val="EEEAD2"/>
                </a:solidFill>
              </a:rPr>
              <a:t>»)</a:t>
            </a:r>
            <a:endParaRPr lang="en-RU" dirty="0">
              <a:solidFill>
                <a:srgbClr val="EEEAD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14636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BFD0B7-DA29-5963-70CD-7DFA32C5DD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03109"/>
            <a:ext cx="10944225" cy="1535756"/>
          </a:xfrm>
        </p:spPr>
        <p:txBody>
          <a:bodyPr/>
          <a:lstStyle/>
          <a:p>
            <a:r>
              <a:rPr lang="ru-RU" dirty="0"/>
              <a:t>ВОЗВРАЩЕНИЕ ХРИСТА</a:t>
            </a:r>
            <a:r>
              <a:rPr lang="en-US" dirty="0"/>
              <a:t> </a:t>
            </a:r>
            <a:r>
              <a:rPr lang="ru-RU" dirty="0"/>
              <a:t>ОТ ОБОЛЬЩЕНИЯ ХРАНИТ МЕНЯ</a:t>
            </a:r>
            <a:endParaRPr lang="en-R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37D3C8-5E19-E27E-D608-46AA63AE18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2174789"/>
            <a:ext cx="10944226" cy="3306847"/>
          </a:xfrm>
        </p:spPr>
        <p:txBody>
          <a:bodyPr/>
          <a:lstStyle/>
          <a:p>
            <a:r>
              <a:rPr lang="ru-RU" dirty="0"/>
              <a:t>Второе пришествие Спасителя отличается от первого тем, что оно будет настолько явным, что его совершенно невозможно будет упустить из виду. И этот факт помогает мне сегодня, потому что он хранит моё сердце от обольщения: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b="1" u="sng" dirty="0">
                <a:solidFill>
                  <a:srgbClr val="FABD2B"/>
                </a:solidFill>
              </a:rPr>
              <a:t>Сногсшибательным</a:t>
            </a:r>
            <a:r>
              <a:rPr lang="ru-RU" dirty="0"/>
              <a:t>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b="1" u="sng" dirty="0">
                <a:solidFill>
                  <a:srgbClr val="FABD2B"/>
                </a:solidFill>
              </a:rPr>
              <a:t>Смиренным</a:t>
            </a:r>
            <a:r>
              <a:rPr lang="ru-RU" dirty="0"/>
              <a:t>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b="1" u="sng" dirty="0">
                <a:solidFill>
                  <a:srgbClr val="FABD2B"/>
                </a:solidFill>
              </a:rPr>
              <a:t>Сокрытым</a:t>
            </a:r>
            <a:r>
              <a:rPr lang="ru-RU" dirty="0"/>
              <a:t>.</a:t>
            </a:r>
            <a:endParaRPr lang="en-RU" dirty="0"/>
          </a:p>
        </p:txBody>
      </p:sp>
    </p:spTree>
    <p:extLst>
      <p:ext uri="{BB962C8B-B14F-4D97-AF65-F5344CB8AC3E}">
        <p14:creationId xmlns:p14="http://schemas.microsoft.com/office/powerpoint/2010/main" val="40856968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6F1865-2364-9EF7-58DE-C407732A8C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479789-A1F8-ACD1-050F-5D43E1818B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602429"/>
            <a:ext cx="11007282" cy="4879208"/>
          </a:xfrm>
        </p:spPr>
        <p:txBody>
          <a:bodyPr/>
          <a:lstStyle/>
          <a:p>
            <a:r>
              <a:rPr lang="ru-RU" baseline="30000" dirty="0">
                <a:solidFill>
                  <a:srgbClr val="FAF3DC"/>
                </a:solidFill>
              </a:rPr>
              <a:t>2</a:t>
            </a:r>
            <a:r>
              <a:rPr lang="en-US" baseline="30000" dirty="0">
                <a:solidFill>
                  <a:srgbClr val="FAF3DC"/>
                </a:solidFill>
              </a:rPr>
              <a:t>4</a:t>
            </a:r>
            <a:r>
              <a:rPr lang="ru-RU" baseline="30000" dirty="0">
                <a:solidFill>
                  <a:srgbClr val="FAF3DC"/>
                </a:solidFill>
              </a:rPr>
              <a:t>:</a:t>
            </a:r>
            <a:r>
              <a:rPr lang="en-RU" baseline="30000" dirty="0">
                <a:solidFill>
                  <a:srgbClr val="FAF3DC"/>
                </a:solidFill>
              </a:rPr>
              <a:t>23 </a:t>
            </a:r>
            <a:r>
              <a:rPr lang="en-RU" dirty="0">
                <a:solidFill>
                  <a:srgbClr val="FAF3DC"/>
                </a:solidFill>
              </a:rPr>
              <a:t>Если кто-нибудь вам тогда скажет: «</a:t>
            </a:r>
            <a:r>
              <a:rPr lang="en-RU" i="1" dirty="0">
                <a:solidFill>
                  <a:srgbClr val="FAF3DC"/>
                </a:solidFill>
              </a:rPr>
              <a:t>Смотрите! Христос здесь!</a:t>
            </a:r>
            <a:r>
              <a:rPr lang="en-RU" dirty="0">
                <a:solidFill>
                  <a:srgbClr val="FAF3DC"/>
                </a:solidFill>
              </a:rPr>
              <a:t>» или «</a:t>
            </a:r>
            <a:r>
              <a:rPr lang="en-RU" i="1" dirty="0">
                <a:solidFill>
                  <a:srgbClr val="FAF3DC"/>
                </a:solidFill>
              </a:rPr>
              <a:t>Он здесь!</a:t>
            </a:r>
            <a:r>
              <a:rPr lang="en-RU" dirty="0">
                <a:solidFill>
                  <a:srgbClr val="FAF3DC"/>
                </a:solidFill>
              </a:rPr>
              <a:t>» – не верьте, </a:t>
            </a:r>
            <a:r>
              <a:rPr lang="en-RU" baseline="30000" dirty="0">
                <a:solidFill>
                  <a:srgbClr val="FAF3DC"/>
                </a:solidFill>
              </a:rPr>
              <a:t>24 </a:t>
            </a:r>
            <a:r>
              <a:rPr lang="en-RU" dirty="0">
                <a:solidFill>
                  <a:srgbClr val="FAF3DC"/>
                </a:solidFill>
              </a:rPr>
              <a:t>потому что</a:t>
            </a:r>
            <a:r>
              <a:rPr lang="en-RU" dirty="0"/>
              <a:t> </a:t>
            </a:r>
            <a:r>
              <a:rPr lang="en-RU" b="1" dirty="0"/>
              <a:t>явятся лжехристы и лжепророки и покажут великие знамения и чудеса, чтобы обмануть</a:t>
            </a:r>
            <a:r>
              <a:rPr lang="en-RU" dirty="0"/>
              <a:t>, </a:t>
            </a:r>
            <a:r>
              <a:rPr lang="en-RU" dirty="0">
                <a:solidFill>
                  <a:srgbClr val="FAF3DC"/>
                </a:solidFill>
              </a:rPr>
              <a:t>если удастся, даже избранных. </a:t>
            </a:r>
            <a:endParaRPr lang="ru-RU" dirty="0">
              <a:solidFill>
                <a:srgbClr val="FAF3DC"/>
              </a:solidFill>
            </a:endParaRPr>
          </a:p>
          <a:p>
            <a:pPr algn="r"/>
            <a:r>
              <a:rPr lang="ru-RU" dirty="0">
                <a:solidFill>
                  <a:srgbClr val="FAF3DC"/>
                </a:solidFill>
              </a:rPr>
              <a:t>(Евангелие от Матфея 24:23-24)</a:t>
            </a:r>
            <a:endParaRPr lang="en-RU" dirty="0">
              <a:solidFill>
                <a:srgbClr val="FAF3D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6887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222E82-76F3-53E8-B2F6-3C3AE1B95D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ОБОЛЬЩЕНИЕ СНОГСШИБАТЕЛЬНЫМ</a:t>
            </a:r>
            <a:endParaRPr lang="en-R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6F76CC-8BCB-D84D-9E71-E1F2EC0240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Иисус, зная наше сердце, предупреждает, что мы можем искать функциональных спасителей и избавление в: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b="1" u="sng" dirty="0">
                <a:solidFill>
                  <a:srgbClr val="FABD2B"/>
                </a:solidFill>
              </a:rPr>
              <a:t>Прорывах</a:t>
            </a:r>
            <a:r>
              <a:rPr lang="ru-RU" dirty="0"/>
              <a:t> в прикладной науке;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dirty="0"/>
              <a:t>Потрясающих </a:t>
            </a:r>
            <a:r>
              <a:rPr lang="ru-RU" b="1" u="sng" dirty="0">
                <a:solidFill>
                  <a:srgbClr val="FABD2B"/>
                </a:solidFill>
              </a:rPr>
              <a:t>чудесах</a:t>
            </a:r>
            <a:r>
              <a:rPr lang="ru-RU" dirty="0"/>
              <a:t>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dirty="0"/>
              <a:t>Прекрасном философском </a:t>
            </a:r>
            <a:r>
              <a:rPr lang="ru-RU" b="1" u="sng" dirty="0">
                <a:solidFill>
                  <a:srgbClr val="FABD2B"/>
                </a:solidFill>
              </a:rPr>
              <a:t>учении</a:t>
            </a:r>
            <a:r>
              <a:rPr lang="ru-RU" dirty="0"/>
              <a:t>.</a:t>
            </a:r>
          </a:p>
          <a:p>
            <a:r>
              <a:rPr lang="ru-RU" dirty="0"/>
              <a:t>Но все эти дороги оканчиваются тупиком, потому что не решают наших проблем, которые может решить только </a:t>
            </a:r>
            <a:r>
              <a:rPr lang="ru-RU" b="1" u="sng" dirty="0">
                <a:solidFill>
                  <a:srgbClr val="FABD2B"/>
                </a:solidFill>
              </a:rPr>
              <a:t>Бог</a:t>
            </a:r>
            <a:r>
              <a:rPr lang="ru-RU" dirty="0"/>
              <a:t>.</a:t>
            </a:r>
            <a:endParaRPr lang="en-RU" dirty="0"/>
          </a:p>
        </p:txBody>
      </p:sp>
    </p:spTree>
    <p:extLst>
      <p:ext uri="{BB962C8B-B14F-4D97-AF65-F5344CB8AC3E}">
        <p14:creationId xmlns:p14="http://schemas.microsoft.com/office/powerpoint/2010/main" val="16890344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CE0E26-DB07-D501-B014-CAA66A0DD4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468086"/>
            <a:ext cx="10944226" cy="5013549"/>
          </a:xfrm>
        </p:spPr>
        <p:txBody>
          <a:bodyPr/>
          <a:lstStyle/>
          <a:p>
            <a:r>
              <a:rPr lang="en-RU" baseline="30000" dirty="0">
                <a:solidFill>
                  <a:srgbClr val="FAF3DC"/>
                </a:solidFill>
              </a:rPr>
              <a:t>13:1</a:t>
            </a:r>
            <a:r>
              <a:rPr lang="en-RU" dirty="0">
                <a:solidFill>
                  <a:srgbClr val="FAF3DC"/>
                </a:solidFill>
              </a:rPr>
              <a:t> Если я говорю языками человеческими и ангельскими, но во мне нет любви, то я в таком случае не что иное, как звенящая медь, как бряцающие тарелки. </a:t>
            </a:r>
            <a:r>
              <a:rPr lang="en-RU" baseline="30000" dirty="0">
                <a:solidFill>
                  <a:srgbClr val="FAF3DC"/>
                </a:solidFill>
              </a:rPr>
              <a:t>2 </a:t>
            </a:r>
            <a:r>
              <a:rPr lang="en-RU" dirty="0">
                <a:solidFill>
                  <a:srgbClr val="FAF3DC"/>
                </a:solidFill>
              </a:rPr>
              <a:t>Если у меня есть дар пророчества и я знаю все тайны, если мне даны все знания и у меня есть вера, способная передвигать горы, а нет любви, то я ничто. </a:t>
            </a:r>
            <a:r>
              <a:rPr lang="en-RU" baseline="30000" dirty="0">
                <a:solidFill>
                  <a:srgbClr val="FAF3DC"/>
                </a:solidFill>
              </a:rPr>
              <a:t>3 </a:t>
            </a:r>
            <a:r>
              <a:rPr lang="en-RU" dirty="0">
                <a:solidFill>
                  <a:srgbClr val="FAF3DC"/>
                </a:solidFill>
              </a:rPr>
              <a:t>Если я раздам все свое имущество и отдам мое тело на сожжение, но </a:t>
            </a:r>
            <a:r>
              <a:rPr lang="en-RU" b="1" dirty="0"/>
              <a:t>во мне нет любви, то ничто мне не поможет</a:t>
            </a:r>
            <a:r>
              <a:rPr lang="en-RU" dirty="0"/>
              <a:t>.</a:t>
            </a:r>
          </a:p>
          <a:p>
            <a:pPr algn="r"/>
            <a:r>
              <a:rPr lang="en-RU" dirty="0"/>
              <a:t>(1 </a:t>
            </a:r>
            <a:r>
              <a:rPr lang="ru-RU" dirty="0"/>
              <a:t>Послание Коринфянам 13:1-3)</a:t>
            </a:r>
            <a:endParaRPr lang="en-RU" dirty="0"/>
          </a:p>
        </p:txBody>
      </p:sp>
    </p:spTree>
    <p:extLst>
      <p:ext uri="{BB962C8B-B14F-4D97-AF65-F5344CB8AC3E}">
        <p14:creationId xmlns:p14="http://schemas.microsoft.com/office/powerpoint/2010/main" val="10067630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1EF83A-FCBB-4420-EC17-14EA67EAEB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413659"/>
            <a:ext cx="10944226" cy="5198606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i="1" dirty="0">
                <a:solidFill>
                  <a:srgbClr val="EEEAD2"/>
                </a:solidFill>
              </a:rPr>
              <a:t>Ищем ли мы Бога в сногсшибательном? Оцениваем ли мы служение по тому, насколько ярко видно в нём Олицетворение Любви, а именно Сам Христос?</a:t>
            </a:r>
            <a:endParaRPr lang="ru-RU" dirty="0">
              <a:solidFill>
                <a:srgbClr val="EEEAD2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EEEAD2"/>
                </a:solidFill>
              </a:rPr>
              <a:t>«</a:t>
            </a:r>
            <a:r>
              <a:rPr lang="en-RU" i="1" dirty="0">
                <a:solidFill>
                  <a:srgbClr val="EEEAD2"/>
                </a:solidFill>
              </a:rPr>
              <a:t>Технология ближе к магии, чем к науке.</a:t>
            </a:r>
            <a:r>
              <a:rPr lang="ru-RU" i="1" dirty="0">
                <a:solidFill>
                  <a:srgbClr val="EEEAD2"/>
                </a:solidFill>
              </a:rPr>
              <a:t> </a:t>
            </a:r>
            <a:r>
              <a:rPr lang="en-RU" i="1" dirty="0">
                <a:solidFill>
                  <a:srgbClr val="EEEAD2"/>
                </a:solidFill>
              </a:rPr>
              <a:t>Если вас удивляет такая мысль, значит, вы ещё не уловили сущность технологии.</a:t>
            </a:r>
            <a:r>
              <a:rPr lang="ru-RU" i="1" dirty="0">
                <a:solidFill>
                  <a:srgbClr val="EEEAD2"/>
                </a:solidFill>
              </a:rPr>
              <a:t> </a:t>
            </a:r>
            <a:r>
              <a:rPr lang="en-RU" i="1" dirty="0">
                <a:solidFill>
                  <a:srgbClr val="EEEAD2"/>
                </a:solidFill>
              </a:rPr>
              <a:t>Хайдеггер уловил её: </a:t>
            </a:r>
            <a:r>
              <a:rPr lang="en-RU" b="1" i="1" dirty="0"/>
              <a:t>технология есть воплощение ницшеанской «воли к власти», возведённой в ранг нового summum bonum — высшего блага, главного смысла и конечной цели человеческого существования</a:t>
            </a:r>
            <a:r>
              <a:rPr lang="ru-RU" dirty="0"/>
              <a:t>»</a:t>
            </a:r>
            <a:r>
              <a:rPr lang="en-RU" dirty="0"/>
              <a:t>.</a:t>
            </a:r>
          </a:p>
          <a:p>
            <a:pPr algn="r"/>
            <a:r>
              <a:rPr lang="ru-RU" dirty="0">
                <a:solidFill>
                  <a:srgbClr val="EEEAD2"/>
                </a:solidFill>
              </a:rPr>
              <a:t>(Питер </a:t>
            </a:r>
            <a:r>
              <a:rPr lang="ru-RU" dirty="0" err="1">
                <a:solidFill>
                  <a:srgbClr val="EEEAD2"/>
                </a:solidFill>
              </a:rPr>
              <a:t>Крефт</a:t>
            </a:r>
            <a:r>
              <a:rPr lang="ru-RU" dirty="0">
                <a:solidFill>
                  <a:srgbClr val="EEEAD2"/>
                </a:solidFill>
              </a:rPr>
              <a:t> «</a:t>
            </a:r>
            <a:r>
              <a:rPr lang="ru-RU" i="1" dirty="0">
                <a:solidFill>
                  <a:srgbClr val="EEEAD2"/>
                </a:solidFill>
              </a:rPr>
              <a:t>Клайв Льюис для третьего тысячелетия</a:t>
            </a:r>
            <a:r>
              <a:rPr lang="ru-RU" dirty="0">
                <a:solidFill>
                  <a:srgbClr val="EEEAD2"/>
                </a:solidFill>
              </a:rPr>
              <a:t>»)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b="1" dirty="0"/>
              <a:t>Возвращение Христа от обольщения оберегает меня</a:t>
            </a:r>
            <a:endParaRPr lang="en-RU" b="1" dirty="0"/>
          </a:p>
        </p:txBody>
      </p:sp>
    </p:spTree>
    <p:extLst>
      <p:ext uri="{BB962C8B-B14F-4D97-AF65-F5344CB8AC3E}">
        <p14:creationId xmlns:p14="http://schemas.microsoft.com/office/powerpoint/2010/main" val="22519292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FE1E69-CD67-3EDB-87E6-42DB597715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63F25E-CF5E-A9BA-9AC5-D518852EBC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602429"/>
            <a:ext cx="11007282" cy="4879208"/>
          </a:xfrm>
        </p:spPr>
        <p:txBody>
          <a:bodyPr/>
          <a:lstStyle/>
          <a:p>
            <a:r>
              <a:rPr lang="ru-RU" baseline="30000" dirty="0">
                <a:solidFill>
                  <a:srgbClr val="EEEAD2"/>
                </a:solidFill>
              </a:rPr>
              <a:t>2</a:t>
            </a:r>
            <a:r>
              <a:rPr lang="en-US" baseline="30000" dirty="0">
                <a:solidFill>
                  <a:srgbClr val="EEEAD2"/>
                </a:solidFill>
              </a:rPr>
              <a:t>4</a:t>
            </a:r>
            <a:r>
              <a:rPr lang="ru-RU" baseline="30000" dirty="0">
                <a:solidFill>
                  <a:srgbClr val="EEEAD2"/>
                </a:solidFill>
              </a:rPr>
              <a:t>:</a:t>
            </a:r>
            <a:r>
              <a:rPr lang="en-RU" baseline="30000" dirty="0">
                <a:solidFill>
                  <a:srgbClr val="EEEAD2"/>
                </a:solidFill>
              </a:rPr>
              <a:t>25 </a:t>
            </a:r>
            <a:r>
              <a:rPr lang="en-RU" dirty="0">
                <a:solidFill>
                  <a:srgbClr val="EEEAD2"/>
                </a:solidFill>
              </a:rPr>
              <a:t>Смотрите, Я предсказал вам наперед. </a:t>
            </a:r>
            <a:r>
              <a:rPr lang="en-RU" baseline="30000" dirty="0">
                <a:solidFill>
                  <a:srgbClr val="EEEAD2"/>
                </a:solidFill>
              </a:rPr>
              <a:t>26 </a:t>
            </a:r>
            <a:r>
              <a:rPr lang="en-RU" dirty="0">
                <a:solidFill>
                  <a:srgbClr val="EEEAD2"/>
                </a:solidFill>
              </a:rPr>
              <a:t>Поэтому, если кто скажет вам: «</a:t>
            </a:r>
            <a:r>
              <a:rPr lang="en-RU" i="1" dirty="0">
                <a:solidFill>
                  <a:srgbClr val="EEEAD2"/>
                </a:solidFill>
              </a:rPr>
              <a:t>Он там, </a:t>
            </a:r>
            <a:r>
              <a:rPr lang="en-RU" b="1" i="1" dirty="0"/>
              <a:t>в пустыне</a:t>
            </a:r>
            <a:r>
              <a:rPr lang="en-RU" dirty="0"/>
              <a:t>», </a:t>
            </a:r>
            <a:r>
              <a:rPr lang="en-RU" dirty="0">
                <a:solidFill>
                  <a:srgbClr val="EEEAD2"/>
                </a:solidFill>
              </a:rPr>
              <a:t>не ходите</a:t>
            </a:r>
            <a:r>
              <a:rPr lang="ru-RU" dirty="0">
                <a:solidFill>
                  <a:srgbClr val="EEEAD2"/>
                </a:solidFill>
              </a:rPr>
              <a:t>...</a:t>
            </a:r>
          </a:p>
          <a:p>
            <a:pPr algn="r"/>
            <a:r>
              <a:rPr lang="ru-RU" dirty="0">
                <a:solidFill>
                  <a:srgbClr val="EEEAD2"/>
                </a:solidFill>
              </a:rPr>
              <a:t>(Евангелие от Матфея 24:25-26)</a:t>
            </a:r>
            <a:endParaRPr lang="en-RU" dirty="0">
              <a:solidFill>
                <a:srgbClr val="EEEAD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04325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F5947F-57EC-13CC-7022-ABE1466758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ОБОЛЬЩЕНИЕ </a:t>
            </a:r>
            <a:br>
              <a:rPr lang="ru-RU" dirty="0"/>
            </a:br>
            <a:r>
              <a:rPr lang="ru-RU" dirty="0"/>
              <a:t>МНИМЫМ СМИРЕНИЕМ</a:t>
            </a:r>
            <a:endParaRPr lang="en-R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22545B-0BDD-6516-324B-7B8DC01B65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2302329"/>
            <a:ext cx="10944226" cy="3179307"/>
          </a:xfrm>
        </p:spPr>
        <p:txBody>
          <a:bodyPr/>
          <a:lstStyle/>
          <a:p>
            <a:r>
              <a:rPr lang="ru-RU" dirty="0"/>
              <a:t>Пустыня всегда была прообразом аскетического поклонения Богу. В данном случае, когда Иисус говорит, что люди будут указывать на то, что Он в пустыне, он напоминает нам о том, насколько легко нам очароваться духовными практиками: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dirty="0"/>
              <a:t>Постоянных </a:t>
            </a:r>
            <a:r>
              <a:rPr lang="ru-RU" b="1" u="sng" dirty="0">
                <a:solidFill>
                  <a:srgbClr val="FABD2B"/>
                </a:solidFill>
              </a:rPr>
              <a:t>ограничений</a:t>
            </a:r>
            <a:r>
              <a:rPr lang="ru-RU" dirty="0"/>
              <a:t>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b="1" u="sng" dirty="0">
                <a:solidFill>
                  <a:srgbClr val="FABD2B"/>
                </a:solidFill>
              </a:rPr>
              <a:t>Постов</a:t>
            </a:r>
            <a:r>
              <a:rPr lang="ru-RU" dirty="0"/>
              <a:t>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b="1" u="sng" dirty="0" err="1">
                <a:solidFill>
                  <a:srgbClr val="FABD2B"/>
                </a:solidFill>
              </a:rPr>
              <a:t>Предстояний</a:t>
            </a:r>
            <a:r>
              <a:rPr lang="ru-RU" dirty="0"/>
              <a:t> в молитве.</a:t>
            </a:r>
          </a:p>
        </p:txBody>
      </p:sp>
    </p:spTree>
    <p:extLst>
      <p:ext uri="{BB962C8B-B14F-4D97-AF65-F5344CB8AC3E}">
        <p14:creationId xmlns:p14="http://schemas.microsoft.com/office/powerpoint/2010/main" val="19672812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202002-B955-D5F5-38BA-AC44EC58C8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511629"/>
            <a:ext cx="10944226" cy="4970007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baseline="30000" dirty="0">
                <a:solidFill>
                  <a:srgbClr val="FAF3DC"/>
                </a:solidFill>
              </a:rPr>
              <a:t>2:</a:t>
            </a:r>
            <a:r>
              <a:rPr lang="en-RU" baseline="30000" dirty="0">
                <a:solidFill>
                  <a:srgbClr val="FAF3DC"/>
                </a:solidFill>
              </a:rPr>
              <a:t>16 </a:t>
            </a:r>
            <a:r>
              <a:rPr lang="en-RU" dirty="0">
                <a:solidFill>
                  <a:srgbClr val="FAF3DC"/>
                </a:solidFill>
              </a:rPr>
              <a:t>Пусть никто не осуждает вас за то, что вы едите и что вы пьете, или за несоблюдение каких-то </a:t>
            </a:r>
            <a:r>
              <a:rPr lang="en-RU" i="1" dirty="0">
                <a:solidFill>
                  <a:srgbClr val="FAF3DC"/>
                </a:solidFill>
              </a:rPr>
              <a:t>религиозных </a:t>
            </a:r>
            <a:r>
              <a:rPr lang="en-RU" dirty="0">
                <a:solidFill>
                  <a:srgbClr val="FAF3DC"/>
                </a:solidFill>
              </a:rPr>
              <a:t>праздников, </a:t>
            </a:r>
            <a:r>
              <a:rPr lang="en-RU" i="1" dirty="0">
                <a:solidFill>
                  <a:srgbClr val="FAF3DC"/>
                </a:solidFill>
              </a:rPr>
              <a:t>церемоний при</a:t>
            </a:r>
            <a:r>
              <a:rPr lang="en-RU" dirty="0">
                <a:solidFill>
                  <a:srgbClr val="FAF3DC"/>
                </a:solidFill>
              </a:rPr>
              <a:t>новолунии</a:t>
            </a:r>
            <a:r>
              <a:rPr lang="en-RU" baseline="30000" dirty="0">
                <a:solidFill>
                  <a:srgbClr val="FAF3DC"/>
                </a:solidFill>
              </a:rPr>
              <a:t> </a:t>
            </a:r>
            <a:r>
              <a:rPr lang="en-RU" dirty="0">
                <a:solidFill>
                  <a:srgbClr val="FAF3DC"/>
                </a:solidFill>
              </a:rPr>
              <a:t>или суббот. </a:t>
            </a:r>
            <a:r>
              <a:rPr lang="en-RU" baseline="30000" dirty="0"/>
              <a:t>17 </a:t>
            </a:r>
            <a:r>
              <a:rPr lang="en-RU" b="1" dirty="0"/>
              <a:t>Все это лишь тень того, что должно было прийти, реальность</a:t>
            </a:r>
            <a:r>
              <a:rPr lang="en-RU" b="1" baseline="30000" dirty="0"/>
              <a:t> </a:t>
            </a:r>
            <a:r>
              <a:rPr lang="en-RU" b="1" dirty="0"/>
              <a:t>же – Христос</a:t>
            </a:r>
            <a:r>
              <a:rPr lang="en-RU" dirty="0"/>
              <a:t>.</a:t>
            </a:r>
          </a:p>
          <a:p>
            <a:pPr algn="r"/>
            <a:r>
              <a:rPr lang="en-RU" dirty="0">
                <a:solidFill>
                  <a:srgbClr val="EEEAD2"/>
                </a:solidFill>
              </a:rPr>
              <a:t>(</a:t>
            </a:r>
            <a:r>
              <a:rPr lang="ru-RU" dirty="0">
                <a:solidFill>
                  <a:srgbClr val="EEEAD2"/>
                </a:solidFill>
              </a:rPr>
              <a:t>Послание Колоссянам 2:16)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i="1" dirty="0">
                <a:solidFill>
                  <a:srgbClr val="EEEAD2"/>
                </a:solidFill>
              </a:rPr>
              <a:t>Очаровываемся ли мы духовными практиками? Обращаем ли внимание на их суровость, вместо того чтобы уделять основное внимание вопросу о том, как они приближают нас ко Христу?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b="1" dirty="0"/>
              <a:t>Возвращение Христа от обольщения оберегает меня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552553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61E2F6-B5A5-258F-E64B-232C7C9C06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587829"/>
            <a:ext cx="10944226" cy="4893807"/>
          </a:xfrm>
        </p:spPr>
        <p:txBody>
          <a:bodyPr/>
          <a:lstStyle/>
          <a:p>
            <a:r>
              <a:rPr lang="en-RU" dirty="0"/>
              <a:t>«</a:t>
            </a:r>
            <a:r>
              <a:rPr lang="en-RU" b="1" i="1" dirty="0"/>
              <a:t>Есть Книга, в которой сказано всё, всё решено, после которой ни в чём нет сомнения, Книга бессмертная, святая, Книга вечной истины, вечной жизни — Евангелие</a:t>
            </a:r>
            <a:r>
              <a:rPr lang="en-RU" i="1" dirty="0"/>
              <a:t>. </a:t>
            </a:r>
            <a:r>
              <a:rPr lang="en-RU" i="1" dirty="0">
                <a:solidFill>
                  <a:srgbClr val="EEEAD2"/>
                </a:solidFill>
              </a:rPr>
              <a:t>Весь прогресс человечества, все успехи в науках, философия, заключаются только в большом проникновении в таинственную глубину этой Божественной Книги. Основание Евангелия — откровение истины посредством любви и благодати</a:t>
            </a:r>
            <a:r>
              <a:rPr lang="en-RU" dirty="0">
                <a:solidFill>
                  <a:srgbClr val="EEEAD2"/>
                </a:solidFill>
              </a:rPr>
              <a:t>».</a:t>
            </a:r>
            <a:endParaRPr lang="ru-RU" dirty="0">
              <a:solidFill>
                <a:srgbClr val="EEEAD2"/>
              </a:solidFill>
            </a:endParaRPr>
          </a:p>
          <a:p>
            <a:pPr algn="r"/>
            <a:r>
              <a:rPr lang="ru-RU" dirty="0">
                <a:solidFill>
                  <a:srgbClr val="EEEAD2"/>
                </a:solidFill>
              </a:rPr>
              <a:t>(Виссарион Белинский)</a:t>
            </a:r>
            <a:endParaRPr lang="en-RU" dirty="0">
              <a:solidFill>
                <a:srgbClr val="EEEAD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80685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D7D3C6-1630-02F4-B6ED-585982F986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703385"/>
            <a:ext cx="10944226" cy="4778251"/>
          </a:xfrm>
          <a:noFill/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i="1" dirty="0"/>
              <a:t>Что чаще всего обольщает вас в жизни?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dirty="0"/>
              <a:t>Задумайтесь и, если есть возможность, запишите сейчас ответ в ваши бюллетени.</a:t>
            </a:r>
            <a:endParaRPr lang="en-RU" dirty="0"/>
          </a:p>
        </p:txBody>
      </p:sp>
    </p:spTree>
    <p:extLst>
      <p:ext uri="{BB962C8B-B14F-4D97-AF65-F5344CB8AC3E}">
        <p14:creationId xmlns:p14="http://schemas.microsoft.com/office/powerpoint/2010/main" val="32342019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FF3CEE-7884-5EF5-EA53-CE52F18286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486080-EFE9-C05F-4642-97325EFFD0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602429"/>
            <a:ext cx="11007282" cy="4879208"/>
          </a:xfrm>
        </p:spPr>
        <p:txBody>
          <a:bodyPr/>
          <a:lstStyle/>
          <a:p>
            <a:r>
              <a:rPr lang="ru-RU" baseline="30000" dirty="0">
                <a:solidFill>
                  <a:srgbClr val="EEEAD2"/>
                </a:solidFill>
              </a:rPr>
              <a:t>2</a:t>
            </a:r>
            <a:r>
              <a:rPr lang="en-US" baseline="30000" dirty="0">
                <a:solidFill>
                  <a:srgbClr val="EEEAD2"/>
                </a:solidFill>
              </a:rPr>
              <a:t>4</a:t>
            </a:r>
            <a:r>
              <a:rPr lang="ru-RU" baseline="30000" dirty="0">
                <a:solidFill>
                  <a:srgbClr val="EEEAD2"/>
                </a:solidFill>
              </a:rPr>
              <a:t>:</a:t>
            </a:r>
            <a:r>
              <a:rPr lang="en-RU" baseline="30000" dirty="0">
                <a:solidFill>
                  <a:srgbClr val="EEEAD2"/>
                </a:solidFill>
              </a:rPr>
              <a:t>26 </a:t>
            </a:r>
            <a:r>
              <a:rPr lang="en-RU" dirty="0">
                <a:solidFill>
                  <a:srgbClr val="EEEAD2"/>
                </a:solidFill>
              </a:rPr>
              <a:t>Поэтому, если кто скажет вам</a:t>
            </a:r>
            <a:r>
              <a:rPr lang="ru-RU" dirty="0">
                <a:solidFill>
                  <a:srgbClr val="EEEAD2"/>
                </a:solidFill>
              </a:rPr>
              <a:t>…</a:t>
            </a:r>
            <a:r>
              <a:rPr lang="en-RU" dirty="0">
                <a:solidFill>
                  <a:srgbClr val="EEEAD2"/>
                </a:solidFill>
              </a:rPr>
              <a:t> «</a:t>
            </a:r>
            <a:r>
              <a:rPr lang="en-RU" i="1" dirty="0">
                <a:solidFill>
                  <a:srgbClr val="EEEAD2"/>
                </a:solidFill>
              </a:rPr>
              <a:t>Он там, в </a:t>
            </a:r>
            <a:r>
              <a:rPr lang="en-RU" b="1" i="1" dirty="0"/>
              <a:t>потайной комнате</a:t>
            </a:r>
            <a:r>
              <a:rPr lang="en-RU" dirty="0"/>
              <a:t>», </a:t>
            </a:r>
            <a:r>
              <a:rPr lang="en-RU" dirty="0">
                <a:solidFill>
                  <a:srgbClr val="EEEAD2"/>
                </a:solidFill>
              </a:rPr>
              <a:t>не верьт</a:t>
            </a:r>
            <a:r>
              <a:rPr lang="ru-RU" dirty="0">
                <a:solidFill>
                  <a:srgbClr val="EEEAD2"/>
                </a:solidFill>
              </a:rPr>
              <a:t>е.</a:t>
            </a:r>
          </a:p>
          <a:p>
            <a:pPr algn="r"/>
            <a:r>
              <a:rPr lang="ru-RU" dirty="0">
                <a:solidFill>
                  <a:srgbClr val="EEEAD2"/>
                </a:solidFill>
              </a:rPr>
              <a:t>(Евангелие от Матфея 24:26)</a:t>
            </a:r>
            <a:endParaRPr lang="en-RU" dirty="0">
              <a:solidFill>
                <a:srgbClr val="EEEAD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07888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927995-C809-DE69-DD0D-001FC888F0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441325"/>
            <a:ext cx="10944225" cy="1474561"/>
          </a:xfrm>
        </p:spPr>
        <p:txBody>
          <a:bodyPr/>
          <a:lstStyle/>
          <a:p>
            <a:r>
              <a:rPr lang="ru-RU" dirty="0"/>
              <a:t>ОБОЛЬЩЕНИЕ ТАЙНОЙ</a:t>
            </a:r>
            <a:endParaRPr lang="en-R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6C70B7-7175-E146-134F-62282F9FF3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1915886"/>
            <a:ext cx="10944226" cy="3565751"/>
          </a:xfrm>
        </p:spPr>
        <p:txBody>
          <a:bodyPr/>
          <a:lstStyle/>
          <a:p>
            <a:r>
              <a:rPr lang="ru-RU" dirty="0"/>
              <a:t>Религия всегда ассоциировалась с чем-то тайным, что недоступно обычному человеку. В этом отношении Христианство всегда стояло особняком, поскольку провозглашало, что фундаментальные истины Христианства доступны даже детям. При этом наши сердца всё время очаровываются: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dirty="0"/>
              <a:t>Сокрытым </a:t>
            </a:r>
            <a:r>
              <a:rPr lang="ru-RU" b="1" u="sng" dirty="0">
                <a:solidFill>
                  <a:srgbClr val="FABD2B"/>
                </a:solidFill>
              </a:rPr>
              <a:t>знанием</a:t>
            </a:r>
            <a:r>
              <a:rPr lang="ru-RU" dirty="0"/>
              <a:t>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dirty="0"/>
              <a:t>Спрятанным </a:t>
            </a:r>
            <a:r>
              <a:rPr lang="ru-RU" b="1" u="sng" dirty="0">
                <a:solidFill>
                  <a:srgbClr val="FABD2B"/>
                </a:solidFill>
              </a:rPr>
              <a:t>откровением</a:t>
            </a:r>
            <a:r>
              <a:rPr lang="ru-RU" dirty="0"/>
              <a:t>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dirty="0"/>
              <a:t>Совершенно новыми духовными </a:t>
            </a:r>
            <a:r>
              <a:rPr lang="ru-RU" b="1" u="sng" dirty="0">
                <a:solidFill>
                  <a:srgbClr val="FABD2B"/>
                </a:solidFill>
              </a:rPr>
              <a:t>практиками</a:t>
            </a:r>
            <a:r>
              <a:rPr lang="ru-RU" dirty="0"/>
              <a:t> и </a:t>
            </a:r>
            <a:r>
              <a:rPr lang="ru-RU" b="1" u="sng" dirty="0">
                <a:solidFill>
                  <a:srgbClr val="FABD2B"/>
                </a:solidFill>
              </a:rPr>
              <a:t>подходами</a:t>
            </a:r>
            <a:r>
              <a:rPr lang="ru-RU" dirty="0"/>
              <a:t>.</a:t>
            </a:r>
            <a:endParaRPr lang="en-RU" dirty="0"/>
          </a:p>
        </p:txBody>
      </p:sp>
    </p:spTree>
    <p:extLst>
      <p:ext uri="{BB962C8B-B14F-4D97-AF65-F5344CB8AC3E}">
        <p14:creationId xmlns:p14="http://schemas.microsoft.com/office/powerpoint/2010/main" val="5458454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6671CE-B875-260A-7876-7B2C4E45C9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642257"/>
            <a:ext cx="10944226" cy="4839379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i="1" dirty="0"/>
              <a:t>Обращаем ли мы внимание сегодня на что-то новое, тайное, непостижимое и необъяснимое? Или же мы смотрим на Христа, который раскрывал невероятно глубокие истины простым и доступным языком?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b="1" dirty="0"/>
              <a:t>Возвращение Христа от обольщения оберегает меня.</a:t>
            </a:r>
            <a:endParaRPr lang="en-RU" b="1" dirty="0"/>
          </a:p>
        </p:txBody>
      </p:sp>
    </p:spTree>
    <p:extLst>
      <p:ext uri="{BB962C8B-B14F-4D97-AF65-F5344CB8AC3E}">
        <p14:creationId xmlns:p14="http://schemas.microsoft.com/office/powerpoint/2010/main" val="178737150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3AD24A-9CB1-1B7B-041F-456AD27D44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587829"/>
            <a:ext cx="10944226" cy="4893807"/>
          </a:xfrm>
        </p:spPr>
        <p:txBody>
          <a:bodyPr/>
          <a:lstStyle/>
          <a:p>
            <a:r>
              <a:rPr lang="en-RU" dirty="0">
                <a:solidFill>
                  <a:srgbClr val="EEEAD2"/>
                </a:solidFill>
              </a:rPr>
              <a:t>«</a:t>
            </a:r>
            <a:r>
              <a:rPr lang="en-RU" i="1" dirty="0">
                <a:solidFill>
                  <a:srgbClr val="EEEAD2"/>
                </a:solidFill>
              </a:rPr>
              <a:t>Евангелие я читал много и с любовью, по-славянски и в лютеровском переводе. Я читал без всякого руководства, не все понимал, но чувствовал искреннее и глубокое уважение к читаемому. В первой молодости моей я часто увлекался вольтерианизмом, любил иронию и насмешку, но </a:t>
            </a:r>
            <a:r>
              <a:rPr lang="en-RU" b="1" i="1" dirty="0"/>
              <a:t>не помню, чтоб когда-нибудь я взял в руки Евангелие с холодным чувством; во все возрасты, при разных событиях я возвращался к чтению Евангелия и всякий раз его содержание низводило мир и кротость на душу</a:t>
            </a:r>
            <a:r>
              <a:rPr lang="en-RU" dirty="0"/>
              <a:t>».</a:t>
            </a:r>
          </a:p>
          <a:p>
            <a:pPr algn="r"/>
            <a:r>
              <a:rPr lang="ru-RU" dirty="0"/>
              <a:t>(Александр Герцен)</a:t>
            </a:r>
            <a:endParaRPr lang="en-RU" dirty="0"/>
          </a:p>
        </p:txBody>
      </p:sp>
    </p:spTree>
    <p:extLst>
      <p:ext uri="{BB962C8B-B14F-4D97-AF65-F5344CB8AC3E}">
        <p14:creationId xmlns:p14="http://schemas.microsoft.com/office/powerpoint/2010/main" val="82628764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750C95-A319-BDDE-93D3-EEFD09FF06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B3C461-88B3-5589-D590-98E5CDB27A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602429"/>
            <a:ext cx="11007282" cy="4879208"/>
          </a:xfrm>
        </p:spPr>
        <p:txBody>
          <a:bodyPr/>
          <a:lstStyle/>
          <a:p>
            <a:r>
              <a:rPr lang="ru-RU" baseline="30000" dirty="0">
                <a:solidFill>
                  <a:srgbClr val="FAF3DC"/>
                </a:solidFill>
              </a:rPr>
              <a:t>2</a:t>
            </a:r>
            <a:r>
              <a:rPr lang="en-US" baseline="30000" dirty="0">
                <a:solidFill>
                  <a:srgbClr val="FAF3DC"/>
                </a:solidFill>
              </a:rPr>
              <a:t>4</a:t>
            </a:r>
            <a:r>
              <a:rPr lang="ru-RU" baseline="30000" dirty="0">
                <a:solidFill>
                  <a:srgbClr val="FAF3DC"/>
                </a:solidFill>
              </a:rPr>
              <a:t>:</a:t>
            </a:r>
            <a:r>
              <a:rPr lang="en-RU" baseline="30000" dirty="0">
                <a:solidFill>
                  <a:srgbClr val="FAF3DC"/>
                </a:solidFill>
              </a:rPr>
              <a:t>27 </a:t>
            </a:r>
            <a:r>
              <a:rPr lang="en-RU" dirty="0">
                <a:solidFill>
                  <a:srgbClr val="FAF3DC"/>
                </a:solidFill>
              </a:rPr>
              <a:t>потому что, </a:t>
            </a:r>
            <a:r>
              <a:rPr lang="en-RU" b="1" dirty="0"/>
              <a:t>как молния, которая, сверкая с востока, бывает видна и на западе, так будет и возвращение Сына Человеческого</a:t>
            </a:r>
            <a:r>
              <a:rPr lang="ru-RU" dirty="0">
                <a:solidFill>
                  <a:srgbClr val="FAF3DC"/>
                </a:solidFill>
              </a:rPr>
              <a:t>.</a:t>
            </a:r>
          </a:p>
          <a:p>
            <a:pPr algn="r"/>
            <a:r>
              <a:rPr lang="ru-RU" dirty="0">
                <a:solidFill>
                  <a:srgbClr val="FAF3DC"/>
                </a:solidFill>
              </a:rPr>
              <a:t>(Евангелие от Матфея 24:27)</a:t>
            </a:r>
            <a:endParaRPr lang="en-RU" dirty="0">
              <a:solidFill>
                <a:srgbClr val="FAF3D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509543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BD47CCC-9B29-E4B5-794B-E81385F0E4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34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77134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E1ABDA-428C-6D4C-5C03-5C4B9250D2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109AC8-2312-17C6-1FC0-84412C52FF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03109"/>
            <a:ext cx="10944225" cy="1535756"/>
          </a:xfrm>
        </p:spPr>
        <p:txBody>
          <a:bodyPr/>
          <a:lstStyle/>
          <a:p>
            <a:r>
              <a:rPr lang="ru-RU" dirty="0"/>
              <a:t>ВОЗВРАЩЕНИЕ ХРИСТА</a:t>
            </a:r>
            <a:r>
              <a:rPr lang="en-US" dirty="0"/>
              <a:t> </a:t>
            </a:r>
            <a:r>
              <a:rPr lang="ru-RU" dirty="0"/>
              <a:t>ОТ ОБОЛЬЩЕНИЯ ОБЕРЕГАЕТ МЕНЯ</a:t>
            </a:r>
            <a:endParaRPr lang="en-R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8B4D20-8012-4327-FCDA-F469324EF9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2174789"/>
            <a:ext cx="10944226" cy="3306847"/>
          </a:xfrm>
        </p:spPr>
        <p:txBody>
          <a:bodyPr/>
          <a:lstStyle/>
          <a:p>
            <a:r>
              <a:rPr lang="ru-RU" dirty="0"/>
              <a:t>Второе пришествие Спасителя отличается от первого тем, что оно будет настолько явным, что его совершенно невозможно будет упустить из виду. И этот факт помогает мне сегодня, потому что он хранит моё сердце от обольщения: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b="1" dirty="0"/>
              <a:t>Сногсшибательным</a:t>
            </a:r>
            <a:r>
              <a:rPr lang="ru-RU" dirty="0"/>
              <a:t>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b="1" dirty="0"/>
              <a:t>Смиренным</a:t>
            </a:r>
            <a:r>
              <a:rPr lang="ru-RU" dirty="0"/>
              <a:t>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b="1" dirty="0"/>
              <a:t>Сокрытым</a:t>
            </a:r>
            <a:r>
              <a:rPr lang="ru-RU" dirty="0"/>
              <a:t>.</a:t>
            </a:r>
            <a:endParaRPr lang="en-RU" dirty="0"/>
          </a:p>
        </p:txBody>
      </p:sp>
    </p:spTree>
    <p:extLst>
      <p:ext uri="{BB962C8B-B14F-4D97-AF65-F5344CB8AC3E}">
        <p14:creationId xmlns:p14="http://schemas.microsoft.com/office/powerpoint/2010/main" val="129143579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AA9C9B-EE42-E74E-0EBF-E05E90909C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441324"/>
            <a:ext cx="10944225" cy="1448435"/>
          </a:xfrm>
        </p:spPr>
        <p:txBody>
          <a:bodyPr/>
          <a:lstStyle/>
          <a:p>
            <a:r>
              <a:rPr lang="ru-RU" dirty="0"/>
              <a:t>В СЛЕДУЮЩИЙ РАЗ</a:t>
            </a:r>
            <a:endParaRPr lang="en-R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C10AF9-6F9E-2175-3209-5EE5FE725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2255520"/>
            <a:ext cx="10944226" cy="3226115"/>
          </a:xfrm>
          <a:noFill/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EEEAD2"/>
                </a:solidFill>
              </a:rPr>
              <a:t>Мы вернёмся к изучению дискурса на Оливковой горе в Евангелии от Матфея в следующем году.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EEEAD2"/>
                </a:solidFill>
              </a:rPr>
              <a:t>Мы приступим к изучению книги пророка Малахии, чтобы ответить на вопрос, </a:t>
            </a:r>
            <a:r>
              <a:rPr lang="ru-RU" b="1" dirty="0"/>
              <a:t>как обрести обновление в жизни</a:t>
            </a:r>
            <a:r>
              <a:rPr lang="ru-RU" dirty="0">
                <a:solidFill>
                  <a:srgbClr val="EEEAD2"/>
                </a:solidFill>
              </a:rPr>
              <a:t>? </a:t>
            </a:r>
            <a:endParaRPr lang="en-RU" dirty="0"/>
          </a:p>
        </p:txBody>
      </p:sp>
    </p:spTree>
    <p:extLst>
      <p:ext uri="{BB962C8B-B14F-4D97-AF65-F5344CB8AC3E}">
        <p14:creationId xmlns:p14="http://schemas.microsoft.com/office/powerpoint/2010/main" val="93071694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336415-99BF-B43F-93A1-0CDF735653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ПРИМЕНЕНИЕ</a:t>
            </a:r>
            <a:endParaRPr lang="en-R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6435ED-E795-5A8D-6458-49ACD7E5D5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1622324"/>
            <a:ext cx="10944226" cy="3859312"/>
          </a:xfrm>
          <a:noFill/>
        </p:spPr>
        <p:txBody>
          <a:bodyPr/>
          <a:lstStyle/>
          <a:p>
            <a:r>
              <a:rPr lang="ru-RU" dirty="0">
                <a:solidFill>
                  <a:srgbClr val="FAF3DC"/>
                </a:solidFill>
              </a:rPr>
              <a:t>Есть множество вещей, которые обольщают нас в жизни, обещая подарить то самое иллюзорное счастье, к которому стремимся мы на протяжении всей нашей жизни. Нашей естественной тенденцией является начать обращать внимание на каждую из этих вещей, чтобы оградить своё сердце от них. Но </a:t>
            </a:r>
            <a:r>
              <a:rPr lang="ru-RU" b="1" dirty="0"/>
              <a:t>смотреть нам нужно на Христа, ожидая Его славного возвращения, и тогда </a:t>
            </a:r>
            <a:r>
              <a:rPr lang="ru-RU" b="1"/>
              <a:t>наше сердце будет </a:t>
            </a:r>
            <a:r>
              <a:rPr lang="ru-RU" b="1" dirty="0"/>
              <a:t>надёжно защищено</a:t>
            </a:r>
            <a:r>
              <a:rPr lang="ru-RU" dirty="0">
                <a:solidFill>
                  <a:srgbClr val="FAF3DC"/>
                </a:solidFill>
              </a:rPr>
              <a:t>.</a:t>
            </a:r>
            <a:endParaRPr lang="en-RU" dirty="0"/>
          </a:p>
        </p:txBody>
      </p:sp>
    </p:spTree>
    <p:extLst>
      <p:ext uri="{BB962C8B-B14F-4D97-AF65-F5344CB8AC3E}">
        <p14:creationId xmlns:p14="http://schemas.microsoft.com/office/powerpoint/2010/main" val="223980746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76FCB0-53BA-6E29-551D-EBBF0B387C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691978"/>
            <a:ext cx="10944226" cy="4789657"/>
          </a:xfrm>
          <a:noFill/>
        </p:spPr>
        <p:txBody>
          <a:bodyPr/>
          <a:lstStyle/>
          <a:p>
            <a:r>
              <a:rPr lang="ru-RU" dirty="0"/>
              <a:t>«</a:t>
            </a:r>
            <a:r>
              <a:rPr lang="en-RU" i="1" dirty="0"/>
              <a:t>Не будьте мёртвыми душами, но живыми. Есть только одна дверь к жизни, и эта дверь — Иисус Христос</a:t>
            </a:r>
            <a:r>
              <a:rPr lang="ru-RU" dirty="0"/>
              <a:t>».</a:t>
            </a:r>
          </a:p>
          <a:p>
            <a:pPr algn="r"/>
            <a:r>
              <a:rPr lang="ru-RU" dirty="0"/>
              <a:t>(Николай Васильевич Гоголь)</a:t>
            </a:r>
            <a:endParaRPr lang="en-RU" dirty="0"/>
          </a:p>
        </p:txBody>
      </p:sp>
    </p:spTree>
    <p:extLst>
      <p:ext uri="{BB962C8B-B14F-4D97-AF65-F5344CB8AC3E}">
        <p14:creationId xmlns:p14="http://schemas.microsoft.com/office/powerpoint/2010/main" val="37151646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7C1D316C-912D-246F-1810-FE596A94E31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34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025674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17FBDF-A342-150A-D03A-D4FCE4FD51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RU"/>
          </a:p>
        </p:txBody>
      </p:sp>
      <p:pic>
        <p:nvPicPr>
          <p:cNvPr id="4" name="Proberbs ENDING 16-9">
            <a:hlinkClick r:id="" action="ppaction://media"/>
            <a:extLst>
              <a:ext uri="{FF2B5EF4-FFF2-40B4-BE49-F238E27FC236}">
                <a16:creationId xmlns:a16="http://schemas.microsoft.com/office/drawing/2014/main" id="{B3D3E0D7-2A12-CA17-D433-48C72ECE6C39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566"/>
            <a:ext cx="12192000" cy="6857434"/>
          </a:xfrm>
        </p:spPr>
      </p:pic>
    </p:spTree>
    <p:extLst>
      <p:ext uri="{BB962C8B-B14F-4D97-AF65-F5344CB8AC3E}">
        <p14:creationId xmlns:p14="http://schemas.microsoft.com/office/powerpoint/2010/main" val="1412252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3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67E790-0505-A1F7-4986-4651325DBE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602429"/>
            <a:ext cx="11007282" cy="4879208"/>
          </a:xfrm>
        </p:spPr>
        <p:txBody>
          <a:bodyPr/>
          <a:lstStyle/>
          <a:p>
            <a:r>
              <a:rPr lang="ru-RU" baseline="30000" dirty="0"/>
              <a:t>2</a:t>
            </a:r>
            <a:r>
              <a:rPr lang="en-US" baseline="30000" dirty="0"/>
              <a:t>4</a:t>
            </a:r>
            <a:r>
              <a:rPr lang="ru-RU" baseline="30000" dirty="0"/>
              <a:t>:</a:t>
            </a:r>
            <a:r>
              <a:rPr lang="en-RU" baseline="30000" dirty="0"/>
              <a:t>23 </a:t>
            </a:r>
            <a:r>
              <a:rPr lang="en-RU" dirty="0"/>
              <a:t>Если кто-нибудь вам тогда скажет: «</a:t>
            </a:r>
            <a:r>
              <a:rPr lang="en-RU" i="1" dirty="0"/>
              <a:t>Смотрите! Христос здесь!</a:t>
            </a:r>
            <a:r>
              <a:rPr lang="en-RU" dirty="0"/>
              <a:t>» или «</a:t>
            </a:r>
            <a:r>
              <a:rPr lang="en-RU" i="1" dirty="0"/>
              <a:t>Он здесь!</a:t>
            </a:r>
            <a:r>
              <a:rPr lang="en-RU" dirty="0"/>
              <a:t>» – не верьте, </a:t>
            </a:r>
            <a:r>
              <a:rPr lang="en-RU" baseline="30000" dirty="0"/>
              <a:t>24 </a:t>
            </a:r>
            <a:r>
              <a:rPr lang="en-RU" dirty="0"/>
              <a:t>потому что явятся лжехристы и лжепророки и покажут великие знамения и чудеса, чтобы обмануть, если удастся, даже избранных. </a:t>
            </a:r>
            <a:r>
              <a:rPr lang="en-RU" baseline="30000" dirty="0"/>
              <a:t>25 </a:t>
            </a:r>
            <a:r>
              <a:rPr lang="en-RU" dirty="0"/>
              <a:t>Смотрите, Я предсказал вам наперед. </a:t>
            </a:r>
            <a:r>
              <a:rPr lang="en-RU" baseline="30000" dirty="0"/>
              <a:t>26 </a:t>
            </a:r>
            <a:r>
              <a:rPr lang="en-RU" dirty="0"/>
              <a:t>Поэтому, если кто скажет вам: «</a:t>
            </a:r>
            <a:r>
              <a:rPr lang="en-RU" i="1" dirty="0"/>
              <a:t>Он там, в пустыне</a:t>
            </a:r>
            <a:r>
              <a:rPr lang="en-RU" dirty="0"/>
              <a:t>», не ходите, или «</a:t>
            </a:r>
            <a:r>
              <a:rPr lang="en-RU" i="1" dirty="0"/>
              <a:t>Он там, в потайной комнате</a:t>
            </a:r>
            <a:r>
              <a:rPr lang="en-RU" dirty="0"/>
              <a:t>», не верьте, </a:t>
            </a:r>
            <a:r>
              <a:rPr lang="en-RU" baseline="30000" dirty="0"/>
              <a:t>27 </a:t>
            </a:r>
            <a:r>
              <a:rPr lang="en-RU" dirty="0"/>
              <a:t>потому что, как молния, которая, сверкая с востока, бывает видна и на западе, так будет и возвращение Сына Человеческого. </a:t>
            </a:r>
            <a:r>
              <a:rPr lang="en-RU" baseline="30000" dirty="0"/>
              <a:t>28 </a:t>
            </a:r>
            <a:r>
              <a:rPr lang="en-RU" dirty="0"/>
              <a:t>Где будет труп, туда соберутся и стервятники</a:t>
            </a:r>
            <a:r>
              <a:rPr lang="ru-RU" dirty="0"/>
              <a:t>.</a:t>
            </a:r>
          </a:p>
          <a:p>
            <a:pPr algn="r"/>
            <a:r>
              <a:rPr lang="ru-RU" dirty="0"/>
              <a:t>(Евангелие от Матфея 24:23-28)</a:t>
            </a:r>
            <a:endParaRPr lang="en-RU" dirty="0"/>
          </a:p>
        </p:txBody>
      </p:sp>
    </p:spTree>
    <p:extLst>
      <p:ext uri="{BB962C8B-B14F-4D97-AF65-F5344CB8AC3E}">
        <p14:creationId xmlns:p14="http://schemas.microsoft.com/office/powerpoint/2010/main" val="1713366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FF17BC-163D-62EA-A39F-334604EF8C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441324"/>
            <a:ext cx="10944225" cy="1790247"/>
          </a:xfrm>
        </p:spPr>
        <p:txBody>
          <a:bodyPr/>
          <a:lstStyle/>
          <a:p>
            <a:r>
              <a:rPr lang="ru-RU" dirty="0"/>
              <a:t>ЧТО МЫ РАССМОТРЕЛИ</a:t>
            </a:r>
            <a:br>
              <a:rPr lang="ru-RU" dirty="0"/>
            </a:br>
            <a:r>
              <a:rPr lang="ru-RU" dirty="0"/>
              <a:t>В ПРОШЛЫЙ РАЗ</a:t>
            </a:r>
            <a:endParaRPr lang="en-R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F044F9-DA2C-B16E-4F9B-E8F194E882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2307772"/>
            <a:ext cx="10944226" cy="3243942"/>
          </a:xfrm>
        </p:spPr>
        <p:txBody>
          <a:bodyPr/>
          <a:lstStyle/>
          <a:p>
            <a:r>
              <a:rPr lang="ru-RU" b="1" dirty="0">
                <a:latin typeface="Helvetica Neue" panose="02000503000000020004" pitchFamily="2" charset="0"/>
              </a:rPr>
              <a:t>Возвращение Христа в самых отчаянных обстоятельствах ободряет меня</a:t>
            </a:r>
            <a:r>
              <a:rPr lang="ru-RU" dirty="0">
                <a:latin typeface="Helvetica Neue" panose="02000503000000020004" pitchFamily="2" charset="0"/>
              </a:rPr>
              <a:t>. Это значит, что, какими бы безнадёжными не были обстоятельства, нам стоит: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b="1" dirty="0"/>
              <a:t>Оберегать</a:t>
            </a:r>
            <a:r>
              <a:rPr lang="ru-RU" dirty="0"/>
              <a:t> свою жизнь;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b="1" dirty="0"/>
              <a:t>Обращаться</a:t>
            </a:r>
            <a:r>
              <a:rPr lang="ru-RU" dirty="0"/>
              <a:t> к Богу несмотря ни на что;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b="1" dirty="0"/>
              <a:t>Ободрять</a:t>
            </a:r>
            <a:r>
              <a:rPr lang="ru-RU" dirty="0"/>
              <a:t> своё сердце любовью и милостью Бога.</a:t>
            </a:r>
          </a:p>
        </p:txBody>
      </p:sp>
    </p:spTree>
    <p:extLst>
      <p:ext uri="{BB962C8B-B14F-4D97-AF65-F5344CB8AC3E}">
        <p14:creationId xmlns:p14="http://schemas.microsoft.com/office/powerpoint/2010/main" val="27416332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9FB7CE-DCBF-C0A3-995D-11B3009E33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1EB825-F1B4-37B0-9153-3C3E0F8581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441325"/>
            <a:ext cx="10944225" cy="1387475"/>
          </a:xfrm>
        </p:spPr>
        <p:txBody>
          <a:bodyPr/>
          <a:lstStyle/>
          <a:p>
            <a:r>
              <a:rPr lang="ru-RU" dirty="0"/>
              <a:t>ТРИ ПРИЗЫВА </a:t>
            </a:r>
            <a:br>
              <a:rPr lang="ru-RU" dirty="0"/>
            </a:br>
            <a:r>
              <a:rPr lang="ru-RU" dirty="0"/>
              <a:t>И ТРИ ОБЪЯСНЕНИЯ</a:t>
            </a:r>
            <a:endParaRPr lang="en-R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21FA11-CDCD-47CF-C77B-7F8907256B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1828801"/>
            <a:ext cx="10944226" cy="3652836"/>
          </a:xfrm>
        </p:spPr>
        <p:txBody>
          <a:bodyPr/>
          <a:lstStyle/>
          <a:p>
            <a:r>
              <a:rPr lang="ru-RU" baseline="30000" dirty="0">
                <a:solidFill>
                  <a:srgbClr val="EEEAD2"/>
                </a:solidFill>
              </a:rPr>
              <a:t>2</a:t>
            </a:r>
            <a:r>
              <a:rPr lang="en-US" baseline="30000" dirty="0">
                <a:solidFill>
                  <a:srgbClr val="EEEAD2"/>
                </a:solidFill>
              </a:rPr>
              <a:t>4</a:t>
            </a:r>
            <a:r>
              <a:rPr lang="ru-RU" baseline="30000" dirty="0">
                <a:solidFill>
                  <a:srgbClr val="EEEAD2"/>
                </a:solidFill>
              </a:rPr>
              <a:t>:</a:t>
            </a:r>
            <a:r>
              <a:rPr lang="en-RU" baseline="30000" dirty="0">
                <a:solidFill>
                  <a:srgbClr val="EEEAD2"/>
                </a:solidFill>
              </a:rPr>
              <a:t>23 </a:t>
            </a:r>
            <a:r>
              <a:rPr lang="en-RU" dirty="0">
                <a:solidFill>
                  <a:srgbClr val="EEEAD2"/>
                </a:solidFill>
              </a:rPr>
              <a:t>Если кто-нибудь вам тогда скажет: «</a:t>
            </a:r>
            <a:r>
              <a:rPr lang="en-RU" i="1" dirty="0">
                <a:solidFill>
                  <a:srgbClr val="EEEAD2"/>
                </a:solidFill>
              </a:rPr>
              <a:t>Смотрите! Христос здесь!</a:t>
            </a:r>
            <a:r>
              <a:rPr lang="en-RU" dirty="0">
                <a:solidFill>
                  <a:srgbClr val="EEEAD2"/>
                </a:solidFill>
              </a:rPr>
              <a:t>» или «</a:t>
            </a:r>
            <a:r>
              <a:rPr lang="en-RU" i="1" dirty="0">
                <a:solidFill>
                  <a:srgbClr val="EEEAD2"/>
                </a:solidFill>
              </a:rPr>
              <a:t>Он здесь!</a:t>
            </a:r>
            <a:r>
              <a:rPr lang="en-RU" dirty="0">
                <a:solidFill>
                  <a:srgbClr val="EEEAD2"/>
                </a:solidFill>
              </a:rPr>
              <a:t>» – </a:t>
            </a:r>
            <a:r>
              <a:rPr lang="en-RU" b="1" dirty="0"/>
              <a:t>не верьте</a:t>
            </a:r>
            <a:r>
              <a:rPr lang="en-RU" dirty="0"/>
              <a:t>, </a:t>
            </a:r>
            <a:r>
              <a:rPr lang="en-RU" baseline="30000" dirty="0">
                <a:solidFill>
                  <a:srgbClr val="EEEAD2"/>
                </a:solidFill>
              </a:rPr>
              <a:t>24 </a:t>
            </a:r>
            <a:r>
              <a:rPr lang="en-RU" b="1" dirty="0"/>
              <a:t>потому что</a:t>
            </a:r>
            <a:r>
              <a:rPr lang="en-RU" dirty="0">
                <a:solidFill>
                  <a:srgbClr val="EEEAD2"/>
                </a:solidFill>
              </a:rPr>
              <a:t> явятся лжехристы и лжепророки</a:t>
            </a:r>
            <a:r>
              <a:rPr lang="ru-RU" dirty="0">
                <a:solidFill>
                  <a:srgbClr val="EEEAD2"/>
                </a:solidFill>
              </a:rPr>
              <a:t>..</a:t>
            </a:r>
            <a:r>
              <a:rPr lang="en-RU" dirty="0">
                <a:solidFill>
                  <a:srgbClr val="EEEAD2"/>
                </a:solidFill>
              </a:rPr>
              <a:t>. </a:t>
            </a:r>
            <a:r>
              <a:rPr lang="en-RU" baseline="30000" dirty="0">
                <a:solidFill>
                  <a:srgbClr val="EEEAD2"/>
                </a:solidFill>
              </a:rPr>
              <a:t>26 </a:t>
            </a:r>
            <a:r>
              <a:rPr lang="en-RU" dirty="0">
                <a:solidFill>
                  <a:srgbClr val="EEEAD2"/>
                </a:solidFill>
              </a:rPr>
              <a:t>Поэтому, если кто скажет вам: «</a:t>
            </a:r>
            <a:r>
              <a:rPr lang="en-RU" i="1" dirty="0">
                <a:solidFill>
                  <a:srgbClr val="EEEAD2"/>
                </a:solidFill>
              </a:rPr>
              <a:t>Он там, в пустыне</a:t>
            </a:r>
            <a:r>
              <a:rPr lang="en-RU" dirty="0">
                <a:solidFill>
                  <a:srgbClr val="EEEAD2"/>
                </a:solidFill>
              </a:rPr>
              <a:t>», </a:t>
            </a:r>
            <a:r>
              <a:rPr lang="en-RU" b="1" dirty="0"/>
              <a:t>не ходите</a:t>
            </a:r>
            <a:r>
              <a:rPr lang="en-RU" dirty="0"/>
              <a:t>, </a:t>
            </a:r>
            <a:r>
              <a:rPr lang="en-RU" dirty="0">
                <a:solidFill>
                  <a:srgbClr val="EEEAD2"/>
                </a:solidFill>
              </a:rPr>
              <a:t>или «</a:t>
            </a:r>
            <a:r>
              <a:rPr lang="en-RU" i="1" dirty="0">
                <a:solidFill>
                  <a:srgbClr val="EEEAD2"/>
                </a:solidFill>
              </a:rPr>
              <a:t>Он там, в потайной комнате</a:t>
            </a:r>
            <a:r>
              <a:rPr lang="en-RU" dirty="0">
                <a:solidFill>
                  <a:srgbClr val="EEEAD2"/>
                </a:solidFill>
              </a:rPr>
              <a:t>»,</a:t>
            </a:r>
            <a:r>
              <a:rPr lang="en-RU" dirty="0"/>
              <a:t> </a:t>
            </a:r>
            <a:r>
              <a:rPr lang="en-RU" b="1" dirty="0"/>
              <a:t>не верьте</a:t>
            </a:r>
            <a:r>
              <a:rPr lang="en-RU" dirty="0"/>
              <a:t>, </a:t>
            </a:r>
            <a:r>
              <a:rPr lang="en-RU" baseline="30000" dirty="0">
                <a:solidFill>
                  <a:srgbClr val="EEEAD2"/>
                </a:solidFill>
              </a:rPr>
              <a:t>27 </a:t>
            </a:r>
            <a:r>
              <a:rPr lang="en-RU" b="1" dirty="0"/>
              <a:t>потому что</a:t>
            </a:r>
            <a:r>
              <a:rPr lang="en-RU" dirty="0">
                <a:solidFill>
                  <a:srgbClr val="EEEAD2"/>
                </a:solidFill>
              </a:rPr>
              <a:t>, как молния, которая, сверкая с востока, бывает видна и на западе, так будет и возвращение Сына Человеческого</a:t>
            </a:r>
            <a:r>
              <a:rPr lang="ru-RU" dirty="0">
                <a:solidFill>
                  <a:srgbClr val="EEEAD2"/>
                </a:solidFill>
              </a:rPr>
              <a:t>.</a:t>
            </a:r>
          </a:p>
          <a:p>
            <a:pPr algn="r"/>
            <a:r>
              <a:rPr lang="ru-RU" dirty="0">
                <a:solidFill>
                  <a:srgbClr val="EEEAD2"/>
                </a:solidFill>
              </a:rPr>
              <a:t>(Евангелие от Матфея 24:23-28)</a:t>
            </a:r>
            <a:endParaRPr lang="en-RU" dirty="0">
              <a:solidFill>
                <a:srgbClr val="EEEAD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91065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742175-4874-268D-EB97-640F5DC166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441325"/>
            <a:ext cx="10944225" cy="1177410"/>
          </a:xfrm>
        </p:spPr>
        <p:txBody>
          <a:bodyPr/>
          <a:lstStyle/>
          <a:p>
            <a:r>
              <a:rPr lang="ru-RU" dirty="0"/>
              <a:t>СТРУКТУРА ОТРЫВКА</a:t>
            </a:r>
            <a:endParaRPr lang="en-R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EA5964-D2DC-91E6-43FA-7BFA70C107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1618735"/>
            <a:ext cx="10944226" cy="3862901"/>
          </a:xfrm>
        </p:spPr>
        <p:txBody>
          <a:bodyPr/>
          <a:lstStyle/>
          <a:p>
            <a:r>
              <a:rPr lang="ru-RU" dirty="0"/>
              <a:t>Трижды Иисус повторяет практически одну и ту же формулу –«</a:t>
            </a:r>
            <a:r>
              <a:rPr lang="ru-RU" b="1" dirty="0"/>
              <a:t>вам скажут, но вы не верьте, потому что</a:t>
            </a:r>
            <a:r>
              <a:rPr lang="ru-RU" dirty="0"/>
              <a:t>…»: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dirty="0"/>
              <a:t>Вам пообещают показать Христа, но не верьте, </a:t>
            </a:r>
            <a:br>
              <a:rPr lang="ru-RU" dirty="0"/>
            </a:br>
            <a:r>
              <a:rPr lang="ru-RU" dirty="0"/>
              <a:t>потому что вас пытаются обмануть </a:t>
            </a:r>
            <a:r>
              <a:rPr lang="ru-RU" b="1" u="sng" dirty="0">
                <a:solidFill>
                  <a:srgbClr val="FABD2B"/>
                </a:solidFill>
              </a:rPr>
              <a:t>сногсшибательным</a:t>
            </a:r>
            <a:r>
              <a:rPr lang="ru-RU" dirty="0"/>
              <a:t>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dirty="0"/>
              <a:t>Вам пообещают привести вас ко Христу, но не идите, </a:t>
            </a:r>
            <a:br>
              <a:rPr lang="ru-RU" dirty="0"/>
            </a:br>
            <a:r>
              <a:rPr lang="ru-RU" dirty="0"/>
              <a:t>потому что вас пытаются обмануть </a:t>
            </a:r>
            <a:r>
              <a:rPr lang="ru-RU" b="1" u="sng" dirty="0">
                <a:solidFill>
                  <a:srgbClr val="FABD2B"/>
                </a:solidFill>
              </a:rPr>
              <a:t>смиренным</a:t>
            </a:r>
            <a:r>
              <a:rPr lang="ru-RU" dirty="0"/>
              <a:t>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dirty="0"/>
              <a:t>Вам пообещают приоткрыть вам тайну Христа, но не верьте, </a:t>
            </a:r>
            <a:br>
              <a:rPr lang="ru-RU" dirty="0"/>
            </a:br>
            <a:r>
              <a:rPr lang="ru-RU" dirty="0"/>
              <a:t>потому что вас пытаются обмануть </a:t>
            </a:r>
            <a:r>
              <a:rPr lang="ru-RU" b="1" u="sng" dirty="0">
                <a:solidFill>
                  <a:srgbClr val="FABD2B"/>
                </a:solidFill>
              </a:rPr>
              <a:t>сокрытым</a:t>
            </a:r>
            <a:r>
              <a:rPr lang="ru-RU" dirty="0"/>
              <a:t>.</a:t>
            </a:r>
            <a:endParaRPr lang="en-RU" dirty="0"/>
          </a:p>
        </p:txBody>
      </p:sp>
    </p:spTree>
    <p:extLst>
      <p:ext uri="{BB962C8B-B14F-4D97-AF65-F5344CB8AC3E}">
        <p14:creationId xmlns:p14="http://schemas.microsoft.com/office/powerpoint/2010/main" val="17577202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645AFE-2EA0-126F-5AE9-AD47D33396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402771"/>
            <a:ext cx="10944226" cy="5078865"/>
          </a:xfrm>
        </p:spPr>
        <p:txBody>
          <a:bodyPr/>
          <a:lstStyle/>
          <a:p>
            <a:r>
              <a:rPr lang="ru-RU" baseline="30000" dirty="0">
                <a:solidFill>
                  <a:srgbClr val="EEEAD2"/>
                </a:solidFill>
              </a:rPr>
              <a:t>24:</a:t>
            </a:r>
            <a:r>
              <a:rPr lang="en-RU" baseline="30000" dirty="0">
                <a:solidFill>
                  <a:srgbClr val="EEEAD2"/>
                </a:solidFill>
              </a:rPr>
              <a:t>4 </a:t>
            </a:r>
            <a:r>
              <a:rPr lang="en-RU" dirty="0">
                <a:solidFill>
                  <a:srgbClr val="EEEAD2"/>
                </a:solidFill>
              </a:rPr>
              <a:t>Иисус ответил им:</a:t>
            </a:r>
            <a:r>
              <a:rPr lang="ru-RU" dirty="0">
                <a:solidFill>
                  <a:srgbClr val="EEEAD2"/>
                </a:solidFill>
              </a:rPr>
              <a:t> «</a:t>
            </a:r>
            <a:r>
              <a:rPr lang="en-RU" dirty="0">
                <a:solidFill>
                  <a:srgbClr val="EEEAD2"/>
                </a:solidFill>
              </a:rPr>
              <a:t>Смотрите, чтобы никто не обманул вас, </a:t>
            </a:r>
            <a:r>
              <a:rPr lang="en-RU" baseline="30000" dirty="0">
                <a:solidFill>
                  <a:srgbClr val="EEEAD2"/>
                </a:solidFill>
              </a:rPr>
              <a:t>5 </a:t>
            </a:r>
            <a:r>
              <a:rPr lang="en-RU" dirty="0">
                <a:solidFill>
                  <a:srgbClr val="EEEAD2"/>
                </a:solidFill>
              </a:rPr>
              <a:t>потому что </a:t>
            </a:r>
            <a:r>
              <a:rPr lang="en-RU" b="1" dirty="0"/>
              <a:t>многие будут приходить под Моим именем</a:t>
            </a:r>
            <a:r>
              <a:rPr lang="en-RU" dirty="0"/>
              <a:t>, </a:t>
            </a:r>
            <a:r>
              <a:rPr lang="en-RU" dirty="0">
                <a:solidFill>
                  <a:srgbClr val="EEEAD2"/>
                </a:solidFill>
              </a:rPr>
              <a:t>говоря: «Я Христос», и многих обманут…</a:t>
            </a:r>
            <a:r>
              <a:rPr lang="ru-RU" dirty="0">
                <a:solidFill>
                  <a:srgbClr val="EEEAD2"/>
                </a:solidFill>
              </a:rPr>
              <a:t> </a:t>
            </a:r>
            <a:r>
              <a:rPr lang="en-RU" baseline="30000" dirty="0">
                <a:solidFill>
                  <a:srgbClr val="EEEAD2"/>
                </a:solidFill>
              </a:rPr>
              <a:t>11 </a:t>
            </a:r>
            <a:r>
              <a:rPr lang="en-RU" b="1" dirty="0"/>
              <a:t>Появится много лжепророков</a:t>
            </a:r>
            <a:r>
              <a:rPr lang="en-RU" dirty="0"/>
              <a:t>, </a:t>
            </a:r>
            <a:r>
              <a:rPr lang="en-RU" dirty="0">
                <a:solidFill>
                  <a:srgbClr val="EEEAD2"/>
                </a:solidFill>
              </a:rPr>
              <a:t>которые многих обманут…</a:t>
            </a:r>
            <a:r>
              <a:rPr lang="ru-RU" dirty="0">
                <a:solidFill>
                  <a:srgbClr val="EEEAD2"/>
                </a:solidFill>
              </a:rPr>
              <a:t> </a:t>
            </a:r>
            <a:r>
              <a:rPr lang="en-RU" baseline="30000" dirty="0">
                <a:solidFill>
                  <a:srgbClr val="EEEAD2"/>
                </a:solidFill>
              </a:rPr>
              <a:t>24 </a:t>
            </a:r>
            <a:r>
              <a:rPr lang="en-RU" dirty="0">
                <a:solidFill>
                  <a:srgbClr val="EEEAD2"/>
                </a:solidFill>
              </a:rPr>
              <a:t>потому что</a:t>
            </a:r>
            <a:r>
              <a:rPr lang="en-RU" dirty="0"/>
              <a:t> </a:t>
            </a:r>
            <a:r>
              <a:rPr lang="en-RU" b="1" dirty="0"/>
              <a:t>явятся лжехристы и лжепророки</a:t>
            </a:r>
            <a:r>
              <a:rPr lang="en-RU" dirty="0"/>
              <a:t> </a:t>
            </a:r>
            <a:r>
              <a:rPr lang="en-RU" dirty="0">
                <a:solidFill>
                  <a:srgbClr val="EEEAD2"/>
                </a:solidFill>
              </a:rPr>
              <a:t>и покажут великие знамения и чудеса, чтобы обмануть, если удастся, даже избранных</a:t>
            </a:r>
            <a:r>
              <a:rPr lang="ru-RU" dirty="0">
                <a:solidFill>
                  <a:srgbClr val="EEEAD2"/>
                </a:solidFill>
              </a:rPr>
              <a:t>»</a:t>
            </a:r>
            <a:r>
              <a:rPr lang="en-RU" dirty="0">
                <a:solidFill>
                  <a:srgbClr val="EEEAD2"/>
                </a:solidFill>
              </a:rPr>
              <a:t>.</a:t>
            </a:r>
            <a:endParaRPr lang="ru-RU" dirty="0">
              <a:solidFill>
                <a:srgbClr val="EEEAD2"/>
              </a:solidFill>
            </a:endParaRPr>
          </a:p>
          <a:p>
            <a:pPr algn="r"/>
            <a:r>
              <a:rPr lang="ru-RU" dirty="0">
                <a:solidFill>
                  <a:srgbClr val="EEEAD2"/>
                </a:solidFill>
              </a:rPr>
              <a:t>(Евангелие от Матфея 24:4-5, 11 и 24)</a:t>
            </a:r>
          </a:p>
          <a:p>
            <a:r>
              <a:rPr lang="ru-RU" dirty="0">
                <a:solidFill>
                  <a:srgbClr val="EEEAD2"/>
                </a:solidFill>
              </a:rPr>
              <a:t>В коротком отрывке в своём дискурсе, посвящённом концу времён, </a:t>
            </a:r>
            <a:r>
              <a:rPr lang="ru-RU" b="1" dirty="0"/>
              <a:t>Иисус трижды предупреждает о том, что это время ознаменуется появлением лжемессий, лжеучителей и лжепророков</a:t>
            </a:r>
            <a:r>
              <a:rPr lang="ru-RU" dirty="0"/>
              <a:t>. </a:t>
            </a:r>
            <a:r>
              <a:rPr lang="ru-RU" dirty="0">
                <a:solidFill>
                  <a:srgbClr val="EEEAD2"/>
                </a:solidFill>
              </a:rPr>
              <a:t>Их роль является ключевой для понимания.</a:t>
            </a:r>
            <a:endParaRPr lang="en-RU" dirty="0">
              <a:solidFill>
                <a:srgbClr val="EEEAD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94282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ABDEF1-8D06-D10F-77BB-B1CAE152EA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441325"/>
            <a:ext cx="10944225" cy="1071789"/>
          </a:xfrm>
        </p:spPr>
        <p:txBody>
          <a:bodyPr/>
          <a:lstStyle/>
          <a:p>
            <a:r>
              <a:rPr lang="ru-RU" dirty="0"/>
              <a:t>ПРОСТОЙ ВОПРОС</a:t>
            </a:r>
            <a:endParaRPr lang="en-R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7564E5-2DB9-AD88-AC62-EAB5E61FDB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1643743"/>
            <a:ext cx="10944226" cy="3837893"/>
          </a:xfrm>
        </p:spPr>
        <p:txBody>
          <a:bodyPr/>
          <a:lstStyle/>
          <a:p>
            <a:r>
              <a:rPr lang="ru-RU" dirty="0"/>
              <a:t>Во всех трёх случаях лжеучителя пытаются увести от Христа, манипулируя при этом Богом. В этом смысле то, о чём говорит Христос, выходит за рамки взаимоотношений с Богом. Есть лишь два способа выстроить взаимоотношения с реальностью: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dirty="0"/>
              <a:t>Подстроиться, изменив </a:t>
            </a:r>
            <a:r>
              <a:rPr lang="ru-RU" b="1" u="sng" dirty="0">
                <a:solidFill>
                  <a:srgbClr val="FABD2B"/>
                </a:solidFill>
              </a:rPr>
              <a:t>характер</a:t>
            </a:r>
            <a:r>
              <a:rPr lang="ru-RU" dirty="0"/>
              <a:t>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dirty="0"/>
              <a:t>Подчинить, изменив </a:t>
            </a:r>
            <a:r>
              <a:rPr lang="ru-RU" b="1" u="sng" dirty="0">
                <a:solidFill>
                  <a:srgbClr val="FABD2B"/>
                </a:solidFill>
              </a:rPr>
              <a:t>реальность</a:t>
            </a:r>
            <a:r>
              <a:rPr lang="ru-RU" dirty="0"/>
              <a:t>.</a:t>
            </a:r>
          </a:p>
          <a:p>
            <a:r>
              <a:rPr lang="ru-RU" dirty="0"/>
              <a:t>Лжеучителя, лжепророки, лжемессии будут стремиться вести по второму пути. Но в конце ждёт тупик.</a:t>
            </a:r>
          </a:p>
        </p:txBody>
      </p:sp>
    </p:spTree>
    <p:extLst>
      <p:ext uri="{BB962C8B-B14F-4D97-AF65-F5344CB8AC3E}">
        <p14:creationId xmlns:p14="http://schemas.microsoft.com/office/powerpoint/2010/main" val="24175456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F86DB3FC2AF4845AF15B4FB7108DAB1" ma:contentTypeVersion="13" ma:contentTypeDescription="Create a new document." ma:contentTypeScope="" ma:versionID="5cf6809030937979b576bdeaf2c82a0d">
  <xsd:schema xmlns:xsd="http://www.w3.org/2001/XMLSchema" xmlns:xs="http://www.w3.org/2001/XMLSchema" xmlns:p="http://schemas.microsoft.com/office/2006/metadata/properties" xmlns:ns3="62589e56-49db-468b-8cef-9bc6768a6759" xmlns:ns4="9d1a634f-6735-4db6-bcd6-aa97ff485f62" targetNamespace="http://schemas.microsoft.com/office/2006/metadata/properties" ma:root="true" ma:fieldsID="8bfce5ef5d5d0b81a2dfefc9299e2ee1" ns3:_="" ns4:_="">
    <xsd:import namespace="62589e56-49db-468b-8cef-9bc6768a6759"/>
    <xsd:import namespace="9d1a634f-6735-4db6-bcd6-aa97ff485f62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3:MediaServiceEventHashCode" minOccurs="0"/>
                <xsd:element ref="ns3:MediaServiceGenerationTime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589e56-49db-468b-8cef-9bc6768a675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d1a634f-6735-4db6-bcd6-aa97ff485f62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8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8AE98BC-D3D4-43A3-A423-022DEC00C7DD}">
  <ds:schemaRefs>
    <ds:schemaRef ds:uri="http://schemas.microsoft.com/office/2006/documentManagement/types"/>
    <ds:schemaRef ds:uri="http://purl.org/dc/dcmitype/"/>
    <ds:schemaRef ds:uri="http://schemas.microsoft.com/office/infopath/2007/PartnerControls"/>
    <ds:schemaRef ds:uri="9d1a634f-6735-4db6-bcd6-aa97ff485f62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62589e56-49db-468b-8cef-9bc6768a6759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2D979B1A-126E-4AD1-8221-8C6525EE780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2589e56-49db-468b-8cef-9bc6768a6759"/>
    <ds:schemaRef ds:uri="9d1a634f-6735-4db6-bcd6-aa97ff485f6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C420F7A-413C-42FF-82BB-84EF9F3BF7E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152975</TotalTime>
  <Words>1700</Words>
  <Application>Microsoft Macintosh PowerPoint</Application>
  <PresentationFormat>Widescreen</PresentationFormat>
  <Paragraphs>84</Paragraphs>
  <Slides>30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4" baseType="lpstr">
      <vt:lpstr>Arial</vt:lpstr>
      <vt:lpstr>Calibri</vt:lpstr>
      <vt:lpstr>Helvetica Neue</vt:lpstr>
      <vt:lpstr>Office Theme</vt:lpstr>
      <vt:lpstr>PowerPoint Presentation</vt:lpstr>
      <vt:lpstr>PowerPoint Presentation</vt:lpstr>
      <vt:lpstr>PowerPoint Presentation</vt:lpstr>
      <vt:lpstr>PowerPoint Presentation</vt:lpstr>
      <vt:lpstr>ЧТО МЫ РАССМОТРЕЛИ В ПРОШЛЫЙ РАЗ</vt:lpstr>
      <vt:lpstr>ТРИ ПРИЗЫВА  И ТРИ ОБЪЯСНЕНИЯ</vt:lpstr>
      <vt:lpstr>СТРУКТУРА ОТРЫВКА</vt:lpstr>
      <vt:lpstr>PowerPoint Presentation</vt:lpstr>
      <vt:lpstr>ПРОСТОЙ ВОПРОС</vt:lpstr>
      <vt:lpstr>PowerPoint Presentation</vt:lpstr>
      <vt:lpstr>ВОЗВРАЩЕНИЕ ХРИСТА ОТ ОБОЛЬЩЕНИЯ ХРАНИТ МЕНЯ</vt:lpstr>
      <vt:lpstr>PowerPoint Presentation</vt:lpstr>
      <vt:lpstr>ОБОЛЬЩЕНИЕ СНОГСШИБАТЕЛЬНЫМ</vt:lpstr>
      <vt:lpstr>PowerPoint Presentation</vt:lpstr>
      <vt:lpstr>PowerPoint Presentation</vt:lpstr>
      <vt:lpstr>PowerPoint Presentation</vt:lpstr>
      <vt:lpstr>ОБОЛЬЩЕНИЕ  МНИМЫМ СМИРЕНИЕМ</vt:lpstr>
      <vt:lpstr>PowerPoint Presentation</vt:lpstr>
      <vt:lpstr>PowerPoint Presentation</vt:lpstr>
      <vt:lpstr>PowerPoint Presentation</vt:lpstr>
      <vt:lpstr>ОБОЛЬЩЕНИЕ ТАЙНОЙ</vt:lpstr>
      <vt:lpstr>PowerPoint Presentation</vt:lpstr>
      <vt:lpstr>PowerPoint Presentation</vt:lpstr>
      <vt:lpstr>PowerPoint Presentation</vt:lpstr>
      <vt:lpstr>PowerPoint Presentation</vt:lpstr>
      <vt:lpstr>ВОЗВРАЩЕНИЕ ХРИСТА ОТ ОБОЛЬЩЕНИЯ ОБЕРЕГАЕТ МЕНЯ</vt:lpstr>
      <vt:lpstr>В СЛЕДУЮЩИЙ РАЗ</vt:lpstr>
      <vt:lpstr>ПРИМЕНЕНИЕ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Constantin Lysakov</dc:creator>
  <cp:lastModifiedBy>Constantin Lysakov</cp:lastModifiedBy>
  <cp:revision>863</cp:revision>
  <dcterms:created xsi:type="dcterms:W3CDTF">2020-09-24T09:54:03Z</dcterms:created>
  <dcterms:modified xsi:type="dcterms:W3CDTF">2026-06-20T14:03:34Z</dcterms:modified>
</cp:coreProperties>
</file>