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61" r:id="rId5"/>
    <p:sldId id="1561" r:id="rId6"/>
    <p:sldId id="2285" r:id="rId7"/>
    <p:sldId id="1524" r:id="rId8"/>
    <p:sldId id="2563" r:id="rId9"/>
    <p:sldId id="2297" r:id="rId10"/>
    <p:sldId id="2564" r:id="rId11"/>
    <p:sldId id="2296" r:id="rId12"/>
    <p:sldId id="2565" r:id="rId13"/>
    <p:sldId id="2299" r:id="rId14"/>
    <p:sldId id="2566" r:id="rId15"/>
    <p:sldId id="2300" r:id="rId16"/>
    <p:sldId id="2567" r:id="rId17"/>
    <p:sldId id="1651" r:id="rId18"/>
    <p:sldId id="2301" r:id="rId19"/>
    <p:sldId id="2302" r:id="rId20"/>
    <p:sldId id="2303" r:id="rId21"/>
    <p:sldId id="2275" r:id="rId22"/>
    <p:sldId id="2287" r:id="rId23"/>
    <p:sldId id="2276" r:id="rId24"/>
    <p:sldId id="2281" r:id="rId25"/>
    <p:sldId id="2305" r:id="rId26"/>
    <p:sldId id="2306" r:id="rId27"/>
    <p:sldId id="2279" r:id="rId28"/>
    <p:sldId id="2289" r:id="rId29"/>
    <p:sldId id="2282" r:id="rId30"/>
    <p:sldId id="2568" r:id="rId31"/>
    <p:sldId id="2569" r:id="rId32"/>
    <p:sldId id="2570" r:id="rId33"/>
    <p:sldId id="2571" r:id="rId34"/>
    <p:sldId id="2292" r:id="rId35"/>
    <p:sldId id="2278" r:id="rId36"/>
    <p:sldId id="2283" r:id="rId37"/>
    <p:sldId id="2293" r:id="rId38"/>
    <p:sldId id="2298" r:id="rId39"/>
    <p:sldId id="1547" r:id="rId40"/>
    <p:sldId id="1611" r:id="rId41"/>
    <p:sldId id="2295" r:id="rId42"/>
    <p:sldId id="25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93" userDrawn="1">
          <p15:clr>
            <a:srgbClr val="A4A3A4"/>
          </p15:clr>
        </p15:guide>
        <p15:guide id="4" orient="horz" pos="3725" userDrawn="1">
          <p15:clr>
            <a:srgbClr val="A4A3A4"/>
          </p15:clr>
        </p15:guide>
        <p15:guide id="5" orient="horz" pos="4042" userDrawn="1">
          <p15:clr>
            <a:srgbClr val="A4A3A4"/>
          </p15:clr>
        </p15:guide>
        <p15:guide id="6" pos="7287" userDrawn="1">
          <p15:clr>
            <a:srgbClr val="A4A3A4"/>
          </p15:clr>
        </p15:guide>
        <p15:guide id="7" orient="horz" pos="278" userDrawn="1">
          <p15:clr>
            <a:srgbClr val="A4A3A4"/>
          </p15:clr>
        </p15:guide>
        <p15:guide id="8" orient="horz" pos="3453" userDrawn="1">
          <p15:clr>
            <a:srgbClr val="A4A3A4"/>
          </p15:clr>
        </p15:guide>
        <p15:guide id="9" orient="horz" pos="39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AD2"/>
    <a:srgbClr val="FABD2B"/>
    <a:srgbClr val="A08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63"/>
    <p:restoredTop sz="96327"/>
  </p:normalViewPr>
  <p:slideViewPr>
    <p:cSldViewPr snapToGrid="0" snapToObjects="1">
      <p:cViewPr varScale="1">
        <p:scale>
          <a:sx n="99" d="100"/>
          <a:sy n="99" d="100"/>
        </p:scale>
        <p:origin x="208" y="712"/>
      </p:cViewPr>
      <p:guideLst>
        <p:guide orient="horz" pos="2160"/>
        <p:guide pos="3840"/>
        <p:guide pos="393"/>
        <p:guide orient="horz" pos="3725"/>
        <p:guide orient="horz" pos="4042"/>
        <p:guide pos="7287"/>
        <p:guide orient="horz" pos="278"/>
        <p:guide orient="horz" pos="3453"/>
        <p:guide orient="horz" pos="391"/>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F2BAA-8641-A675-F94E-5FB08B34E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a:extLst>
              <a:ext uri="{FF2B5EF4-FFF2-40B4-BE49-F238E27FC236}">
                <a16:creationId xmlns:a16="http://schemas.microsoft.com/office/drawing/2014/main" id="{E6A27EF0-1BED-3B03-B5EB-0823DE8B8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FFB1C9-76AB-C449-8045-361449949862}" type="datetimeFigureOut">
              <a:rPr lang="en-RU" smtClean="0"/>
              <a:t>5/23/26</a:t>
            </a:fld>
            <a:endParaRPr lang="en-RU"/>
          </a:p>
        </p:txBody>
      </p:sp>
      <p:sp>
        <p:nvSpPr>
          <p:cNvPr id="4" name="Footer Placeholder 3">
            <a:extLst>
              <a:ext uri="{FF2B5EF4-FFF2-40B4-BE49-F238E27FC236}">
                <a16:creationId xmlns:a16="http://schemas.microsoft.com/office/drawing/2014/main" id="{48FCB05C-91E3-49F2-738F-69EFE818BA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5" name="Slide Number Placeholder 4">
            <a:extLst>
              <a:ext uri="{FF2B5EF4-FFF2-40B4-BE49-F238E27FC236}">
                <a16:creationId xmlns:a16="http://schemas.microsoft.com/office/drawing/2014/main" id="{4C296C0E-F132-7407-C42E-A8FDE01B07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6FB5AD-6CAF-744A-BCD1-2839521B78CD}" type="slidenum">
              <a:rPr lang="en-RU" smtClean="0"/>
              <a:t>‹#›</a:t>
            </a:fld>
            <a:endParaRPr lang="en-RU"/>
          </a:p>
        </p:txBody>
      </p:sp>
    </p:spTree>
    <p:extLst>
      <p:ext uri="{BB962C8B-B14F-4D97-AF65-F5344CB8AC3E}">
        <p14:creationId xmlns:p14="http://schemas.microsoft.com/office/powerpoint/2010/main" val="387218433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D9057-650A-DA45-BBFC-E4A38716EBFB}" type="datetimeFigureOut">
              <a:rPr lang="en-RU" smtClean="0"/>
              <a:t>5/23/26</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BFED6-21E3-5342-AFB2-1D9FF8750C08}" type="slidenum">
              <a:rPr lang="en-RU" smtClean="0"/>
              <a:t>‹#›</a:t>
            </a:fld>
            <a:endParaRPr lang="en-RU"/>
          </a:p>
        </p:txBody>
      </p:sp>
    </p:spTree>
    <p:extLst>
      <p:ext uri="{BB962C8B-B14F-4D97-AF65-F5344CB8AC3E}">
        <p14:creationId xmlns:p14="http://schemas.microsoft.com/office/powerpoint/2010/main" val="17552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екст без заголовка">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966EF-84B8-39E7-B096-B746768918B3}"/>
              </a:ext>
            </a:extLst>
          </p:cNvPr>
          <p:cNvSpPr>
            <a:spLocks noGrp="1"/>
          </p:cNvSpPr>
          <p:nvPr>
            <p:ph idx="1" hasCustomPrompt="1"/>
          </p:nvPr>
        </p:nvSpPr>
        <p:spPr>
          <a:xfrm>
            <a:off x="623887" y="1187669"/>
            <a:ext cx="10944226" cy="4293967"/>
          </a:xfrm>
        </p:spPr>
        <p:txBody>
          <a:bodyPr lIns="0" tIns="0" rIns="0" bIns="0" anchor="t"/>
          <a:lstStyle>
            <a:lvl1pPr>
              <a:lnSpc>
                <a:spcPct val="100000"/>
              </a:lnSpc>
              <a:spcBef>
                <a:spcPts val="0"/>
              </a:spcBef>
              <a:buClr>
                <a:srgbClr val="FABD2B"/>
              </a:buClr>
              <a:defRPr/>
            </a:lvl1pPr>
            <a:lvl2pPr>
              <a:lnSpc>
                <a:spcPct val="100000"/>
              </a:lnSpc>
              <a:spcBef>
                <a:spcPts val="0"/>
              </a:spcBef>
              <a:buClr>
                <a:srgbClr val="FABD2B"/>
              </a:buClr>
              <a:defRPr/>
            </a:lvl2pPr>
            <a:lvl3pPr>
              <a:lnSpc>
                <a:spcPct val="100000"/>
              </a:lnSpc>
              <a:spcBef>
                <a:spcPts val="0"/>
              </a:spcBef>
              <a:buClr>
                <a:srgbClr val="FABD2B"/>
              </a:buClr>
              <a:defRPr/>
            </a:lvl3pPr>
            <a:lvl4pPr>
              <a:lnSpc>
                <a:spcPct val="100000"/>
              </a:lnSpc>
              <a:spcBef>
                <a:spcPts val="0"/>
              </a:spcBef>
              <a:buClr>
                <a:srgbClr val="FABD2B"/>
              </a:buClr>
              <a:defRPr/>
            </a:lvl4pPr>
            <a:lvl5pPr>
              <a:lnSpc>
                <a:spcPct val="100000"/>
              </a:lnSpc>
              <a:spcBef>
                <a:spcPts val="0"/>
              </a:spcBef>
              <a:buClr>
                <a:srgbClr val="FABD2B"/>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62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1 строка и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FD7-9B2A-B740-A702-1D3D4A75C61D}"/>
              </a:ext>
            </a:extLst>
          </p:cNvPr>
          <p:cNvSpPr>
            <a:spLocks noGrp="1"/>
          </p:cNvSpPr>
          <p:nvPr>
            <p:ph type="title" hasCustomPrompt="1"/>
          </p:nvPr>
        </p:nvSpPr>
        <p:spPr>
          <a:xfrm>
            <a:off x="623888" y="441325"/>
            <a:ext cx="10944225" cy="532069"/>
          </a:xfrm>
        </p:spPr>
        <p:txBody>
          <a:bodyPr anchor="ctr"/>
          <a:lstStyle>
            <a:lvl1pPr>
              <a:defRPr>
                <a:solidFill>
                  <a:srgbClr val="FABD2B"/>
                </a:solidFill>
              </a:defRPr>
            </a:lvl1pPr>
          </a:lstStyle>
          <a:p>
            <a:r>
              <a:rPr lang="en-GB" dirty="0"/>
              <a:t>CLICK TO EDIT MASTER </a:t>
            </a:r>
            <a:endParaRPr lang="en-US" dirty="0"/>
          </a:p>
        </p:txBody>
      </p:sp>
      <p:sp>
        <p:nvSpPr>
          <p:cNvPr id="3" name="Content Placeholder 2">
            <a:extLst>
              <a:ext uri="{FF2B5EF4-FFF2-40B4-BE49-F238E27FC236}">
                <a16:creationId xmlns:a16="http://schemas.microsoft.com/office/drawing/2014/main" id="{7A9F8EC5-4C53-7742-A0BB-159B4D155805}"/>
              </a:ext>
            </a:extLst>
          </p:cNvPr>
          <p:cNvSpPr>
            <a:spLocks noGrp="1"/>
          </p:cNvSpPr>
          <p:nvPr>
            <p:ph idx="1" hasCustomPrompt="1"/>
          </p:nvPr>
        </p:nvSpPr>
        <p:spPr>
          <a:xfrm>
            <a:off x="623887" y="1401098"/>
            <a:ext cx="10944226" cy="4080538"/>
          </a:xfrm>
        </p:spPr>
        <p:txBody>
          <a:bodyPr lIns="0" tIns="0" rIns="0" bIns="0" anchor="t"/>
          <a:lstStyle>
            <a:lvl1pPr>
              <a:lnSpc>
                <a:spcPct val="100000"/>
              </a:lnSpc>
              <a:spcBef>
                <a:spcPts val="0"/>
              </a:spcBef>
              <a:buClr>
                <a:srgbClr val="FABD2B"/>
              </a:buClr>
              <a:defRPr/>
            </a:lvl1pPr>
            <a:lvl2pPr>
              <a:lnSpc>
                <a:spcPct val="100000"/>
              </a:lnSpc>
              <a:spcBef>
                <a:spcPts val="0"/>
              </a:spcBef>
              <a:buClr>
                <a:srgbClr val="FABD2B"/>
              </a:buClr>
              <a:defRPr/>
            </a:lvl2pPr>
            <a:lvl3pPr>
              <a:lnSpc>
                <a:spcPct val="100000"/>
              </a:lnSpc>
              <a:spcBef>
                <a:spcPts val="0"/>
              </a:spcBef>
              <a:buClr>
                <a:srgbClr val="FABD2B"/>
              </a:buClr>
              <a:defRPr/>
            </a:lvl3pPr>
            <a:lvl4pPr>
              <a:lnSpc>
                <a:spcPct val="100000"/>
              </a:lnSpc>
              <a:spcBef>
                <a:spcPts val="0"/>
              </a:spcBef>
              <a:buClr>
                <a:srgbClr val="FABD2B"/>
              </a:buClr>
              <a:defRPr/>
            </a:lvl4pPr>
            <a:lvl5pPr>
              <a:lnSpc>
                <a:spcPct val="100000"/>
              </a:lnSpc>
              <a:spcBef>
                <a:spcPts val="0"/>
              </a:spcBef>
              <a:buClr>
                <a:srgbClr val="FABD2B"/>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439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2 строки и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FD7-9B2A-B740-A702-1D3D4A75C61D}"/>
              </a:ext>
            </a:extLst>
          </p:cNvPr>
          <p:cNvSpPr>
            <a:spLocks noGrp="1"/>
          </p:cNvSpPr>
          <p:nvPr>
            <p:ph type="title" hasCustomPrompt="1"/>
          </p:nvPr>
        </p:nvSpPr>
        <p:spPr>
          <a:xfrm>
            <a:off x="623888" y="441325"/>
            <a:ext cx="10944225" cy="1180998"/>
          </a:xfrm>
        </p:spPr>
        <p:txBody>
          <a:bodyPr anchor="ctr"/>
          <a:lstStyle/>
          <a:p>
            <a:r>
              <a:rPr lang="en-GB" dirty="0"/>
              <a:t>CLICK TO EDIT MASTER </a:t>
            </a:r>
            <a:br>
              <a:rPr lang="ru-RU" dirty="0"/>
            </a:br>
            <a:r>
              <a:rPr lang="en-GB" dirty="0"/>
              <a:t>TITLE STYLE</a:t>
            </a:r>
            <a:endParaRPr lang="en-US" dirty="0"/>
          </a:p>
        </p:txBody>
      </p:sp>
      <p:sp>
        <p:nvSpPr>
          <p:cNvPr id="3" name="Content Placeholder 2">
            <a:extLst>
              <a:ext uri="{FF2B5EF4-FFF2-40B4-BE49-F238E27FC236}">
                <a16:creationId xmlns:a16="http://schemas.microsoft.com/office/drawing/2014/main" id="{7A9F8EC5-4C53-7742-A0BB-159B4D155805}"/>
              </a:ext>
            </a:extLst>
          </p:cNvPr>
          <p:cNvSpPr>
            <a:spLocks noGrp="1"/>
          </p:cNvSpPr>
          <p:nvPr>
            <p:ph idx="1" hasCustomPrompt="1"/>
          </p:nvPr>
        </p:nvSpPr>
        <p:spPr>
          <a:xfrm>
            <a:off x="623887" y="2020528"/>
            <a:ext cx="10944226" cy="3461107"/>
          </a:xfrm>
        </p:spPr>
        <p:txBody>
          <a:bodyPr lIns="0" tIns="0" rIns="0" bIns="0" anchor="t"/>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1107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3 строки и текс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FD7-9B2A-B740-A702-1D3D4A75C61D}"/>
              </a:ext>
            </a:extLst>
          </p:cNvPr>
          <p:cNvSpPr>
            <a:spLocks noGrp="1"/>
          </p:cNvSpPr>
          <p:nvPr>
            <p:ph type="title" hasCustomPrompt="1"/>
          </p:nvPr>
        </p:nvSpPr>
        <p:spPr>
          <a:xfrm>
            <a:off x="623888" y="441325"/>
            <a:ext cx="10944225" cy="1861004"/>
          </a:xfrm>
        </p:spPr>
        <p:txBody>
          <a:bodyPr anchor="ctr"/>
          <a:lstStyle/>
          <a:p>
            <a:r>
              <a:rPr lang="en-GB" dirty="0"/>
              <a:t>CLICK </a:t>
            </a:r>
            <a:br>
              <a:rPr lang="ru-RU" dirty="0"/>
            </a:br>
            <a:r>
              <a:rPr lang="en-GB" dirty="0"/>
              <a:t>TO EDIT MASTER </a:t>
            </a:r>
            <a:br>
              <a:rPr lang="ru-RU" dirty="0"/>
            </a:br>
            <a:r>
              <a:rPr lang="en-GB" dirty="0"/>
              <a:t>TITLE STYLE</a:t>
            </a:r>
            <a:endParaRPr lang="en-US" dirty="0"/>
          </a:p>
        </p:txBody>
      </p:sp>
      <p:sp>
        <p:nvSpPr>
          <p:cNvPr id="3" name="Content Placeholder 2">
            <a:extLst>
              <a:ext uri="{FF2B5EF4-FFF2-40B4-BE49-F238E27FC236}">
                <a16:creationId xmlns:a16="http://schemas.microsoft.com/office/drawing/2014/main" id="{7A9F8EC5-4C53-7742-A0BB-159B4D155805}"/>
              </a:ext>
            </a:extLst>
          </p:cNvPr>
          <p:cNvSpPr>
            <a:spLocks noGrp="1"/>
          </p:cNvSpPr>
          <p:nvPr>
            <p:ph idx="1" hasCustomPrompt="1"/>
          </p:nvPr>
        </p:nvSpPr>
        <p:spPr>
          <a:xfrm>
            <a:off x="623887" y="2698955"/>
            <a:ext cx="10944226" cy="2782681"/>
          </a:xfrm>
        </p:spPr>
        <p:txBody>
          <a:bodyPr lIns="0" tIns="0" rIns="0" bIns="0" anchor="t"/>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3690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Заголовок 2 строки и  2 текст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DF4C-9CFC-4945-B92C-A4AE158FE334}"/>
              </a:ext>
            </a:extLst>
          </p:cNvPr>
          <p:cNvSpPr>
            <a:spLocks noGrp="1"/>
          </p:cNvSpPr>
          <p:nvPr>
            <p:ph type="title" hasCustomPrompt="1"/>
          </p:nvPr>
        </p:nvSpPr>
        <p:spPr>
          <a:xfrm>
            <a:off x="623888" y="441325"/>
            <a:ext cx="10944225" cy="1384300"/>
          </a:xfrm>
        </p:spPr>
        <p:txBody>
          <a:bodyPr/>
          <a:lstStyle/>
          <a:p>
            <a:r>
              <a:rPr lang="en-GB" dirty="0"/>
              <a:t>CLICK TO EDIT </a:t>
            </a:r>
            <a:br>
              <a:rPr lang="ru-RU" dirty="0"/>
            </a:br>
            <a:r>
              <a:rPr lang="en-GB" dirty="0"/>
              <a:t>MASTER TITLE STYLE</a:t>
            </a:r>
            <a:endParaRPr lang="en-US" dirty="0"/>
          </a:p>
        </p:txBody>
      </p:sp>
      <p:sp>
        <p:nvSpPr>
          <p:cNvPr id="3" name="Content Placeholder 2">
            <a:extLst>
              <a:ext uri="{FF2B5EF4-FFF2-40B4-BE49-F238E27FC236}">
                <a16:creationId xmlns:a16="http://schemas.microsoft.com/office/drawing/2014/main" id="{6991A5E4-2A61-CE4B-89F8-FF5B0E1800BD}"/>
              </a:ext>
            </a:extLst>
          </p:cNvPr>
          <p:cNvSpPr>
            <a:spLocks noGrp="1"/>
          </p:cNvSpPr>
          <p:nvPr>
            <p:ph sz="half" idx="1" hasCustomPrompt="1"/>
          </p:nvPr>
        </p:nvSpPr>
        <p:spPr>
          <a:xfrm>
            <a:off x="623888" y="2238703"/>
            <a:ext cx="5179035" cy="3242934"/>
          </a:xfrm>
        </p:spPr>
        <p:txBody>
          <a:bodyPr lIns="0" tIns="0" rIns="0" bIns="0"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BC429199-A26E-DA4B-892F-1D37F5B59BA2}"/>
              </a:ext>
            </a:extLst>
          </p:cNvPr>
          <p:cNvSpPr>
            <a:spLocks noGrp="1"/>
          </p:cNvSpPr>
          <p:nvPr>
            <p:ph sz="half" idx="2" hasCustomPrompt="1"/>
          </p:nvPr>
        </p:nvSpPr>
        <p:spPr>
          <a:xfrm>
            <a:off x="6096000" y="2238703"/>
            <a:ext cx="5472113" cy="3242933"/>
          </a:xfrm>
        </p:spPr>
        <p:txBody>
          <a:bodyPr lIns="0" tIns="0" rIns="0" bIns="0"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8995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337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D8FE2E-E35F-9446-9B41-FE8603915ED4}"/>
              </a:ext>
            </a:extLst>
          </p:cNvPr>
          <p:cNvSpPr>
            <a:spLocks noGrp="1"/>
          </p:cNvSpPr>
          <p:nvPr>
            <p:ph type="title"/>
          </p:nvPr>
        </p:nvSpPr>
        <p:spPr>
          <a:xfrm>
            <a:off x="623888" y="441325"/>
            <a:ext cx="10944225" cy="561565"/>
          </a:xfrm>
          <a:prstGeom prst="rect">
            <a:avLst/>
          </a:prstGeom>
        </p:spPr>
        <p:txBody>
          <a:bodyPr vert="horz" lIns="0" tIns="0" rIns="0" bIns="0" rtlCol="0" anchor="ctr">
            <a:normAutofit/>
          </a:body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F4D4F738-B15A-6B45-A5D5-8A77D3C45B6A}"/>
              </a:ext>
            </a:extLst>
          </p:cNvPr>
          <p:cNvSpPr>
            <a:spLocks noGrp="1"/>
          </p:cNvSpPr>
          <p:nvPr>
            <p:ph type="body" idx="1"/>
          </p:nvPr>
        </p:nvSpPr>
        <p:spPr>
          <a:xfrm>
            <a:off x="623888" y="1445342"/>
            <a:ext cx="10937854" cy="4036296"/>
          </a:xfrm>
          <a:prstGeom prst="rect">
            <a:avLst/>
          </a:prstGeom>
        </p:spPr>
        <p:txBody>
          <a:bodyPr vert="horz" lIns="0" tIns="0" rIns="0" bIns="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95900044"/>
      </p:ext>
    </p:extLst>
  </p:cSld>
  <p:clrMap bg1="lt1" tx1="dk1" bg2="lt2" tx2="dk2" accent1="accent1" accent2="accent2" accent3="accent3" accent4="accent4" accent5="accent5" accent6="accent6" hlink="hlink" folHlink="folHlink"/>
  <p:sldLayoutIdLst>
    <p:sldLayoutId id="2147483655" r:id="rId1"/>
    <p:sldLayoutId id="2147483696" r:id="rId2"/>
    <p:sldLayoutId id="2147483695" r:id="rId3"/>
    <p:sldLayoutId id="2147483650" r:id="rId4"/>
    <p:sldLayoutId id="2147483652" r:id="rId5"/>
    <p:sldLayoutId id="2147483697" r:id="rId6"/>
  </p:sldLayoutIdLst>
  <p:txStyles>
    <p:titleStyle>
      <a:lvl1pPr algn="l" defTabSz="914400" rtl="0" eaLnBrk="1" latinLnBrk="0" hangingPunct="1">
        <a:lnSpc>
          <a:spcPct val="90000"/>
        </a:lnSpc>
        <a:spcBef>
          <a:spcPct val="0"/>
        </a:spcBef>
        <a:buNone/>
        <a:defRPr sz="4800" b="1" kern="1200">
          <a:solidFill>
            <a:srgbClr val="FABD2B"/>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Clr>
          <a:srgbClr val="FABD2B"/>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0"/>
        </a:spcBef>
        <a:buClr>
          <a:srgbClr val="FABD2B"/>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buClr>
          <a:srgbClr val="FABD2B"/>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0"/>
        </a:spcBef>
        <a:buClr>
          <a:srgbClr val="FABD2B"/>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0"/>
        </a:spcBef>
        <a:buClr>
          <a:srgbClr val="FABD2B"/>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3725" userDrawn="1">
          <p15:clr>
            <a:srgbClr val="F26B43"/>
          </p15:clr>
        </p15:guide>
        <p15:guide id="5" orient="horz" pos="4042" userDrawn="1">
          <p15:clr>
            <a:srgbClr val="F26B43"/>
          </p15:clr>
        </p15:guide>
        <p15:guide id="6" pos="7287" userDrawn="1">
          <p15:clr>
            <a:srgbClr val="F26B43"/>
          </p15:clr>
        </p15:guide>
        <p15:guide id="7" orient="horz" pos="3453" userDrawn="1">
          <p15:clr>
            <a:srgbClr val="F26B43"/>
          </p15:clr>
        </p15:guide>
        <p15:guide id="8"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 Шрифт, логотип, символ&#10;&#10;Автоматически созданное описание">
            <a:extLst>
              <a:ext uri="{FF2B5EF4-FFF2-40B4-BE49-F238E27FC236}">
                <a16:creationId xmlns:a16="http://schemas.microsoft.com/office/drawing/2014/main" id="{9A12F7F3-A183-1F9F-CB68-2157390E18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0454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1F6F-04B9-EB8D-3169-1DC476814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5D098-7C11-72E9-3B2D-89D3B345D7EA}"/>
              </a:ext>
            </a:extLst>
          </p:cNvPr>
          <p:cNvSpPr>
            <a:spLocks noGrp="1"/>
          </p:cNvSpPr>
          <p:nvPr>
            <p:ph idx="1"/>
          </p:nvPr>
        </p:nvSpPr>
        <p:spPr>
          <a:xfrm>
            <a:off x="623888" y="620713"/>
            <a:ext cx="10944225" cy="4860925"/>
          </a:xfrm>
        </p:spPr>
        <p:txBody>
          <a:bodyPr>
            <a:normAutofit/>
          </a:bodyPr>
          <a:lstStyle/>
          <a:p>
            <a:r>
              <a:rPr lang="ru-RU" baseline="30000" dirty="0"/>
              <a:t>19</a:t>
            </a:r>
            <a:r>
              <a:rPr lang="ru-RU" dirty="0"/>
              <a:t> Тогда Навуходоносор разозлился на </a:t>
            </a:r>
            <a:r>
              <a:rPr lang="ru-RU" dirty="0" err="1"/>
              <a:t>Шадраха</a:t>
            </a:r>
            <a:r>
              <a:rPr lang="ru-RU" dirty="0"/>
              <a:t>, </a:t>
            </a:r>
            <a:r>
              <a:rPr lang="ru-RU" dirty="0" err="1"/>
              <a:t>Мешаха</a:t>
            </a:r>
            <a:r>
              <a:rPr lang="ru-RU" dirty="0"/>
              <a:t> и </a:t>
            </a:r>
            <a:r>
              <a:rPr lang="ru-RU" dirty="0" err="1"/>
              <a:t>Аведнего</a:t>
            </a:r>
            <a:r>
              <a:rPr lang="ru-RU" dirty="0"/>
              <a:t>, и его лицо исказилось от злости. Он приказал раскалить печь в семь раз жарче, чем обычно, </a:t>
            </a:r>
            <a:r>
              <a:rPr lang="ru-RU" baseline="30000" dirty="0"/>
              <a:t>20</a:t>
            </a:r>
            <a:r>
              <a:rPr lang="ru-RU" dirty="0"/>
              <a:t> и велел сильнейшим воинам своего войска связать </a:t>
            </a:r>
            <a:r>
              <a:rPr lang="ru-RU" dirty="0" err="1"/>
              <a:t>Шадраха</a:t>
            </a:r>
            <a:r>
              <a:rPr lang="ru-RU" dirty="0"/>
              <a:t>, </a:t>
            </a:r>
            <a:r>
              <a:rPr lang="ru-RU" dirty="0" err="1"/>
              <a:t>Мешаха</a:t>
            </a:r>
            <a:r>
              <a:rPr lang="ru-RU" dirty="0"/>
              <a:t> и </a:t>
            </a:r>
            <a:r>
              <a:rPr lang="ru-RU" dirty="0" err="1"/>
              <a:t>Аведнего</a:t>
            </a:r>
            <a:r>
              <a:rPr lang="ru-RU" dirty="0"/>
              <a:t> и бросить их в огненную печь. </a:t>
            </a:r>
            <a:r>
              <a:rPr lang="ru-RU" baseline="30000" dirty="0"/>
              <a:t>21</a:t>
            </a:r>
            <a:r>
              <a:rPr lang="ru-RU" dirty="0"/>
              <a:t> Тогда этих мужчин, в их накидках, шароварах и головных повязках — во всей их одежде, связали и бросили в огненную печь. </a:t>
            </a:r>
            <a:r>
              <a:rPr lang="ru-RU" baseline="30000" dirty="0"/>
              <a:t>22</a:t>
            </a:r>
            <a:r>
              <a:rPr lang="ru-RU" dirty="0"/>
              <a:t> По строгому приказу царя печь была так раскалена, что языки пламени убили воинов, поднявших </a:t>
            </a:r>
            <a:r>
              <a:rPr lang="ru-RU" dirty="0" err="1"/>
              <a:t>Шадраха</a:t>
            </a:r>
            <a:r>
              <a:rPr lang="ru-RU" dirty="0"/>
              <a:t>, </a:t>
            </a:r>
            <a:r>
              <a:rPr lang="ru-RU" dirty="0" err="1"/>
              <a:t>Мешаха</a:t>
            </a:r>
            <a:r>
              <a:rPr lang="ru-RU" dirty="0"/>
              <a:t> и </a:t>
            </a:r>
            <a:r>
              <a:rPr lang="ru-RU" dirty="0" err="1"/>
              <a:t>Аведнего</a:t>
            </a:r>
            <a:r>
              <a:rPr lang="ru-RU" dirty="0"/>
              <a:t>…</a:t>
            </a:r>
          </a:p>
          <a:p>
            <a:endParaRPr lang="ru-RU" dirty="0"/>
          </a:p>
          <a:p>
            <a:pPr algn="r"/>
            <a:r>
              <a:rPr lang="ru-RU" dirty="0"/>
              <a:t>(Даниил 3:19-22)</a:t>
            </a:r>
            <a:endParaRPr lang="en-RU"/>
          </a:p>
        </p:txBody>
      </p:sp>
    </p:spTree>
    <p:extLst>
      <p:ext uri="{BB962C8B-B14F-4D97-AF65-F5344CB8AC3E}">
        <p14:creationId xmlns:p14="http://schemas.microsoft.com/office/powerpoint/2010/main" val="3487122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1F6F-04B9-EB8D-3169-1DC476814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5D098-7C11-72E9-3B2D-89D3B345D7EA}"/>
              </a:ext>
            </a:extLst>
          </p:cNvPr>
          <p:cNvSpPr>
            <a:spLocks noGrp="1"/>
          </p:cNvSpPr>
          <p:nvPr>
            <p:ph idx="1"/>
          </p:nvPr>
        </p:nvSpPr>
        <p:spPr>
          <a:xfrm>
            <a:off x="623888" y="620713"/>
            <a:ext cx="10944225" cy="4860925"/>
          </a:xfrm>
        </p:spPr>
        <p:txBody>
          <a:bodyPr>
            <a:normAutofit/>
          </a:bodyPr>
          <a:lstStyle/>
          <a:p>
            <a:r>
              <a:rPr lang="ru-RU" baseline="30000" dirty="0"/>
              <a:t>23</a:t>
            </a:r>
            <a:r>
              <a:rPr lang="ru-RU" dirty="0"/>
              <a:t> а те трое — Шадрах, Мешах и </a:t>
            </a:r>
            <a:r>
              <a:rPr lang="ru-RU" dirty="0" err="1"/>
              <a:t>Аведнего</a:t>
            </a:r>
            <a:r>
              <a:rPr lang="ru-RU" dirty="0"/>
              <a:t> — упали, крепко связанные, в огненную печь. </a:t>
            </a:r>
            <a:r>
              <a:rPr lang="ru-RU" baseline="30000" dirty="0"/>
              <a:t>24</a:t>
            </a:r>
            <a:r>
              <a:rPr lang="ru-RU" dirty="0"/>
              <a:t> Тогда царь Навуходоносор в изумлении вскочил и спросил советников: — Не троих ли мы связали и бросили в печь? Они ответили: — Истинно так, о царь.</a:t>
            </a:r>
          </a:p>
          <a:p>
            <a:r>
              <a:rPr lang="ru-RU" baseline="30000" dirty="0"/>
              <a:t>25</a:t>
            </a:r>
            <a:r>
              <a:rPr lang="ru-RU" dirty="0"/>
              <a:t> Он сказал:  — Но я вижу, как в огне ходят четверо, несвязанные и невредимые, и четвертый похож на сына богов!</a:t>
            </a:r>
          </a:p>
          <a:p>
            <a:endParaRPr lang="ru-RU" dirty="0"/>
          </a:p>
          <a:p>
            <a:endParaRPr lang="ru-RU" dirty="0"/>
          </a:p>
          <a:p>
            <a:pPr algn="r"/>
            <a:r>
              <a:rPr lang="ru-RU" dirty="0"/>
              <a:t>(Даниил 3:23-25)</a:t>
            </a:r>
            <a:endParaRPr lang="en-RU"/>
          </a:p>
        </p:txBody>
      </p:sp>
    </p:spTree>
    <p:extLst>
      <p:ext uri="{BB962C8B-B14F-4D97-AF65-F5344CB8AC3E}">
        <p14:creationId xmlns:p14="http://schemas.microsoft.com/office/powerpoint/2010/main" val="1394043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F5D66-7CB9-9542-DB1D-00859C3EAE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D9E09-7157-6E7B-3A66-FF2D68499A68}"/>
              </a:ext>
            </a:extLst>
          </p:cNvPr>
          <p:cNvSpPr>
            <a:spLocks noGrp="1"/>
          </p:cNvSpPr>
          <p:nvPr>
            <p:ph idx="1"/>
          </p:nvPr>
        </p:nvSpPr>
        <p:spPr>
          <a:xfrm>
            <a:off x="611009" y="620713"/>
            <a:ext cx="10944225" cy="4860925"/>
          </a:xfrm>
        </p:spPr>
        <p:txBody>
          <a:bodyPr>
            <a:normAutofit/>
          </a:bodyPr>
          <a:lstStyle/>
          <a:p>
            <a:r>
              <a:rPr lang="ru-RU" baseline="30000" dirty="0"/>
              <a:t>26</a:t>
            </a:r>
            <a:r>
              <a:rPr lang="ru-RU" dirty="0"/>
              <a:t> Навуходоносор подошел к отверстию огненной печи и закричал: — Шадрах, Мешах и </a:t>
            </a:r>
            <a:r>
              <a:rPr lang="ru-RU" dirty="0" err="1"/>
              <a:t>Аведнего</a:t>
            </a:r>
            <a:r>
              <a:rPr lang="ru-RU" dirty="0"/>
              <a:t>, слуги Всевышнего Бога, выходите! Идите сюда! </a:t>
            </a:r>
            <a:r>
              <a:rPr lang="ru-RU" dirty="0" err="1"/>
              <a:t>Шадрах</a:t>
            </a:r>
            <a:r>
              <a:rPr lang="ru-RU" dirty="0"/>
              <a:t>, Мешах и </a:t>
            </a:r>
            <a:r>
              <a:rPr lang="ru-RU" dirty="0" err="1"/>
              <a:t>Аведнего</a:t>
            </a:r>
            <a:r>
              <a:rPr lang="ru-RU" dirty="0"/>
              <a:t> вышли из огня, </a:t>
            </a:r>
            <a:r>
              <a:rPr lang="ru-RU" baseline="30000" dirty="0"/>
              <a:t>27</a:t>
            </a:r>
            <a:r>
              <a:rPr lang="ru-RU" dirty="0"/>
              <a:t> а сатрапы, военачальники, наместники и царские советники столпились вокруг них. Они увидели, что огонь не повредил их тела и не опалил ни одного волоса у них на головах; их одежды не обгорели, от них даже не пахло горелым. </a:t>
            </a:r>
            <a:r>
              <a:rPr lang="ru-RU" baseline="30000" dirty="0"/>
              <a:t>28</a:t>
            </a:r>
            <a:r>
              <a:rPr lang="ru-RU" dirty="0"/>
              <a:t> И Навуходоносор сказал: — Хвала Богу </a:t>
            </a:r>
            <a:r>
              <a:rPr lang="ru-RU" dirty="0" err="1"/>
              <a:t>Шадраха</a:t>
            </a:r>
            <a:r>
              <a:rPr lang="ru-RU" dirty="0"/>
              <a:t>, </a:t>
            </a:r>
            <a:r>
              <a:rPr lang="ru-RU" dirty="0" err="1"/>
              <a:t>Мешаха</a:t>
            </a:r>
            <a:r>
              <a:rPr lang="ru-RU" dirty="0"/>
              <a:t> и </a:t>
            </a:r>
            <a:r>
              <a:rPr lang="ru-RU" dirty="0" err="1"/>
              <a:t>Аведнего</a:t>
            </a:r>
            <a:r>
              <a:rPr lang="ru-RU" dirty="0"/>
              <a:t>, Который послал Своего ангела и спас Своих слуг! Они верили Ему и нарушили царское повеление, и были готовы…</a:t>
            </a:r>
          </a:p>
          <a:p>
            <a:pPr algn="r"/>
            <a:r>
              <a:rPr lang="ru-RU" dirty="0"/>
              <a:t>(Даниил 3:26-28)</a:t>
            </a:r>
            <a:endParaRPr lang="en-RU"/>
          </a:p>
        </p:txBody>
      </p:sp>
    </p:spTree>
    <p:extLst>
      <p:ext uri="{BB962C8B-B14F-4D97-AF65-F5344CB8AC3E}">
        <p14:creationId xmlns:p14="http://schemas.microsoft.com/office/powerpoint/2010/main" val="274850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F5D66-7CB9-9542-DB1D-00859C3EAE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D9E09-7157-6E7B-3A66-FF2D68499A68}"/>
              </a:ext>
            </a:extLst>
          </p:cNvPr>
          <p:cNvSpPr>
            <a:spLocks noGrp="1"/>
          </p:cNvSpPr>
          <p:nvPr>
            <p:ph idx="1"/>
          </p:nvPr>
        </p:nvSpPr>
        <p:spPr>
          <a:xfrm>
            <a:off x="623888" y="620713"/>
            <a:ext cx="10944225" cy="4860925"/>
          </a:xfrm>
        </p:spPr>
        <p:txBody>
          <a:bodyPr>
            <a:normAutofit/>
          </a:bodyPr>
          <a:lstStyle/>
          <a:p>
            <a:r>
              <a:rPr lang="ru-RU" baseline="30000" dirty="0"/>
              <a:t>28 </a:t>
            </a:r>
            <a:r>
              <a:rPr lang="ru-RU" dirty="0"/>
              <a:t>...скорее проститься с жизнью, чем служить и поклоняться другому богу, кроме своего Бога. </a:t>
            </a:r>
            <a:r>
              <a:rPr lang="ru-RU" baseline="30000" dirty="0"/>
              <a:t>29</a:t>
            </a:r>
            <a:r>
              <a:rPr lang="ru-RU" dirty="0"/>
              <a:t> Поэтому я повелеваю, чтобы людей всякого народа, племени и языка, которые оскорбят Бога </a:t>
            </a:r>
            <a:r>
              <a:rPr lang="ru-RU" dirty="0" err="1"/>
              <a:t>Шадраха</a:t>
            </a:r>
            <a:r>
              <a:rPr lang="ru-RU" dirty="0"/>
              <a:t>, </a:t>
            </a:r>
            <a:r>
              <a:rPr lang="ru-RU" dirty="0" err="1"/>
              <a:t>Мешаха</a:t>
            </a:r>
            <a:r>
              <a:rPr lang="ru-RU" dirty="0"/>
              <a:t> и </a:t>
            </a:r>
            <a:r>
              <a:rPr lang="ru-RU" dirty="0" err="1"/>
              <a:t>Аведнего</a:t>
            </a:r>
            <a:r>
              <a:rPr lang="ru-RU" dirty="0"/>
              <a:t>, разрубили на куски, а дома их превратили в груды развалин, потому что нет другого бога, который мог бы так спасать. </a:t>
            </a:r>
            <a:r>
              <a:rPr lang="ru-RU" baseline="30000" dirty="0"/>
              <a:t>30</a:t>
            </a:r>
            <a:r>
              <a:rPr lang="ru-RU" dirty="0"/>
              <a:t> И царь дал </a:t>
            </a:r>
            <a:r>
              <a:rPr lang="ru-RU" dirty="0" err="1"/>
              <a:t>Шадраху</a:t>
            </a:r>
            <a:r>
              <a:rPr lang="ru-RU" dirty="0"/>
              <a:t>, </a:t>
            </a:r>
            <a:r>
              <a:rPr lang="ru-RU" dirty="0" err="1"/>
              <a:t>Мешаху</a:t>
            </a:r>
            <a:r>
              <a:rPr lang="ru-RU" dirty="0"/>
              <a:t> и </a:t>
            </a:r>
            <a:r>
              <a:rPr lang="ru-RU" dirty="0" err="1"/>
              <a:t>Аведнего</a:t>
            </a:r>
            <a:r>
              <a:rPr lang="ru-RU" dirty="0"/>
              <a:t> высокие должности в провинции Вавилон.</a:t>
            </a:r>
          </a:p>
          <a:p>
            <a:pPr algn="r"/>
            <a:br>
              <a:rPr lang="ru-RU" dirty="0"/>
            </a:br>
            <a:r>
              <a:rPr lang="ru-RU" dirty="0"/>
              <a:t>(Даниил 3:28-30)</a:t>
            </a:r>
            <a:endParaRPr lang="en-RU"/>
          </a:p>
        </p:txBody>
      </p:sp>
    </p:spTree>
    <p:extLst>
      <p:ext uri="{BB962C8B-B14F-4D97-AF65-F5344CB8AC3E}">
        <p14:creationId xmlns:p14="http://schemas.microsoft.com/office/powerpoint/2010/main" val="394008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17BC-163D-62EA-A39F-334604EF8C9F}"/>
              </a:ext>
            </a:extLst>
          </p:cNvPr>
          <p:cNvSpPr>
            <a:spLocks noGrp="1"/>
          </p:cNvSpPr>
          <p:nvPr>
            <p:ph type="title"/>
          </p:nvPr>
        </p:nvSpPr>
        <p:spPr/>
        <p:txBody>
          <a:bodyPr>
            <a:noAutofit/>
          </a:bodyPr>
          <a:lstStyle/>
          <a:p>
            <a:r>
              <a:rPr lang="ru-RU" dirty="0"/>
              <a:t>БОГ В НАС ДАЖЕ ЛУЧШЕ, </a:t>
            </a:r>
            <a:br>
              <a:rPr lang="ru-RU" dirty="0"/>
            </a:br>
            <a:r>
              <a:rPr lang="ru-RU" dirty="0"/>
              <a:t>ЧЕМ БОГ РЯДОМ С НАМИ</a:t>
            </a:r>
            <a:endParaRPr lang="en-RU" dirty="0"/>
          </a:p>
        </p:txBody>
      </p:sp>
      <p:sp>
        <p:nvSpPr>
          <p:cNvPr id="3" name="Content Placeholder 2">
            <a:extLst>
              <a:ext uri="{FF2B5EF4-FFF2-40B4-BE49-F238E27FC236}">
                <a16:creationId xmlns:a16="http://schemas.microsoft.com/office/drawing/2014/main" id="{A9F044F9-DA2C-B16E-4F9B-E8F194E88285}"/>
              </a:ext>
            </a:extLst>
          </p:cNvPr>
          <p:cNvSpPr>
            <a:spLocks noGrp="1"/>
          </p:cNvSpPr>
          <p:nvPr>
            <p:ph idx="1"/>
          </p:nvPr>
        </p:nvSpPr>
        <p:spPr/>
        <p:txBody>
          <a:bodyPr>
            <a:normAutofit/>
          </a:bodyPr>
          <a:lstStyle/>
          <a:p>
            <a:r>
              <a:rPr lang="ru-RU" dirty="0"/>
              <a:t>Когда Бог живёт в сердце, Он:</a:t>
            </a:r>
          </a:p>
          <a:p>
            <a:pPr marL="457200" indent="-457200">
              <a:buFont typeface="Arial" panose="020B0604020202020204" pitchFamily="34" charset="0"/>
              <a:buChar char="•"/>
            </a:pPr>
            <a:r>
              <a:rPr lang="ru-RU" b="1" u="sng" dirty="0">
                <a:solidFill>
                  <a:srgbClr val="FABD2B"/>
                </a:solidFill>
              </a:rPr>
              <a:t>Позволяет</a:t>
            </a:r>
            <a:r>
              <a:rPr lang="ru-RU" dirty="0"/>
              <a:t> </a:t>
            </a:r>
            <a:r>
              <a:rPr lang="ru-RU" b="1" dirty="0"/>
              <a:t>противостоять искушениям идолов (внешних и внутренних);</a:t>
            </a:r>
          </a:p>
          <a:p>
            <a:pPr marL="457200" indent="-457200">
              <a:buFont typeface="Arial" panose="020B0604020202020204" pitchFamily="34" charset="0"/>
              <a:buChar char="•"/>
            </a:pPr>
            <a:r>
              <a:rPr lang="ru-RU" b="1" u="sng" dirty="0">
                <a:solidFill>
                  <a:srgbClr val="FABD2B"/>
                </a:solidFill>
              </a:rPr>
              <a:t>Проводит</a:t>
            </a:r>
            <a:r>
              <a:rPr lang="ru-RU" dirty="0"/>
              <a:t> </a:t>
            </a:r>
            <a:r>
              <a:rPr lang="ru-RU" b="1" dirty="0"/>
              <a:t>через испытания (огонь и успех);</a:t>
            </a:r>
          </a:p>
          <a:p>
            <a:pPr marL="457200" indent="-457200">
              <a:buFont typeface="Arial" panose="020B0604020202020204" pitchFamily="34" charset="0"/>
              <a:buChar char="•"/>
            </a:pPr>
            <a:r>
              <a:rPr lang="ru-RU" b="1" u="sng" dirty="0">
                <a:solidFill>
                  <a:srgbClr val="FABD2B"/>
                </a:solidFill>
              </a:rPr>
              <a:t>Помогает</a:t>
            </a:r>
            <a:r>
              <a:rPr lang="ru-RU" dirty="0"/>
              <a:t> </a:t>
            </a:r>
            <a:r>
              <a:rPr lang="ru-RU" b="1" dirty="0"/>
              <a:t>не терять веры (даже, если Бог не спасёт...)</a:t>
            </a:r>
          </a:p>
        </p:txBody>
      </p:sp>
    </p:spTree>
    <p:extLst>
      <p:ext uri="{BB962C8B-B14F-4D97-AF65-F5344CB8AC3E}">
        <p14:creationId xmlns:p14="http://schemas.microsoft.com/office/powerpoint/2010/main" val="274163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64828-2385-E66D-5E52-617199C001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2C484-8501-8645-31B9-0799C774C351}"/>
              </a:ext>
            </a:extLst>
          </p:cNvPr>
          <p:cNvSpPr>
            <a:spLocks noGrp="1"/>
          </p:cNvSpPr>
          <p:nvPr>
            <p:ph idx="1"/>
          </p:nvPr>
        </p:nvSpPr>
        <p:spPr>
          <a:xfrm>
            <a:off x="623888" y="620713"/>
            <a:ext cx="10944225" cy="4860926"/>
          </a:xfrm>
        </p:spPr>
        <p:txBody>
          <a:bodyPr>
            <a:normAutofit/>
          </a:bodyPr>
          <a:lstStyle/>
          <a:p>
            <a:r>
              <a:rPr lang="ru-RU" baseline="30000" dirty="0"/>
              <a:t>1</a:t>
            </a:r>
            <a:r>
              <a:rPr lang="ru-RU" dirty="0"/>
              <a:t> </a:t>
            </a:r>
            <a:r>
              <a:rPr lang="ru-RU" b="1" dirty="0"/>
              <a:t>Царь Навуходоносор сделал из золота статую </a:t>
            </a:r>
            <a:r>
              <a:rPr lang="ru-RU" dirty="0">
                <a:solidFill>
                  <a:srgbClr val="EEEAD2"/>
                </a:solidFill>
              </a:rPr>
              <a:t>60 локтей …</a:t>
            </a:r>
          </a:p>
          <a:p>
            <a:r>
              <a:rPr lang="ru-RU" baseline="30000" dirty="0">
                <a:solidFill>
                  <a:srgbClr val="EEEAD2"/>
                </a:solidFill>
              </a:rPr>
              <a:t>я</a:t>
            </a:r>
            <a:r>
              <a:rPr lang="ru-RU" dirty="0">
                <a:solidFill>
                  <a:srgbClr val="EEEAD2"/>
                </a:solidFill>
              </a:rPr>
              <a:t> И глашатай громко воскликнул: — Вот что приказано вам исполнить, о народы, племена и люди всякого языка:</a:t>
            </a:r>
          </a:p>
          <a:p>
            <a:r>
              <a:rPr lang="ru-RU" baseline="30000" dirty="0"/>
              <a:t>5</a:t>
            </a:r>
            <a:r>
              <a:rPr lang="ru-RU" dirty="0"/>
              <a:t> </a:t>
            </a:r>
            <a:r>
              <a:rPr lang="ru-RU" b="1" dirty="0"/>
              <a:t>как только вы услышите звуки рога, </a:t>
            </a:r>
            <a:r>
              <a:rPr lang="ru-RU" dirty="0">
                <a:solidFill>
                  <a:srgbClr val="EEEAD2"/>
                </a:solidFill>
              </a:rPr>
              <a:t>флейты, цитры, лиры, арфы, свирели и всяких других музыкальных инструментов, падите ниц и </a:t>
            </a:r>
            <a:r>
              <a:rPr lang="ru-RU" b="1" dirty="0"/>
              <a:t>поклонитесь золотой статуе, </a:t>
            </a:r>
            <a:r>
              <a:rPr lang="ru-RU" dirty="0">
                <a:solidFill>
                  <a:srgbClr val="EEEAD2"/>
                </a:solidFill>
              </a:rPr>
              <a:t>которую поставил царь Навуходоносор! </a:t>
            </a:r>
            <a:r>
              <a:rPr lang="ru-RU" baseline="30000" dirty="0">
                <a:solidFill>
                  <a:srgbClr val="EEEAD2"/>
                </a:solidFill>
              </a:rPr>
              <a:t>6</a:t>
            </a:r>
            <a:r>
              <a:rPr lang="ru-RU" dirty="0"/>
              <a:t> </a:t>
            </a:r>
            <a:r>
              <a:rPr lang="ru-RU" b="1" dirty="0"/>
              <a:t>Всякий, кто не падет ниц и не поклонится, тотчас же будет брошен в огненную печь!</a:t>
            </a:r>
            <a:br>
              <a:rPr lang="ru-RU" b="1" dirty="0"/>
            </a:br>
            <a:endParaRPr lang="ru-RU" b="1" dirty="0"/>
          </a:p>
          <a:p>
            <a:pPr algn="r"/>
            <a:r>
              <a:rPr lang="ru-RU" dirty="0">
                <a:solidFill>
                  <a:srgbClr val="EEEAD2"/>
                </a:solidFill>
              </a:rPr>
              <a:t>(Даниил 3:1-6)</a:t>
            </a:r>
            <a:endParaRPr lang="en-RU">
              <a:solidFill>
                <a:srgbClr val="EEEAD2"/>
              </a:solidFill>
            </a:endParaRPr>
          </a:p>
        </p:txBody>
      </p:sp>
    </p:spTree>
    <p:extLst>
      <p:ext uri="{BB962C8B-B14F-4D97-AF65-F5344CB8AC3E}">
        <p14:creationId xmlns:p14="http://schemas.microsoft.com/office/powerpoint/2010/main" val="247819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A077-2267-DA02-71FC-4DDB9780C0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0458D-E344-397D-D2DA-EBF2A77EEDB4}"/>
              </a:ext>
            </a:extLst>
          </p:cNvPr>
          <p:cNvSpPr>
            <a:spLocks noGrp="1"/>
          </p:cNvSpPr>
          <p:nvPr>
            <p:ph idx="1"/>
          </p:nvPr>
        </p:nvSpPr>
        <p:spPr>
          <a:xfrm>
            <a:off x="623888" y="620713"/>
            <a:ext cx="10944226" cy="4860926"/>
          </a:xfrm>
        </p:spPr>
        <p:txBody>
          <a:bodyPr>
            <a:normAutofit/>
          </a:bodyPr>
          <a:lstStyle/>
          <a:p>
            <a:r>
              <a:rPr lang="ru-RU" baseline="30000" dirty="0"/>
              <a:t>8</a:t>
            </a:r>
            <a:r>
              <a:rPr lang="ru-RU" dirty="0"/>
              <a:t> </a:t>
            </a:r>
            <a:r>
              <a:rPr lang="ru-RU" b="1" dirty="0"/>
              <a:t>В это время некоторые из мудрецов-халдеев пришли и донесли на иудеев. </a:t>
            </a:r>
            <a:r>
              <a:rPr lang="ru-RU" baseline="30000" dirty="0">
                <a:solidFill>
                  <a:srgbClr val="EEEAD2"/>
                </a:solidFill>
              </a:rPr>
              <a:t>9</a:t>
            </a:r>
            <a:r>
              <a:rPr lang="ru-RU" dirty="0">
                <a:solidFill>
                  <a:srgbClr val="EEEAD2"/>
                </a:solidFill>
              </a:rPr>
              <a:t> Они сказали царю Навуходоносору: — О царь, живи вечно! </a:t>
            </a:r>
            <a:r>
              <a:rPr lang="ru-RU" baseline="30000" dirty="0">
                <a:solidFill>
                  <a:srgbClr val="EEEAD2"/>
                </a:solidFill>
              </a:rPr>
              <a:t>10</a:t>
            </a:r>
            <a:r>
              <a:rPr lang="ru-RU" dirty="0">
                <a:solidFill>
                  <a:srgbClr val="EEEAD2"/>
                </a:solidFill>
              </a:rPr>
              <a:t> Ты издал указ, …Но есть иудеи, которых ты поставил над делами провинции Вавилон — Шадрах, Мешах и </a:t>
            </a:r>
            <a:r>
              <a:rPr lang="ru-RU" dirty="0" err="1">
                <a:solidFill>
                  <a:srgbClr val="EEEAD2"/>
                </a:solidFill>
              </a:rPr>
              <a:t>Аведнего</a:t>
            </a:r>
            <a:r>
              <a:rPr lang="ru-RU" dirty="0">
                <a:solidFill>
                  <a:srgbClr val="EEEAD2"/>
                </a:solidFill>
              </a:rPr>
              <a:t>, — которые не слушают тебя, о царь. </a:t>
            </a:r>
            <a:r>
              <a:rPr lang="ru-RU" b="1" dirty="0"/>
              <a:t>Они не служат твоим богам </a:t>
            </a:r>
            <a:r>
              <a:rPr lang="ru-RU" dirty="0">
                <a:solidFill>
                  <a:srgbClr val="EEEAD2"/>
                </a:solidFill>
              </a:rPr>
              <a:t>и не поклоняются золотой статуе, которую ты поставил.</a:t>
            </a:r>
          </a:p>
          <a:p>
            <a:pPr algn="r"/>
            <a:r>
              <a:rPr lang="ru-RU" dirty="0">
                <a:solidFill>
                  <a:srgbClr val="EEEAD2"/>
                </a:solidFill>
              </a:rPr>
              <a:t>(Даниил 3:8-10)</a:t>
            </a:r>
            <a:endParaRPr lang="en-RU">
              <a:solidFill>
                <a:srgbClr val="EEEAD2"/>
              </a:solidFill>
            </a:endParaRPr>
          </a:p>
        </p:txBody>
      </p:sp>
    </p:spTree>
    <p:extLst>
      <p:ext uri="{BB962C8B-B14F-4D97-AF65-F5344CB8AC3E}">
        <p14:creationId xmlns:p14="http://schemas.microsoft.com/office/powerpoint/2010/main" val="413506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628FD-954D-5708-AF56-9F6D94774F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C8B34-EE37-DFF7-D3F5-397D53CB9381}"/>
              </a:ext>
            </a:extLst>
          </p:cNvPr>
          <p:cNvSpPr>
            <a:spLocks noGrp="1"/>
          </p:cNvSpPr>
          <p:nvPr>
            <p:ph idx="1"/>
          </p:nvPr>
        </p:nvSpPr>
        <p:spPr>
          <a:xfrm>
            <a:off x="623888" y="620713"/>
            <a:ext cx="10944225" cy="4860925"/>
          </a:xfrm>
        </p:spPr>
        <p:txBody>
          <a:bodyPr>
            <a:normAutofit fontScale="92500"/>
          </a:bodyPr>
          <a:lstStyle/>
          <a:p>
            <a:r>
              <a:rPr lang="ru-RU" baseline="30000" dirty="0">
                <a:solidFill>
                  <a:srgbClr val="EEEAD2"/>
                </a:solidFill>
              </a:rPr>
              <a:t>13</a:t>
            </a:r>
            <a:r>
              <a:rPr lang="ru-RU" dirty="0">
                <a:solidFill>
                  <a:srgbClr val="EEEAD2"/>
                </a:solidFill>
              </a:rPr>
              <a:t> Страшно разгневавшись, Навуходоносор велел привести </a:t>
            </a:r>
            <a:r>
              <a:rPr lang="ru-RU" dirty="0" err="1">
                <a:solidFill>
                  <a:srgbClr val="EEEAD2"/>
                </a:solidFill>
              </a:rPr>
              <a:t>Шадраха</a:t>
            </a:r>
            <a:r>
              <a:rPr lang="ru-RU" dirty="0">
                <a:solidFill>
                  <a:srgbClr val="EEEAD2"/>
                </a:solidFill>
              </a:rPr>
              <a:t>, </a:t>
            </a:r>
            <a:r>
              <a:rPr lang="ru-RU" dirty="0" err="1">
                <a:solidFill>
                  <a:srgbClr val="EEEAD2"/>
                </a:solidFill>
              </a:rPr>
              <a:t>Мешаха</a:t>
            </a:r>
            <a:r>
              <a:rPr lang="ru-RU" dirty="0">
                <a:solidFill>
                  <a:srgbClr val="EEEAD2"/>
                </a:solidFill>
              </a:rPr>
              <a:t> и </a:t>
            </a:r>
            <a:r>
              <a:rPr lang="ru-RU" dirty="0" err="1">
                <a:solidFill>
                  <a:srgbClr val="EEEAD2"/>
                </a:solidFill>
              </a:rPr>
              <a:t>Аведнего</a:t>
            </a:r>
            <a:r>
              <a:rPr lang="ru-RU" dirty="0">
                <a:solidFill>
                  <a:srgbClr val="EEEAD2"/>
                </a:solidFill>
              </a:rPr>
              <a:t>. Их привели к царю, </a:t>
            </a:r>
            <a:r>
              <a:rPr lang="ru-RU" baseline="30000" dirty="0">
                <a:solidFill>
                  <a:srgbClr val="EEEAD2"/>
                </a:solidFill>
              </a:rPr>
              <a:t>14</a:t>
            </a:r>
            <a:r>
              <a:rPr lang="ru-RU" dirty="0">
                <a:solidFill>
                  <a:srgbClr val="EEEAD2"/>
                </a:solidFill>
              </a:rPr>
              <a:t> и Навуходоносор сказал им: </a:t>
            </a:r>
            <a:r>
              <a:rPr lang="ru-RU" dirty="0"/>
              <a:t>— </a:t>
            </a:r>
            <a:r>
              <a:rPr lang="ru-RU" b="1" dirty="0"/>
              <a:t>Шадрах, Мешах и </a:t>
            </a:r>
            <a:r>
              <a:rPr lang="ru-RU" b="1" dirty="0" err="1"/>
              <a:t>Аведнего</a:t>
            </a:r>
            <a:r>
              <a:rPr lang="ru-RU" b="1" dirty="0"/>
              <a:t>, правда ли то, что вы не служите моим богам и не поклоняетесь золотой статуе</a:t>
            </a:r>
            <a:r>
              <a:rPr lang="ru-RU" dirty="0"/>
              <a:t>, </a:t>
            </a:r>
            <a:r>
              <a:rPr lang="ru-RU" dirty="0">
                <a:solidFill>
                  <a:srgbClr val="EEEAD2"/>
                </a:solidFill>
              </a:rPr>
              <a:t>которую я поставил? </a:t>
            </a:r>
            <a:r>
              <a:rPr lang="ru-RU" baseline="30000" dirty="0">
                <a:solidFill>
                  <a:srgbClr val="EEEAD2"/>
                </a:solidFill>
              </a:rPr>
              <a:t>15</a:t>
            </a:r>
            <a:r>
              <a:rPr lang="ru-RU" dirty="0">
                <a:solidFill>
                  <a:srgbClr val="EEEAD2"/>
                </a:solidFill>
              </a:rPr>
              <a:t> Итак, если вы готовы, услышав звуки рога, флейты, цитры, лиры, арфы, свирели и других музыкальных инструментов, упасть ниц и поклониться статуе, которую я поставил, то это хорошо. Но если вы не поклонитесь ей, вас тотчас же бросят в огненную печь. И какой бог сможет тогда избавить вас от моей руки? </a:t>
            </a:r>
            <a:r>
              <a:rPr lang="ru-RU" baseline="30000" dirty="0">
                <a:solidFill>
                  <a:srgbClr val="EEEAD2"/>
                </a:solidFill>
              </a:rPr>
              <a:t>16</a:t>
            </a:r>
            <a:r>
              <a:rPr lang="ru-RU" dirty="0">
                <a:solidFill>
                  <a:srgbClr val="EEEAD2"/>
                </a:solidFill>
              </a:rPr>
              <a:t> Шадрах, Мешах и </a:t>
            </a:r>
            <a:r>
              <a:rPr lang="ru-RU" dirty="0" err="1">
                <a:solidFill>
                  <a:srgbClr val="EEEAD2"/>
                </a:solidFill>
              </a:rPr>
              <a:t>Аведнего</a:t>
            </a:r>
            <a:r>
              <a:rPr lang="ru-RU" dirty="0">
                <a:solidFill>
                  <a:srgbClr val="EEEAD2"/>
                </a:solidFill>
              </a:rPr>
              <a:t> ответили царю: </a:t>
            </a:r>
            <a:r>
              <a:rPr lang="ru-RU" b="1" dirty="0"/>
              <a:t>— О Навуходоносор, нам нет нужды защищаться перед тобой в этом деле.</a:t>
            </a:r>
          </a:p>
          <a:p>
            <a:pPr algn="r"/>
            <a:r>
              <a:rPr lang="ru-RU" dirty="0">
                <a:solidFill>
                  <a:srgbClr val="EEEAD2"/>
                </a:solidFill>
              </a:rPr>
              <a:t>(Даниил 3:13-16а)</a:t>
            </a:r>
            <a:endParaRPr lang="en-RU">
              <a:solidFill>
                <a:srgbClr val="EEEAD2"/>
              </a:solidFill>
            </a:endParaRPr>
          </a:p>
        </p:txBody>
      </p:sp>
    </p:spTree>
    <p:extLst>
      <p:ext uri="{BB962C8B-B14F-4D97-AF65-F5344CB8AC3E}">
        <p14:creationId xmlns:p14="http://schemas.microsoft.com/office/powerpoint/2010/main" val="3539024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08F653-BE10-9B19-C7CD-771A1F536F76}"/>
              </a:ext>
            </a:extLst>
          </p:cNvPr>
          <p:cNvSpPr>
            <a:spLocks noGrp="1"/>
          </p:cNvSpPr>
          <p:nvPr>
            <p:ph type="title"/>
          </p:nvPr>
        </p:nvSpPr>
        <p:spPr>
          <a:xfrm>
            <a:off x="623888" y="441325"/>
            <a:ext cx="11184935" cy="532069"/>
          </a:xfrm>
        </p:spPr>
        <p:txBody>
          <a:bodyPr>
            <a:noAutofit/>
          </a:bodyPr>
          <a:lstStyle/>
          <a:p>
            <a:r>
              <a:rPr lang="ru-RU" dirty="0"/>
              <a:t>ПРОТИВОСТОЯТЬ ИДОЛАМ</a:t>
            </a:r>
          </a:p>
        </p:txBody>
      </p:sp>
      <p:sp>
        <p:nvSpPr>
          <p:cNvPr id="3" name="Объект 2">
            <a:extLst>
              <a:ext uri="{FF2B5EF4-FFF2-40B4-BE49-F238E27FC236}">
                <a16:creationId xmlns:a16="http://schemas.microsoft.com/office/drawing/2014/main" id="{F23330D3-ADEA-8BD2-E4B1-EE76D888EEBE}"/>
              </a:ext>
            </a:extLst>
          </p:cNvPr>
          <p:cNvSpPr>
            <a:spLocks noGrp="1"/>
          </p:cNvSpPr>
          <p:nvPr>
            <p:ph idx="1"/>
          </p:nvPr>
        </p:nvSpPr>
        <p:spPr/>
        <p:txBody>
          <a:bodyPr>
            <a:normAutofit/>
          </a:bodyPr>
          <a:lstStyle/>
          <a:p>
            <a:r>
              <a:rPr lang="ru-RU" i="1" dirty="0"/>
              <a:t>Дети! Храните себя от идолов. Аминь.</a:t>
            </a:r>
          </a:p>
          <a:p>
            <a:pPr algn="r"/>
            <a:r>
              <a:rPr lang="ru-RU" dirty="0"/>
              <a:t>(1 Иоанна 5:21)</a:t>
            </a:r>
          </a:p>
          <a:p>
            <a:r>
              <a:rPr lang="ru-RU" dirty="0"/>
              <a:t>Идолы современности встречают нас с самого утра, при звуке будильника на мобильном, и до самого заката, сопровождая весь день, держась рядом. Господь дает волю противостоять идолам, если просим Его, и:</a:t>
            </a:r>
          </a:p>
          <a:p>
            <a:pPr marL="457200" indent="-457200">
              <a:buFont typeface="Arial" panose="020B0604020202020204" pitchFamily="34" charset="0"/>
              <a:buChar char="•"/>
            </a:pPr>
            <a:r>
              <a:rPr lang="ru-RU" b="1" u="sng" dirty="0">
                <a:solidFill>
                  <a:srgbClr val="FABD2B"/>
                </a:solidFill>
              </a:rPr>
              <a:t>Отважно</a:t>
            </a:r>
            <a:r>
              <a:rPr lang="ru-RU" b="1" dirty="0"/>
              <a:t> преодолеваем страх осуждения;</a:t>
            </a:r>
          </a:p>
          <a:p>
            <a:pPr marL="457200" indent="-457200">
              <a:buFont typeface="Arial" panose="020B0604020202020204" pitchFamily="34" charset="0"/>
              <a:buChar char="•"/>
            </a:pPr>
            <a:r>
              <a:rPr lang="ru-RU" b="1" u="sng" dirty="0">
                <a:solidFill>
                  <a:srgbClr val="FABD2B"/>
                </a:solidFill>
              </a:rPr>
              <a:t>Открыто и честно </a:t>
            </a:r>
            <a:r>
              <a:rPr lang="ru-RU" b="1" dirty="0"/>
              <a:t>полагаемся на Бога.</a:t>
            </a:r>
          </a:p>
        </p:txBody>
      </p:sp>
    </p:spTree>
    <p:extLst>
      <p:ext uri="{BB962C8B-B14F-4D97-AF65-F5344CB8AC3E}">
        <p14:creationId xmlns:p14="http://schemas.microsoft.com/office/powerpoint/2010/main" val="253774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246D-B384-974E-7D56-6498ABAA7A34}"/>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BD28F80F-81E4-8405-A213-B86C14DE7BAA}"/>
              </a:ext>
            </a:extLst>
          </p:cNvPr>
          <p:cNvSpPr>
            <a:spLocks noGrp="1"/>
          </p:cNvSpPr>
          <p:nvPr>
            <p:ph idx="1"/>
          </p:nvPr>
        </p:nvSpPr>
        <p:spPr>
          <a:xfrm>
            <a:off x="623888" y="620712"/>
            <a:ext cx="10944225" cy="4860925"/>
          </a:xfrm>
        </p:spPr>
        <p:txBody>
          <a:bodyPr>
            <a:normAutofit/>
          </a:bodyPr>
          <a:lstStyle/>
          <a:p>
            <a:r>
              <a:rPr lang="ru-RU" dirty="0"/>
              <a:t>Нам всем хочется не просто знать, но видеть и ощущать прикосновения Бога, знать, что Он рядом. Поэтому важно понимать, помнить и проживать общение Святого Духа. Важно, чтобы мы были наполнены Им, в противном случае место внутри нашего сердца обречено быть заполнено самыми коварными из идолов, которые только могут быть, к примеру, такими как: семья, карьера, собственное я.</a:t>
            </a:r>
          </a:p>
          <a:p>
            <a:endParaRPr lang="ru-RU" dirty="0"/>
          </a:p>
          <a:p>
            <a:r>
              <a:rPr lang="ru-RU" dirty="0"/>
              <a:t>Самое близкое нам и безобидное мы способны превратить в уродливого истукана внутри собственного сердца.</a:t>
            </a:r>
          </a:p>
        </p:txBody>
      </p:sp>
    </p:spTree>
    <p:extLst>
      <p:ext uri="{BB962C8B-B14F-4D97-AF65-F5344CB8AC3E}">
        <p14:creationId xmlns:p14="http://schemas.microsoft.com/office/powerpoint/2010/main" val="327200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7D3C6-1630-02F4-B6ED-585982F986B9}"/>
              </a:ext>
            </a:extLst>
          </p:cNvPr>
          <p:cNvSpPr>
            <a:spLocks noGrp="1"/>
          </p:cNvSpPr>
          <p:nvPr>
            <p:ph idx="1"/>
          </p:nvPr>
        </p:nvSpPr>
        <p:spPr>
          <a:xfrm>
            <a:off x="623887" y="1081825"/>
            <a:ext cx="10944226" cy="4399811"/>
          </a:xfrm>
          <a:noFill/>
        </p:spPr>
        <p:txBody>
          <a:bodyPr/>
          <a:lstStyle/>
          <a:p>
            <a:pPr marL="457200" indent="-457200">
              <a:buFont typeface="Arial" panose="020B0604020202020204" pitchFamily="34" charset="0"/>
              <a:buChar char="•"/>
            </a:pPr>
            <a:r>
              <a:rPr lang="ru-RU" i="1" dirty="0"/>
              <a:t>Можете ли вспомнить момент, когда Дух Святой проявлял активное участие в вашей жизни?  Если нет, понимаете ли вы Кто такой Дух Святой?</a:t>
            </a:r>
          </a:p>
          <a:p>
            <a:pPr marL="457200" indent="-457200">
              <a:buFont typeface="Arial" panose="020B0604020202020204" pitchFamily="34" charset="0"/>
              <a:buChar char="•"/>
            </a:pPr>
            <a:r>
              <a:rPr lang="ru-RU" dirty="0"/>
              <a:t>Запишите сейчас ответ в ваши бюллетени</a:t>
            </a:r>
            <a:endParaRPr lang="en-RU" dirty="0"/>
          </a:p>
        </p:txBody>
      </p:sp>
    </p:spTree>
    <p:extLst>
      <p:ext uri="{BB962C8B-B14F-4D97-AF65-F5344CB8AC3E}">
        <p14:creationId xmlns:p14="http://schemas.microsoft.com/office/powerpoint/2010/main" val="323420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A6C56BB1-DD29-50F3-F5B6-2907BEE5434C}"/>
              </a:ext>
            </a:extLst>
          </p:cNvPr>
          <p:cNvSpPr>
            <a:spLocks noGrp="1"/>
          </p:cNvSpPr>
          <p:nvPr>
            <p:ph idx="1"/>
          </p:nvPr>
        </p:nvSpPr>
        <p:spPr/>
        <p:txBody>
          <a:bodyPr>
            <a:normAutofit/>
          </a:bodyPr>
          <a:lstStyle/>
          <a:p>
            <a:r>
              <a:rPr lang="ru-RU" baseline="30000" dirty="0"/>
              <a:t>22</a:t>
            </a:r>
            <a:r>
              <a:rPr lang="ru-RU" dirty="0"/>
              <a:t> Плод же Духа — это любовь, радость, мир, долготерпение, великодушие, доброта, верность, </a:t>
            </a:r>
            <a:r>
              <a:rPr lang="ru-RU" baseline="30000" dirty="0"/>
              <a:t>23</a:t>
            </a:r>
            <a:r>
              <a:rPr lang="ru-RU" dirty="0"/>
              <a:t> кротость, умение владеть собой. </a:t>
            </a:r>
          </a:p>
          <a:p>
            <a:pPr algn="r"/>
            <a:br>
              <a:rPr lang="ru-RU" dirty="0"/>
            </a:br>
            <a:r>
              <a:rPr lang="ru-RU" dirty="0"/>
              <a:t>(Галатам 5:22-23)</a:t>
            </a:r>
          </a:p>
        </p:txBody>
      </p:sp>
    </p:spTree>
    <p:extLst>
      <p:ext uri="{BB962C8B-B14F-4D97-AF65-F5344CB8AC3E}">
        <p14:creationId xmlns:p14="http://schemas.microsoft.com/office/powerpoint/2010/main" val="1980132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EA5DB686-54F8-9849-5902-67C03BFB01CF}"/>
              </a:ext>
            </a:extLst>
          </p:cNvPr>
          <p:cNvSpPr>
            <a:spLocks noGrp="1"/>
          </p:cNvSpPr>
          <p:nvPr>
            <p:ph idx="1"/>
          </p:nvPr>
        </p:nvSpPr>
        <p:spPr/>
        <p:txBody>
          <a:bodyPr/>
          <a:lstStyle/>
          <a:p>
            <a:pPr marL="457200" indent="-457200">
              <a:buFont typeface="Arial" panose="020B0604020202020204" pitchFamily="34" charset="0"/>
              <a:buChar char="•"/>
            </a:pPr>
            <a:r>
              <a:rPr lang="ru-RU" dirty="0"/>
              <a:t>С какими идолами сложнее всего справиться вам в жизни? </a:t>
            </a:r>
          </a:p>
          <a:p>
            <a:pPr marL="457200" indent="-457200">
              <a:buFont typeface="Arial" panose="020B0604020202020204" pitchFamily="34" charset="0"/>
              <a:buChar char="•"/>
            </a:pPr>
            <a:endParaRPr lang="ru-RU" dirty="0"/>
          </a:p>
          <a:p>
            <a:pPr marL="457200" indent="-457200">
              <a:buFont typeface="Arial" panose="020B0604020202020204" pitchFamily="34" charset="0"/>
              <a:buChar char="•"/>
            </a:pPr>
            <a:endParaRPr lang="ru-RU" dirty="0"/>
          </a:p>
          <a:p>
            <a:r>
              <a:rPr lang="ru-RU" b="1" dirty="0"/>
              <a:t>Бог в нас даже лучше, чем Бог рядом с нами</a:t>
            </a:r>
          </a:p>
        </p:txBody>
      </p:sp>
    </p:spTree>
    <p:extLst>
      <p:ext uri="{BB962C8B-B14F-4D97-AF65-F5344CB8AC3E}">
        <p14:creationId xmlns:p14="http://schemas.microsoft.com/office/powerpoint/2010/main" val="1533058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D15F-C9C2-5B80-94C8-1ABD921D2D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852787-2E8B-AB32-7E2A-81CFCF543809}"/>
              </a:ext>
            </a:extLst>
          </p:cNvPr>
          <p:cNvSpPr>
            <a:spLocks noGrp="1"/>
          </p:cNvSpPr>
          <p:nvPr>
            <p:ph idx="1"/>
          </p:nvPr>
        </p:nvSpPr>
        <p:spPr>
          <a:xfrm>
            <a:off x="623888" y="620713"/>
            <a:ext cx="10944225" cy="4860925"/>
          </a:xfrm>
        </p:spPr>
        <p:txBody>
          <a:bodyPr>
            <a:normAutofit/>
          </a:bodyPr>
          <a:lstStyle/>
          <a:p>
            <a:r>
              <a:rPr lang="ru-RU" baseline="30000" dirty="0">
                <a:solidFill>
                  <a:srgbClr val="EEEAD2"/>
                </a:solidFill>
              </a:rPr>
              <a:t>16</a:t>
            </a:r>
            <a:r>
              <a:rPr lang="ru-RU" dirty="0">
                <a:solidFill>
                  <a:srgbClr val="EEEAD2"/>
                </a:solidFill>
              </a:rPr>
              <a:t> Шадрах, Мешах и </a:t>
            </a:r>
            <a:r>
              <a:rPr lang="ru-RU" dirty="0" err="1">
                <a:solidFill>
                  <a:srgbClr val="EEEAD2"/>
                </a:solidFill>
              </a:rPr>
              <a:t>Аведнего</a:t>
            </a:r>
            <a:r>
              <a:rPr lang="ru-RU" dirty="0">
                <a:solidFill>
                  <a:srgbClr val="EEEAD2"/>
                </a:solidFill>
              </a:rPr>
              <a:t> ответили царю: — О Навуходоносор, нам нет нужды защищаться перед тобой в этом деле. </a:t>
            </a:r>
            <a:r>
              <a:rPr lang="ru-RU" baseline="30000" dirty="0"/>
              <a:t>17</a:t>
            </a:r>
            <a:r>
              <a:rPr lang="ru-RU" dirty="0"/>
              <a:t> </a:t>
            </a:r>
            <a:r>
              <a:rPr lang="ru-RU" b="1" dirty="0"/>
              <a:t>Если нас бросят в огненную печь, то Бог, Которому мы служим, может спасти нас</a:t>
            </a:r>
            <a:r>
              <a:rPr lang="ru-RU" dirty="0">
                <a:solidFill>
                  <a:srgbClr val="EEEAD2"/>
                </a:solidFill>
              </a:rPr>
              <a:t> из неё и избавить нас от твоей руки, о царь.</a:t>
            </a:r>
            <a:r>
              <a:rPr lang="ru-RU" baseline="30000" dirty="0"/>
              <a:t>18</a:t>
            </a:r>
            <a:r>
              <a:rPr lang="ru-RU" dirty="0"/>
              <a:t> </a:t>
            </a:r>
            <a:r>
              <a:rPr lang="ru-RU" b="1" dirty="0"/>
              <a:t>Но даже если нет, </a:t>
            </a:r>
            <a:r>
              <a:rPr lang="ru-RU" dirty="0">
                <a:solidFill>
                  <a:srgbClr val="EEEAD2"/>
                </a:solidFill>
              </a:rPr>
              <a:t>мы хотим, чтобы ты знал, о царь: </a:t>
            </a:r>
            <a:r>
              <a:rPr lang="ru-RU" b="1" dirty="0"/>
              <a:t>мы не будем служить твоим богам</a:t>
            </a:r>
            <a:r>
              <a:rPr lang="ru-RU" dirty="0"/>
              <a:t> </a:t>
            </a:r>
            <a:r>
              <a:rPr lang="ru-RU" dirty="0">
                <a:solidFill>
                  <a:srgbClr val="EEEAD2"/>
                </a:solidFill>
              </a:rPr>
              <a:t>и поклоняться золотой статуе, которую ты поставил.</a:t>
            </a:r>
          </a:p>
          <a:p>
            <a:endParaRPr lang="ru-RU" dirty="0"/>
          </a:p>
          <a:p>
            <a:pPr algn="r"/>
            <a:r>
              <a:rPr lang="ru-RU" dirty="0"/>
              <a:t>(Даниил 3:13-18)</a:t>
            </a:r>
            <a:endParaRPr lang="en-RU"/>
          </a:p>
        </p:txBody>
      </p:sp>
    </p:spTree>
    <p:extLst>
      <p:ext uri="{BB962C8B-B14F-4D97-AF65-F5344CB8AC3E}">
        <p14:creationId xmlns:p14="http://schemas.microsoft.com/office/powerpoint/2010/main" val="62798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B510E-B868-999A-A0E9-F8BA7A6C65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E44B4-6545-42A7-5027-6E394C96CDAA}"/>
              </a:ext>
            </a:extLst>
          </p:cNvPr>
          <p:cNvSpPr>
            <a:spLocks noGrp="1"/>
          </p:cNvSpPr>
          <p:nvPr>
            <p:ph idx="1"/>
          </p:nvPr>
        </p:nvSpPr>
        <p:spPr>
          <a:xfrm>
            <a:off x="623888" y="620713"/>
            <a:ext cx="10944225" cy="4860925"/>
          </a:xfrm>
        </p:spPr>
        <p:txBody>
          <a:bodyPr>
            <a:normAutofit lnSpcReduction="10000"/>
          </a:bodyPr>
          <a:lstStyle/>
          <a:p>
            <a:r>
              <a:rPr lang="ru-RU" baseline="30000" dirty="0"/>
              <a:t>19</a:t>
            </a:r>
            <a:r>
              <a:rPr lang="ru-RU" dirty="0"/>
              <a:t> </a:t>
            </a:r>
            <a:r>
              <a:rPr lang="ru-RU" b="1" dirty="0"/>
              <a:t>Тогда Навуходоносор разозлился </a:t>
            </a:r>
            <a:r>
              <a:rPr lang="ru-RU" dirty="0">
                <a:solidFill>
                  <a:srgbClr val="EEEAD2"/>
                </a:solidFill>
              </a:rPr>
              <a:t>на </a:t>
            </a:r>
            <a:r>
              <a:rPr lang="ru-RU" dirty="0" err="1">
                <a:solidFill>
                  <a:srgbClr val="EEEAD2"/>
                </a:solidFill>
              </a:rPr>
              <a:t>Шадраха</a:t>
            </a:r>
            <a:r>
              <a:rPr lang="ru-RU" dirty="0">
                <a:solidFill>
                  <a:srgbClr val="EEEAD2"/>
                </a:solidFill>
              </a:rPr>
              <a:t>, </a:t>
            </a:r>
            <a:r>
              <a:rPr lang="ru-RU" dirty="0" err="1">
                <a:solidFill>
                  <a:srgbClr val="EEEAD2"/>
                </a:solidFill>
              </a:rPr>
              <a:t>Мешаха</a:t>
            </a:r>
            <a:r>
              <a:rPr lang="ru-RU" dirty="0">
                <a:solidFill>
                  <a:srgbClr val="EEEAD2"/>
                </a:solidFill>
              </a:rPr>
              <a:t> и </a:t>
            </a:r>
            <a:r>
              <a:rPr lang="ru-RU" dirty="0" err="1">
                <a:solidFill>
                  <a:srgbClr val="EEEAD2"/>
                </a:solidFill>
              </a:rPr>
              <a:t>Аведнего</a:t>
            </a:r>
            <a:r>
              <a:rPr lang="ru-RU" dirty="0">
                <a:solidFill>
                  <a:srgbClr val="EEEAD2"/>
                </a:solidFill>
              </a:rPr>
              <a:t>, и его лицо исказилось от злости. Он </a:t>
            </a:r>
            <a:r>
              <a:rPr lang="ru-RU" b="1" dirty="0"/>
              <a:t>приказал раскалить печь в семь раз жарче, чем обычно, </a:t>
            </a:r>
            <a:r>
              <a:rPr lang="ru-RU" baseline="30000" dirty="0"/>
              <a:t>20</a:t>
            </a:r>
            <a:r>
              <a:rPr lang="ru-RU" dirty="0"/>
              <a:t> </a:t>
            </a:r>
            <a:r>
              <a:rPr lang="ru-RU" b="1" dirty="0"/>
              <a:t>и велел сильнейшим воинам своего войска связать </a:t>
            </a:r>
            <a:r>
              <a:rPr lang="ru-RU" b="1" dirty="0" err="1"/>
              <a:t>Шадраха</a:t>
            </a:r>
            <a:r>
              <a:rPr lang="ru-RU" b="1" dirty="0"/>
              <a:t>, </a:t>
            </a:r>
            <a:r>
              <a:rPr lang="ru-RU" b="1" dirty="0" err="1"/>
              <a:t>Мешаха</a:t>
            </a:r>
            <a:r>
              <a:rPr lang="ru-RU" b="1" dirty="0"/>
              <a:t> и </a:t>
            </a:r>
            <a:r>
              <a:rPr lang="ru-RU" b="1" dirty="0" err="1"/>
              <a:t>Аведнего</a:t>
            </a:r>
            <a:r>
              <a:rPr lang="ru-RU" b="1" dirty="0"/>
              <a:t> и бросить их в огненную печь. </a:t>
            </a:r>
            <a:r>
              <a:rPr lang="ru-RU" baseline="30000" dirty="0">
                <a:solidFill>
                  <a:srgbClr val="EEEAD2"/>
                </a:solidFill>
              </a:rPr>
              <a:t>21</a:t>
            </a:r>
            <a:r>
              <a:rPr lang="ru-RU" dirty="0">
                <a:solidFill>
                  <a:srgbClr val="EEEAD2"/>
                </a:solidFill>
              </a:rPr>
              <a:t> Тогда этих мужчин, в их накидках, шароварах и головных повязках — во всей их одежде, связали и бросили в огненную печь. </a:t>
            </a:r>
            <a:r>
              <a:rPr lang="ru-RU" baseline="30000" dirty="0">
                <a:solidFill>
                  <a:srgbClr val="EEEAD2"/>
                </a:solidFill>
              </a:rPr>
              <a:t>22</a:t>
            </a:r>
            <a:r>
              <a:rPr lang="ru-RU" dirty="0">
                <a:solidFill>
                  <a:srgbClr val="EEEAD2"/>
                </a:solidFill>
              </a:rPr>
              <a:t> По строгому приказу царя печь была так раскалена, что языки пламени убили воинов, поднявших </a:t>
            </a:r>
            <a:r>
              <a:rPr lang="ru-RU" dirty="0" err="1">
                <a:solidFill>
                  <a:srgbClr val="EEEAD2"/>
                </a:solidFill>
              </a:rPr>
              <a:t>Шадраха</a:t>
            </a:r>
            <a:r>
              <a:rPr lang="ru-RU" dirty="0">
                <a:solidFill>
                  <a:srgbClr val="EEEAD2"/>
                </a:solidFill>
              </a:rPr>
              <a:t>, </a:t>
            </a:r>
            <a:r>
              <a:rPr lang="ru-RU" dirty="0" err="1">
                <a:solidFill>
                  <a:srgbClr val="EEEAD2"/>
                </a:solidFill>
              </a:rPr>
              <a:t>Мешаха</a:t>
            </a:r>
            <a:r>
              <a:rPr lang="ru-RU" dirty="0">
                <a:solidFill>
                  <a:srgbClr val="EEEAD2"/>
                </a:solidFill>
              </a:rPr>
              <a:t> и </a:t>
            </a:r>
            <a:r>
              <a:rPr lang="ru-RU" dirty="0" err="1">
                <a:solidFill>
                  <a:srgbClr val="EEEAD2"/>
                </a:solidFill>
              </a:rPr>
              <a:t>Аведнего</a:t>
            </a:r>
            <a:r>
              <a:rPr lang="ru-RU" dirty="0">
                <a:solidFill>
                  <a:srgbClr val="EEEAD2"/>
                </a:solidFill>
              </a:rPr>
              <a:t>, </a:t>
            </a:r>
            <a:r>
              <a:rPr lang="ru-RU" baseline="30000" dirty="0">
                <a:solidFill>
                  <a:srgbClr val="EEEAD2"/>
                </a:solidFill>
              </a:rPr>
              <a:t>23</a:t>
            </a:r>
            <a:r>
              <a:rPr lang="ru-RU" dirty="0">
                <a:solidFill>
                  <a:srgbClr val="EEEAD2"/>
                </a:solidFill>
              </a:rPr>
              <a:t> а те трое — </a:t>
            </a:r>
            <a:r>
              <a:rPr lang="ru-RU" b="1" dirty="0"/>
              <a:t>Шадрах, Мешах и </a:t>
            </a:r>
            <a:r>
              <a:rPr lang="ru-RU" b="1" dirty="0" err="1"/>
              <a:t>Аведнего</a:t>
            </a:r>
            <a:r>
              <a:rPr lang="ru-RU" b="1" dirty="0"/>
              <a:t> — упали, крепко связанные, в огненную печь.</a:t>
            </a:r>
            <a:endParaRPr lang="ru-RU" dirty="0"/>
          </a:p>
          <a:p>
            <a:pPr algn="r"/>
            <a:r>
              <a:rPr lang="ru-RU" dirty="0"/>
              <a:t>(Даниил 3:19-23)</a:t>
            </a:r>
            <a:endParaRPr lang="en-RU"/>
          </a:p>
        </p:txBody>
      </p:sp>
    </p:spTree>
    <p:extLst>
      <p:ext uri="{BB962C8B-B14F-4D97-AF65-F5344CB8AC3E}">
        <p14:creationId xmlns:p14="http://schemas.microsoft.com/office/powerpoint/2010/main" val="405837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08F653-BE10-9B19-C7CD-771A1F536F76}"/>
              </a:ext>
            </a:extLst>
          </p:cNvPr>
          <p:cNvSpPr>
            <a:spLocks noGrp="1"/>
          </p:cNvSpPr>
          <p:nvPr>
            <p:ph type="title"/>
          </p:nvPr>
        </p:nvSpPr>
        <p:spPr/>
        <p:txBody>
          <a:bodyPr>
            <a:normAutofit fontScale="90000"/>
          </a:bodyPr>
          <a:lstStyle/>
          <a:p>
            <a:r>
              <a:rPr lang="ru-RU" dirty="0"/>
              <a:t>ПРОХОДИТЬ ИСПЫТАНИЯ</a:t>
            </a:r>
          </a:p>
        </p:txBody>
      </p:sp>
      <p:sp>
        <p:nvSpPr>
          <p:cNvPr id="3" name="Объект 2">
            <a:extLst>
              <a:ext uri="{FF2B5EF4-FFF2-40B4-BE49-F238E27FC236}">
                <a16:creationId xmlns:a16="http://schemas.microsoft.com/office/drawing/2014/main" id="{F23330D3-ADEA-8BD2-E4B1-EE76D888EEBE}"/>
              </a:ext>
            </a:extLst>
          </p:cNvPr>
          <p:cNvSpPr>
            <a:spLocks noGrp="1"/>
          </p:cNvSpPr>
          <p:nvPr>
            <p:ph idx="1"/>
          </p:nvPr>
        </p:nvSpPr>
        <p:spPr/>
        <p:txBody>
          <a:bodyPr/>
          <a:lstStyle/>
          <a:p>
            <a:r>
              <a:rPr lang="ru-RU" dirty="0"/>
              <a:t>Можем ли мы сказать сегодня, что даже если Бог не отвечает на наши молитвы, мы:</a:t>
            </a:r>
          </a:p>
          <a:p>
            <a:pPr marL="457200" indent="-457200">
              <a:buFont typeface="Arial" panose="020B0604020202020204" pitchFamily="34" charset="0"/>
              <a:buChar char="•"/>
            </a:pPr>
            <a:r>
              <a:rPr lang="ru-RU" b="1" u="sng" dirty="0">
                <a:solidFill>
                  <a:srgbClr val="FABD2B"/>
                </a:solidFill>
              </a:rPr>
              <a:t>Остаемся</a:t>
            </a:r>
            <a:r>
              <a:rPr lang="ru-RU" b="1" dirty="0"/>
              <a:t> верны Ему</a:t>
            </a:r>
            <a:r>
              <a:rPr lang="ru-RU" dirty="0"/>
              <a:t>;</a:t>
            </a:r>
          </a:p>
          <a:p>
            <a:pPr marL="457200" indent="-457200">
              <a:buFont typeface="Arial" panose="020B0604020202020204" pitchFamily="34" charset="0"/>
              <a:buChar char="•"/>
            </a:pPr>
            <a:r>
              <a:rPr lang="ru-RU" b="1" u="sng" dirty="0">
                <a:solidFill>
                  <a:srgbClr val="FABD2B"/>
                </a:solidFill>
              </a:rPr>
              <a:t>Ощущаем</a:t>
            </a:r>
            <a:r>
              <a:rPr lang="ru-RU" b="1" dirty="0"/>
              <a:t> Его заботу через Духа</a:t>
            </a:r>
            <a:r>
              <a:rPr lang="ru-RU" dirty="0"/>
              <a:t>.</a:t>
            </a:r>
          </a:p>
          <a:p>
            <a:pPr marL="457200" indent="-457200">
              <a:buFont typeface="Arial" panose="020B0604020202020204" pitchFamily="34" charset="0"/>
              <a:buChar char="•"/>
            </a:pPr>
            <a:endParaRPr lang="ru-RU" dirty="0"/>
          </a:p>
          <a:p>
            <a:r>
              <a:rPr lang="ru-RU" dirty="0"/>
              <a:t>Мы часто говорим о любви Христа, но помним ли мы, что Дух живет внутри нас и утешает нас. </a:t>
            </a:r>
          </a:p>
        </p:txBody>
      </p:sp>
    </p:spTree>
    <p:extLst>
      <p:ext uri="{BB962C8B-B14F-4D97-AF65-F5344CB8AC3E}">
        <p14:creationId xmlns:p14="http://schemas.microsoft.com/office/powerpoint/2010/main" val="3053026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DFC9-1A96-0F46-C536-40C859FC28A1}"/>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C2F90E70-82A1-A754-8386-E64C0E4D85B8}"/>
              </a:ext>
            </a:extLst>
          </p:cNvPr>
          <p:cNvSpPr>
            <a:spLocks noGrp="1"/>
          </p:cNvSpPr>
          <p:nvPr>
            <p:ph idx="1"/>
          </p:nvPr>
        </p:nvSpPr>
        <p:spPr>
          <a:xfrm>
            <a:off x="623888" y="620713"/>
            <a:ext cx="10944225" cy="4860925"/>
          </a:xfrm>
        </p:spPr>
        <p:txBody>
          <a:bodyPr>
            <a:normAutofit/>
          </a:bodyPr>
          <a:lstStyle/>
          <a:p>
            <a:r>
              <a:rPr lang="ru-RU" i="1" dirty="0"/>
              <a:t>Когда же </a:t>
            </a:r>
            <a:r>
              <a:rPr lang="ru-RU" i="1" dirty="0" err="1"/>
              <a:t>приидет</a:t>
            </a:r>
            <a:r>
              <a:rPr lang="ru-RU" i="1" dirty="0"/>
              <a:t> Утешитель, Которого Я пошлю вам от Отца, Дух истины, Который от Отца исходит, Он будет свидетельствовать о Мне;</a:t>
            </a:r>
          </a:p>
          <a:p>
            <a:pPr algn="r"/>
            <a:r>
              <a:rPr lang="ru-RU" dirty="0"/>
              <a:t>(Иоанна 15:26)</a:t>
            </a:r>
          </a:p>
          <a:p>
            <a:endParaRPr lang="ru-RU" dirty="0"/>
          </a:p>
          <a:p>
            <a:r>
              <a:rPr lang="ru-RU" i="1" dirty="0"/>
              <a:t>«Через Святого Духа „Христос действенно соединяет нас с Собою“» </a:t>
            </a:r>
          </a:p>
          <a:p>
            <a:pPr algn="r"/>
            <a:r>
              <a:rPr lang="ru-RU" dirty="0"/>
              <a:t>(Жан Кальвин </a:t>
            </a:r>
          </a:p>
          <a:p>
            <a:pPr algn="r"/>
            <a:r>
              <a:rPr lang="ru-RU" dirty="0"/>
              <a:t>«Наставление в христианской вере» </a:t>
            </a:r>
          </a:p>
          <a:p>
            <a:pPr algn="r"/>
            <a:r>
              <a:rPr lang="ru-RU" dirty="0"/>
              <a:t>(том 3, книга 1, раздел 1)).</a:t>
            </a:r>
          </a:p>
        </p:txBody>
      </p:sp>
    </p:spTree>
    <p:extLst>
      <p:ext uri="{BB962C8B-B14F-4D97-AF65-F5344CB8AC3E}">
        <p14:creationId xmlns:p14="http://schemas.microsoft.com/office/powerpoint/2010/main" val="1940322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EA5DB686-54F8-9849-5902-67C03BFB01CF}"/>
              </a:ext>
            </a:extLst>
          </p:cNvPr>
          <p:cNvSpPr>
            <a:spLocks noGrp="1"/>
          </p:cNvSpPr>
          <p:nvPr>
            <p:ph idx="1"/>
          </p:nvPr>
        </p:nvSpPr>
        <p:spPr/>
        <p:txBody>
          <a:bodyPr/>
          <a:lstStyle/>
          <a:p>
            <a:pPr marL="457200" indent="-457200">
              <a:buFont typeface="Arial" panose="020B0604020202020204" pitchFamily="34" charset="0"/>
              <a:buChar char="•"/>
            </a:pPr>
            <a:r>
              <a:rPr lang="ru-RU" dirty="0"/>
              <a:t>В какие моменты вы больше всего сомневаетесь в Боге и Его благости?</a:t>
            </a:r>
          </a:p>
          <a:p>
            <a:pPr marL="457200" indent="-457200">
              <a:buFont typeface="Arial" panose="020B0604020202020204" pitchFamily="34" charset="0"/>
              <a:buChar char="•"/>
            </a:pPr>
            <a:r>
              <a:rPr lang="ru-RU" dirty="0"/>
              <a:t>Как Дух напоминает нам насколько мы драгоценны для Бога?</a:t>
            </a:r>
          </a:p>
          <a:p>
            <a:pPr marL="457200" indent="-457200">
              <a:buFont typeface="Arial" panose="020B0604020202020204" pitchFamily="34" charset="0"/>
              <a:buChar char="•"/>
            </a:pPr>
            <a:endParaRPr lang="ru-RU" dirty="0"/>
          </a:p>
          <a:p>
            <a:r>
              <a:rPr lang="ru-RU" b="1" dirty="0"/>
              <a:t>Бог в нас даже лучше, чем Бог рядом с нами</a:t>
            </a:r>
          </a:p>
        </p:txBody>
      </p:sp>
    </p:spTree>
    <p:extLst>
      <p:ext uri="{BB962C8B-B14F-4D97-AF65-F5344CB8AC3E}">
        <p14:creationId xmlns:p14="http://schemas.microsoft.com/office/powerpoint/2010/main" val="376511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1F6F-04B9-EB8D-3169-1DC476814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5D098-7C11-72E9-3B2D-89D3B345D7EA}"/>
              </a:ext>
            </a:extLst>
          </p:cNvPr>
          <p:cNvSpPr>
            <a:spLocks noGrp="1"/>
          </p:cNvSpPr>
          <p:nvPr>
            <p:ph idx="1"/>
          </p:nvPr>
        </p:nvSpPr>
        <p:spPr>
          <a:xfrm>
            <a:off x="623888" y="620713"/>
            <a:ext cx="10944225" cy="4860925"/>
          </a:xfrm>
        </p:spPr>
        <p:txBody>
          <a:bodyPr>
            <a:normAutofit/>
          </a:bodyPr>
          <a:lstStyle/>
          <a:p>
            <a:r>
              <a:rPr lang="ru-RU" baseline="30000" dirty="0"/>
              <a:t>19</a:t>
            </a:r>
            <a:r>
              <a:rPr lang="ru-RU" dirty="0"/>
              <a:t> Тогда Навуходоносор разозлился на </a:t>
            </a:r>
            <a:r>
              <a:rPr lang="ru-RU" dirty="0" err="1"/>
              <a:t>Шадраха</a:t>
            </a:r>
            <a:r>
              <a:rPr lang="ru-RU" dirty="0"/>
              <a:t>, </a:t>
            </a:r>
            <a:r>
              <a:rPr lang="ru-RU" dirty="0" err="1"/>
              <a:t>Мешаха</a:t>
            </a:r>
            <a:r>
              <a:rPr lang="ru-RU" dirty="0"/>
              <a:t> и </a:t>
            </a:r>
            <a:r>
              <a:rPr lang="ru-RU" dirty="0" err="1"/>
              <a:t>Аведнего</a:t>
            </a:r>
            <a:r>
              <a:rPr lang="ru-RU" dirty="0"/>
              <a:t>, и его лицо исказилось от злости. Он приказал раскалить печь в семь раз жарче, чем обычно, </a:t>
            </a:r>
            <a:r>
              <a:rPr lang="ru-RU" baseline="30000" dirty="0"/>
              <a:t>20</a:t>
            </a:r>
            <a:r>
              <a:rPr lang="ru-RU" dirty="0"/>
              <a:t> и велел сильнейшим воинам своего войска связать </a:t>
            </a:r>
            <a:r>
              <a:rPr lang="ru-RU" dirty="0" err="1"/>
              <a:t>Шадраха</a:t>
            </a:r>
            <a:r>
              <a:rPr lang="ru-RU" dirty="0"/>
              <a:t>, </a:t>
            </a:r>
            <a:r>
              <a:rPr lang="ru-RU" dirty="0" err="1"/>
              <a:t>Мешаха</a:t>
            </a:r>
            <a:r>
              <a:rPr lang="ru-RU" dirty="0"/>
              <a:t> и </a:t>
            </a:r>
            <a:r>
              <a:rPr lang="ru-RU" dirty="0" err="1"/>
              <a:t>Аведнего</a:t>
            </a:r>
            <a:r>
              <a:rPr lang="ru-RU" dirty="0"/>
              <a:t> и бросить их в огненную печь. </a:t>
            </a:r>
            <a:r>
              <a:rPr lang="ru-RU" baseline="30000" dirty="0"/>
              <a:t>21</a:t>
            </a:r>
            <a:r>
              <a:rPr lang="ru-RU" dirty="0"/>
              <a:t> Тогда этих мужчин, в их накидках, шароварах и головных повязках — во всей их одежде, связали и бросили в огненную печь</a:t>
            </a:r>
          </a:p>
          <a:p>
            <a:pPr algn="r"/>
            <a:r>
              <a:rPr lang="ru-RU" dirty="0"/>
              <a:t>(Даниил 3:19-21)</a:t>
            </a:r>
            <a:endParaRPr lang="en-RU"/>
          </a:p>
        </p:txBody>
      </p:sp>
    </p:spTree>
    <p:extLst>
      <p:ext uri="{BB962C8B-B14F-4D97-AF65-F5344CB8AC3E}">
        <p14:creationId xmlns:p14="http://schemas.microsoft.com/office/powerpoint/2010/main" val="331941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1F6F-04B9-EB8D-3169-1DC476814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5D098-7C11-72E9-3B2D-89D3B345D7EA}"/>
              </a:ext>
            </a:extLst>
          </p:cNvPr>
          <p:cNvSpPr>
            <a:spLocks noGrp="1"/>
          </p:cNvSpPr>
          <p:nvPr>
            <p:ph idx="1"/>
          </p:nvPr>
        </p:nvSpPr>
        <p:spPr>
          <a:xfrm>
            <a:off x="623888" y="620713"/>
            <a:ext cx="10944225" cy="4860925"/>
          </a:xfrm>
        </p:spPr>
        <p:txBody>
          <a:bodyPr>
            <a:normAutofit/>
          </a:bodyPr>
          <a:lstStyle/>
          <a:p>
            <a:r>
              <a:rPr lang="ru-RU" baseline="30000" dirty="0"/>
              <a:t>22</a:t>
            </a:r>
            <a:r>
              <a:rPr lang="ru-RU" dirty="0"/>
              <a:t> По строгому приказу царя печь была так раскалена, что языки пламени убили воинов, поднявших </a:t>
            </a:r>
            <a:r>
              <a:rPr lang="ru-RU" dirty="0" err="1"/>
              <a:t>Шадраха</a:t>
            </a:r>
            <a:r>
              <a:rPr lang="ru-RU" dirty="0"/>
              <a:t>, </a:t>
            </a:r>
            <a:r>
              <a:rPr lang="ru-RU" dirty="0" err="1"/>
              <a:t>Мешаха</a:t>
            </a:r>
            <a:r>
              <a:rPr lang="ru-RU" dirty="0"/>
              <a:t> и </a:t>
            </a:r>
            <a:r>
              <a:rPr lang="ru-RU" dirty="0" err="1"/>
              <a:t>Аведнего</a:t>
            </a:r>
            <a:r>
              <a:rPr lang="ru-RU" dirty="0"/>
              <a:t>, </a:t>
            </a:r>
            <a:r>
              <a:rPr lang="ru-RU" baseline="30000" dirty="0"/>
              <a:t>23</a:t>
            </a:r>
            <a:r>
              <a:rPr lang="ru-RU" dirty="0"/>
              <a:t> а те трое — Шадрах, Мешах и </a:t>
            </a:r>
            <a:r>
              <a:rPr lang="ru-RU" dirty="0" err="1"/>
              <a:t>Аведнего</a:t>
            </a:r>
            <a:r>
              <a:rPr lang="ru-RU" dirty="0"/>
              <a:t> — упали, крепко связанные, в огненную печь. </a:t>
            </a:r>
            <a:r>
              <a:rPr lang="ru-RU" baseline="30000" dirty="0"/>
              <a:t>24</a:t>
            </a:r>
            <a:r>
              <a:rPr lang="ru-RU" dirty="0"/>
              <a:t> Тогда царь Навуходоносор в изумлении вскочил и спросил советников: — Не троих ли мы связали и бросили в печь? Они ответили: — Истинно так, о царь.</a:t>
            </a:r>
          </a:p>
          <a:p>
            <a:endParaRPr lang="ru-RU" dirty="0"/>
          </a:p>
          <a:p>
            <a:pPr algn="r"/>
            <a:r>
              <a:rPr lang="ru-RU" dirty="0"/>
              <a:t>(Даниил 3:22-24)</a:t>
            </a:r>
            <a:endParaRPr lang="en-RU"/>
          </a:p>
        </p:txBody>
      </p:sp>
    </p:spTree>
    <p:extLst>
      <p:ext uri="{BB962C8B-B14F-4D97-AF65-F5344CB8AC3E}">
        <p14:creationId xmlns:p14="http://schemas.microsoft.com/office/powerpoint/2010/main" val="83091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1F6F-04B9-EB8D-3169-1DC476814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5D098-7C11-72E9-3B2D-89D3B345D7EA}"/>
              </a:ext>
            </a:extLst>
          </p:cNvPr>
          <p:cNvSpPr>
            <a:spLocks noGrp="1"/>
          </p:cNvSpPr>
          <p:nvPr>
            <p:ph idx="1"/>
          </p:nvPr>
        </p:nvSpPr>
        <p:spPr>
          <a:xfrm>
            <a:off x="623888" y="620713"/>
            <a:ext cx="10944225" cy="4860925"/>
          </a:xfrm>
        </p:spPr>
        <p:txBody>
          <a:bodyPr>
            <a:normAutofit/>
          </a:bodyPr>
          <a:lstStyle/>
          <a:p>
            <a:r>
              <a:rPr lang="ru-RU" baseline="30000" dirty="0">
                <a:solidFill>
                  <a:srgbClr val="EEEAD2"/>
                </a:solidFill>
              </a:rPr>
              <a:t>24</a:t>
            </a:r>
            <a:r>
              <a:rPr lang="ru-RU" dirty="0">
                <a:solidFill>
                  <a:srgbClr val="EEEAD2"/>
                </a:solidFill>
              </a:rPr>
              <a:t> Тогда царь Навуходоносор в изумлении вскочил и спросил советников: — Не троих ли мы связали и бросили в печь? Они ответили: — Истинно так, о царь. </a:t>
            </a:r>
            <a:r>
              <a:rPr lang="ru-RU" baseline="30000" dirty="0">
                <a:solidFill>
                  <a:srgbClr val="EEEAD2"/>
                </a:solidFill>
              </a:rPr>
              <a:t>25</a:t>
            </a:r>
            <a:r>
              <a:rPr lang="ru-RU" dirty="0">
                <a:solidFill>
                  <a:srgbClr val="EEEAD2"/>
                </a:solidFill>
              </a:rPr>
              <a:t> Он сказал:  </a:t>
            </a:r>
            <a:r>
              <a:rPr lang="ru-RU" b="1" dirty="0"/>
              <a:t>— Но я вижу, как в огне ходят четверо, несвязанные и невредимые, и четвертый похож на сына богов! </a:t>
            </a:r>
            <a:r>
              <a:rPr lang="ru-RU" b="1" baseline="30000" dirty="0"/>
              <a:t>26</a:t>
            </a:r>
            <a:r>
              <a:rPr lang="ru-RU" b="1" dirty="0"/>
              <a:t> Навуходоносор подошел к отверстию огненной печи и закричал: — </a:t>
            </a:r>
            <a:r>
              <a:rPr lang="ru-RU" b="1" dirty="0" err="1"/>
              <a:t>Шадрах</a:t>
            </a:r>
            <a:r>
              <a:rPr lang="ru-RU" b="1" dirty="0"/>
              <a:t>, Мешах и </a:t>
            </a:r>
            <a:r>
              <a:rPr lang="ru-RU" b="1" dirty="0" err="1"/>
              <a:t>Аведнего</a:t>
            </a:r>
            <a:r>
              <a:rPr lang="ru-RU" b="1" dirty="0"/>
              <a:t>, слуги Всевышнего Бога, выходите! Идите сюда! </a:t>
            </a:r>
            <a:r>
              <a:rPr lang="ru-RU" b="1" dirty="0" err="1"/>
              <a:t>Шадрах</a:t>
            </a:r>
            <a:r>
              <a:rPr lang="ru-RU" b="1" dirty="0"/>
              <a:t>, Мешах и </a:t>
            </a:r>
            <a:r>
              <a:rPr lang="ru-RU" b="1" dirty="0" err="1"/>
              <a:t>Аведнего</a:t>
            </a:r>
            <a:r>
              <a:rPr lang="ru-RU" b="1" dirty="0"/>
              <a:t> вышли из огня…</a:t>
            </a:r>
          </a:p>
          <a:p>
            <a:endParaRPr lang="ru-RU" dirty="0">
              <a:solidFill>
                <a:srgbClr val="EEEAD2"/>
              </a:solidFill>
            </a:endParaRPr>
          </a:p>
          <a:p>
            <a:pPr algn="r"/>
            <a:r>
              <a:rPr lang="ru-RU" dirty="0">
                <a:solidFill>
                  <a:srgbClr val="EEEAD2"/>
                </a:solidFill>
              </a:rPr>
              <a:t>(Даниил 3:24-26)</a:t>
            </a:r>
            <a:endParaRPr lang="en-RU">
              <a:solidFill>
                <a:srgbClr val="EEEAD2"/>
              </a:solidFill>
            </a:endParaRPr>
          </a:p>
        </p:txBody>
      </p:sp>
    </p:spTree>
    <p:extLst>
      <p:ext uri="{BB962C8B-B14F-4D97-AF65-F5344CB8AC3E}">
        <p14:creationId xmlns:p14="http://schemas.microsoft.com/office/powerpoint/2010/main" val="167611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текст, туман, растение, Шрифт&#10;&#10;Автоматически созданное описание">
            <a:extLst>
              <a:ext uri="{FF2B5EF4-FFF2-40B4-BE49-F238E27FC236}">
                <a16:creationId xmlns:a16="http://schemas.microsoft.com/office/drawing/2014/main" id="{BE5B4CD2-7DCA-8C49-40AC-F5680450B35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203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F5D66-7CB9-9542-DB1D-00859C3EAE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D9E09-7157-6E7B-3A66-FF2D68499A68}"/>
              </a:ext>
            </a:extLst>
          </p:cNvPr>
          <p:cNvSpPr>
            <a:spLocks noGrp="1"/>
          </p:cNvSpPr>
          <p:nvPr>
            <p:ph idx="1"/>
          </p:nvPr>
        </p:nvSpPr>
        <p:spPr>
          <a:xfrm>
            <a:off x="611009" y="620713"/>
            <a:ext cx="10944225" cy="4860925"/>
          </a:xfrm>
        </p:spPr>
        <p:txBody>
          <a:bodyPr>
            <a:normAutofit/>
          </a:bodyPr>
          <a:lstStyle/>
          <a:p>
            <a:r>
              <a:rPr lang="ru-RU" baseline="30000" dirty="0">
                <a:solidFill>
                  <a:srgbClr val="EEEAD2"/>
                </a:solidFill>
              </a:rPr>
              <a:t>28</a:t>
            </a:r>
            <a:r>
              <a:rPr lang="ru-RU" dirty="0">
                <a:solidFill>
                  <a:srgbClr val="EEEAD2"/>
                </a:solidFill>
              </a:rPr>
              <a:t> И Навуходоносор сказал: </a:t>
            </a:r>
            <a:r>
              <a:rPr lang="ru-RU" b="1" dirty="0"/>
              <a:t>— Хвала Богу </a:t>
            </a:r>
            <a:r>
              <a:rPr lang="ru-RU" b="1" dirty="0" err="1"/>
              <a:t>Шадраха</a:t>
            </a:r>
            <a:r>
              <a:rPr lang="ru-RU" b="1" dirty="0"/>
              <a:t>, </a:t>
            </a:r>
            <a:r>
              <a:rPr lang="ru-RU" b="1" dirty="0" err="1"/>
              <a:t>Мешаха</a:t>
            </a:r>
            <a:r>
              <a:rPr lang="ru-RU" b="1" dirty="0"/>
              <a:t> и </a:t>
            </a:r>
            <a:r>
              <a:rPr lang="ru-RU" b="1" dirty="0" err="1"/>
              <a:t>Аведнего</a:t>
            </a:r>
            <a:r>
              <a:rPr lang="ru-RU" b="1" dirty="0"/>
              <a:t>, Который послал Своего ангела и спас Своих слуг! Они верили Ему и нарушили царское повеление, и были готовы скорее проститься с жизнью, чем служить и поклоняться другому богу, кроме своего Бога. </a:t>
            </a:r>
          </a:p>
          <a:p>
            <a:endParaRPr lang="ru-RU" b="1" dirty="0"/>
          </a:p>
          <a:p>
            <a:pPr algn="r"/>
            <a:r>
              <a:rPr lang="ru-RU" dirty="0">
                <a:solidFill>
                  <a:srgbClr val="EEEAD2"/>
                </a:solidFill>
              </a:rPr>
              <a:t>(Даниил 3:26-28)</a:t>
            </a:r>
            <a:endParaRPr lang="en-RU">
              <a:solidFill>
                <a:srgbClr val="EEEAD2"/>
              </a:solidFill>
            </a:endParaRPr>
          </a:p>
        </p:txBody>
      </p:sp>
    </p:spTree>
    <p:extLst>
      <p:ext uri="{BB962C8B-B14F-4D97-AF65-F5344CB8AC3E}">
        <p14:creationId xmlns:p14="http://schemas.microsoft.com/office/powerpoint/2010/main" val="1804651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16AD-502A-B7B5-AEC0-5BEE5DE27CD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2F9D8F-A29E-AD75-F11B-59A2EC9B3EFF}"/>
              </a:ext>
            </a:extLst>
          </p:cNvPr>
          <p:cNvSpPr>
            <a:spLocks noGrp="1"/>
          </p:cNvSpPr>
          <p:nvPr>
            <p:ph type="title"/>
          </p:nvPr>
        </p:nvSpPr>
        <p:spPr>
          <a:xfrm>
            <a:off x="623888" y="441325"/>
            <a:ext cx="11184935" cy="532069"/>
          </a:xfrm>
        </p:spPr>
        <p:txBody>
          <a:bodyPr>
            <a:noAutofit/>
          </a:bodyPr>
          <a:lstStyle/>
          <a:p>
            <a:r>
              <a:rPr lang="ru-RU" dirty="0"/>
              <a:t>НЕ ТЕРЯТЬ ВЕРЫ</a:t>
            </a:r>
          </a:p>
        </p:txBody>
      </p:sp>
      <p:sp>
        <p:nvSpPr>
          <p:cNvPr id="3" name="Объект 2">
            <a:extLst>
              <a:ext uri="{FF2B5EF4-FFF2-40B4-BE49-F238E27FC236}">
                <a16:creationId xmlns:a16="http://schemas.microsoft.com/office/drawing/2014/main" id="{84836361-626D-1930-A41E-402496359ECA}"/>
              </a:ext>
            </a:extLst>
          </p:cNvPr>
          <p:cNvSpPr>
            <a:spLocks noGrp="1"/>
          </p:cNvSpPr>
          <p:nvPr>
            <p:ph idx="1"/>
          </p:nvPr>
        </p:nvSpPr>
        <p:spPr/>
        <p:txBody>
          <a:bodyPr>
            <a:normAutofit/>
          </a:bodyPr>
          <a:lstStyle/>
          <a:p>
            <a:r>
              <a:rPr lang="ru-RU" dirty="0"/>
              <a:t>Нам важно не терять веру в моменты:</a:t>
            </a:r>
          </a:p>
          <a:p>
            <a:pPr marL="457200" indent="-457200">
              <a:buFont typeface="Arial" panose="020B0604020202020204" pitchFamily="34" charset="0"/>
              <a:buChar char="•"/>
            </a:pPr>
            <a:r>
              <a:rPr lang="ru-RU" b="1" dirty="0"/>
              <a:t>Когда Бог проводит нас через </a:t>
            </a:r>
            <a:r>
              <a:rPr lang="ru-RU" b="1" u="sng" dirty="0">
                <a:solidFill>
                  <a:srgbClr val="FABD2B"/>
                </a:solidFill>
              </a:rPr>
              <a:t>испытания;</a:t>
            </a:r>
            <a:endParaRPr lang="ru-RU" b="1" dirty="0"/>
          </a:p>
          <a:p>
            <a:pPr marL="457200" indent="-457200">
              <a:buFont typeface="Arial" panose="020B0604020202020204" pitchFamily="34" charset="0"/>
              <a:buChar char="•"/>
            </a:pPr>
            <a:r>
              <a:rPr lang="ru-RU" b="1" dirty="0"/>
              <a:t>Когда в нашей жизни все </a:t>
            </a:r>
            <a:r>
              <a:rPr lang="ru-RU" b="1" u="sng" dirty="0">
                <a:solidFill>
                  <a:srgbClr val="FABD2B"/>
                </a:solidFill>
              </a:rPr>
              <a:t>легко.</a:t>
            </a:r>
          </a:p>
          <a:p>
            <a:pPr marL="457200" indent="-457200">
              <a:buFont typeface="Arial" panose="020B0604020202020204" pitchFamily="34" charset="0"/>
              <a:buChar char="•"/>
            </a:pPr>
            <a:endParaRPr lang="ru-RU" b="1" u="sng" dirty="0">
              <a:solidFill>
                <a:srgbClr val="FABD2B"/>
              </a:solidFill>
            </a:endParaRPr>
          </a:p>
          <a:p>
            <a:r>
              <a:rPr lang="ru-RU" b="1" dirty="0"/>
              <a:t>Если мы доверяемся Богу, то Он Духом с нами в любой ситуации: успехов и провалов.</a:t>
            </a:r>
          </a:p>
        </p:txBody>
      </p:sp>
    </p:spTree>
    <p:extLst>
      <p:ext uri="{BB962C8B-B14F-4D97-AF65-F5344CB8AC3E}">
        <p14:creationId xmlns:p14="http://schemas.microsoft.com/office/powerpoint/2010/main" val="653311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A6C56BB1-DD29-50F3-F5B6-2907BEE5434C}"/>
              </a:ext>
            </a:extLst>
          </p:cNvPr>
          <p:cNvSpPr>
            <a:spLocks noGrp="1"/>
          </p:cNvSpPr>
          <p:nvPr>
            <p:ph idx="1"/>
          </p:nvPr>
        </p:nvSpPr>
        <p:spPr>
          <a:xfrm>
            <a:off x="623887" y="620713"/>
            <a:ext cx="10944225" cy="4860923"/>
          </a:xfrm>
        </p:spPr>
        <p:txBody>
          <a:bodyPr>
            <a:normAutofit/>
          </a:bodyPr>
          <a:lstStyle/>
          <a:p>
            <a:r>
              <a:rPr lang="ru-RU" i="1" baseline="30000" dirty="0"/>
              <a:t>9</a:t>
            </a:r>
            <a:r>
              <a:rPr lang="ru-RU" i="1" dirty="0"/>
              <a:t> Но если Дух Божий живет в вас, то вы уже находитесь не под властью греховной природы, а под властью Духа. А в ком нет Духа Христа, тот и не принадлежит Ему.</a:t>
            </a:r>
          </a:p>
          <a:p>
            <a:r>
              <a:rPr lang="ru-RU" i="1" baseline="30000" dirty="0"/>
              <a:t>10</a:t>
            </a:r>
            <a:r>
              <a:rPr lang="ru-RU" i="1" dirty="0"/>
              <a:t> Если же в вас живет Христос, то ваше тело мертво вследствие греха, а Дух — это ваша жизнь для праведности.</a:t>
            </a:r>
          </a:p>
          <a:p>
            <a:r>
              <a:rPr lang="ru-RU" i="1" baseline="30000" dirty="0"/>
              <a:t>11</a:t>
            </a:r>
            <a:r>
              <a:rPr lang="ru-RU" i="1" dirty="0"/>
              <a:t> Если в вас живет Дух Того, Кто воскресил Иисуса из мертвых, то Воскресивший из мертвых Христа оживит Духом Своим, живущим в вас, и ваши смертные тела.</a:t>
            </a:r>
          </a:p>
          <a:p>
            <a:pPr algn="r"/>
            <a:br>
              <a:rPr lang="ru-RU" dirty="0"/>
            </a:br>
            <a:r>
              <a:rPr lang="ru-RU" dirty="0"/>
              <a:t>(Послание к Римлянам 8:9-11)</a:t>
            </a:r>
          </a:p>
        </p:txBody>
      </p:sp>
    </p:spTree>
    <p:extLst>
      <p:ext uri="{BB962C8B-B14F-4D97-AF65-F5344CB8AC3E}">
        <p14:creationId xmlns:p14="http://schemas.microsoft.com/office/powerpoint/2010/main" val="2935997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EA5DB686-54F8-9849-5902-67C03BFB01CF}"/>
              </a:ext>
            </a:extLst>
          </p:cNvPr>
          <p:cNvSpPr>
            <a:spLocks noGrp="1"/>
          </p:cNvSpPr>
          <p:nvPr>
            <p:ph idx="1"/>
          </p:nvPr>
        </p:nvSpPr>
        <p:spPr/>
        <p:txBody>
          <a:bodyPr/>
          <a:lstStyle/>
          <a:p>
            <a:pPr marL="457200" indent="-457200">
              <a:buFont typeface="Arial" panose="020B0604020202020204" pitchFamily="34" charset="0"/>
              <a:buChar char="•"/>
            </a:pPr>
            <a:r>
              <a:rPr lang="ru-RU" dirty="0"/>
              <a:t>Можете ли вспомнить момент, когда Дух укреплял вас в испытаниях?</a:t>
            </a:r>
          </a:p>
          <a:p>
            <a:pPr marL="457200" indent="-457200">
              <a:buFont typeface="Arial" panose="020B0604020202020204" pitchFamily="34" charset="0"/>
              <a:buChar char="•"/>
            </a:pPr>
            <a:r>
              <a:rPr lang="ru-RU" dirty="0"/>
              <a:t>А в благословениях?</a:t>
            </a:r>
          </a:p>
          <a:p>
            <a:pPr marL="457200" indent="-457200">
              <a:buFont typeface="Arial" panose="020B0604020202020204" pitchFamily="34" charset="0"/>
              <a:buChar char="•"/>
            </a:pPr>
            <a:endParaRPr lang="ru-RU" dirty="0"/>
          </a:p>
          <a:p>
            <a:r>
              <a:rPr lang="ru-RU" b="1" dirty="0"/>
              <a:t>Бог в нас даже лучше, чем Бог рядом с нами</a:t>
            </a:r>
            <a:br>
              <a:rPr lang="ru-RU" dirty="0"/>
            </a:br>
            <a:endParaRPr lang="ru-RU" b="1" dirty="0"/>
          </a:p>
        </p:txBody>
      </p:sp>
    </p:spTree>
    <p:extLst>
      <p:ext uri="{BB962C8B-B14F-4D97-AF65-F5344CB8AC3E}">
        <p14:creationId xmlns:p14="http://schemas.microsoft.com/office/powerpoint/2010/main" val="241548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текст, пожар, плакат&#10;&#10;Автоматически созданное описание">
            <a:extLst>
              <a:ext uri="{FF2B5EF4-FFF2-40B4-BE49-F238E27FC236}">
                <a16:creationId xmlns:a16="http://schemas.microsoft.com/office/drawing/2014/main" id="{166196BD-36F2-40C7-C08F-A519FAA45D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1793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7B8B-604C-FC12-D588-6D4B83EC2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29538-73C4-74B7-5770-0E53B5A4F190}"/>
              </a:ext>
            </a:extLst>
          </p:cNvPr>
          <p:cNvSpPr>
            <a:spLocks noGrp="1"/>
          </p:cNvSpPr>
          <p:nvPr>
            <p:ph type="title"/>
          </p:nvPr>
        </p:nvSpPr>
        <p:spPr/>
        <p:txBody>
          <a:bodyPr>
            <a:noAutofit/>
          </a:bodyPr>
          <a:lstStyle/>
          <a:p>
            <a:r>
              <a:rPr lang="ru-RU" dirty="0"/>
              <a:t>БОГ В НАС ДАЖЕ ЛУЧШЕ, </a:t>
            </a:r>
            <a:br>
              <a:rPr lang="ru-RU" dirty="0"/>
            </a:br>
            <a:r>
              <a:rPr lang="ru-RU" dirty="0"/>
              <a:t>ЧЕМ БОГ РЯДОМ С НАМИ</a:t>
            </a:r>
            <a:endParaRPr lang="en-RU" dirty="0"/>
          </a:p>
        </p:txBody>
      </p:sp>
      <p:sp>
        <p:nvSpPr>
          <p:cNvPr id="3" name="Content Placeholder 2">
            <a:extLst>
              <a:ext uri="{FF2B5EF4-FFF2-40B4-BE49-F238E27FC236}">
                <a16:creationId xmlns:a16="http://schemas.microsoft.com/office/drawing/2014/main" id="{0F9AAF61-50B4-6534-F727-F4B9619C7EDA}"/>
              </a:ext>
            </a:extLst>
          </p:cNvPr>
          <p:cNvSpPr>
            <a:spLocks noGrp="1"/>
          </p:cNvSpPr>
          <p:nvPr>
            <p:ph idx="1"/>
          </p:nvPr>
        </p:nvSpPr>
        <p:spPr/>
        <p:txBody>
          <a:bodyPr>
            <a:normAutofit/>
          </a:bodyPr>
          <a:lstStyle/>
          <a:p>
            <a:r>
              <a:rPr lang="ru-RU" dirty="0"/>
              <a:t>Когда Бог живёт в сердце, Он:</a:t>
            </a:r>
          </a:p>
          <a:p>
            <a:pPr marL="457200" indent="-457200">
              <a:buFont typeface="Arial" panose="020B0604020202020204" pitchFamily="34" charset="0"/>
              <a:buChar char="•"/>
            </a:pPr>
            <a:r>
              <a:rPr lang="ru-RU" b="1" u="sng" dirty="0">
                <a:solidFill>
                  <a:srgbClr val="FABD2B"/>
                </a:solidFill>
              </a:rPr>
              <a:t>Позволяет</a:t>
            </a:r>
            <a:r>
              <a:rPr lang="ru-RU" dirty="0"/>
              <a:t> </a:t>
            </a:r>
            <a:r>
              <a:rPr lang="ru-RU" b="1" dirty="0"/>
              <a:t>противостоять искушениям идолов (внешних и внутренних);</a:t>
            </a:r>
          </a:p>
          <a:p>
            <a:pPr marL="457200" indent="-457200">
              <a:buFont typeface="Arial" panose="020B0604020202020204" pitchFamily="34" charset="0"/>
              <a:buChar char="•"/>
            </a:pPr>
            <a:r>
              <a:rPr lang="ru-RU" b="1" u="sng" dirty="0">
                <a:solidFill>
                  <a:srgbClr val="FABD2B"/>
                </a:solidFill>
              </a:rPr>
              <a:t>Проводит</a:t>
            </a:r>
            <a:r>
              <a:rPr lang="ru-RU" dirty="0"/>
              <a:t> </a:t>
            </a:r>
            <a:r>
              <a:rPr lang="ru-RU" b="1" dirty="0"/>
              <a:t>через испытания (огонь и успех);</a:t>
            </a:r>
          </a:p>
          <a:p>
            <a:pPr marL="457200" indent="-457200">
              <a:buFont typeface="Arial" panose="020B0604020202020204" pitchFamily="34" charset="0"/>
              <a:buChar char="•"/>
            </a:pPr>
            <a:r>
              <a:rPr lang="ru-RU" b="1" u="sng" dirty="0">
                <a:solidFill>
                  <a:srgbClr val="FABD2B"/>
                </a:solidFill>
              </a:rPr>
              <a:t>Помогает</a:t>
            </a:r>
            <a:r>
              <a:rPr lang="ru-RU" dirty="0"/>
              <a:t> </a:t>
            </a:r>
            <a:r>
              <a:rPr lang="ru-RU" b="1" dirty="0"/>
              <a:t>не терять веры (даже, если Бог не спасёт...)</a:t>
            </a:r>
          </a:p>
        </p:txBody>
      </p:sp>
    </p:spTree>
    <p:extLst>
      <p:ext uri="{BB962C8B-B14F-4D97-AF65-F5344CB8AC3E}">
        <p14:creationId xmlns:p14="http://schemas.microsoft.com/office/powerpoint/2010/main" val="3334220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9B98-9E24-1E9B-E8C2-980AD48FB242}"/>
              </a:ext>
            </a:extLst>
          </p:cNvPr>
          <p:cNvSpPr>
            <a:spLocks noGrp="1"/>
          </p:cNvSpPr>
          <p:nvPr>
            <p:ph type="title"/>
          </p:nvPr>
        </p:nvSpPr>
        <p:spPr/>
        <p:txBody>
          <a:bodyPr/>
          <a:lstStyle/>
          <a:p>
            <a:r>
              <a:rPr lang="ru-RU" dirty="0"/>
              <a:t>ПРИМЕНЕНИЕ</a:t>
            </a:r>
            <a:endParaRPr lang="en-RU" dirty="0"/>
          </a:p>
        </p:txBody>
      </p:sp>
      <p:sp>
        <p:nvSpPr>
          <p:cNvPr id="3" name="Content Placeholder 2">
            <a:extLst>
              <a:ext uri="{FF2B5EF4-FFF2-40B4-BE49-F238E27FC236}">
                <a16:creationId xmlns:a16="http://schemas.microsoft.com/office/drawing/2014/main" id="{3C68A5E5-5006-4771-8F86-B9BFF9C0A07F}"/>
              </a:ext>
            </a:extLst>
          </p:cNvPr>
          <p:cNvSpPr>
            <a:spLocks noGrp="1"/>
          </p:cNvSpPr>
          <p:nvPr>
            <p:ph idx="1"/>
          </p:nvPr>
        </p:nvSpPr>
        <p:spPr>
          <a:xfrm>
            <a:off x="623887" y="1534886"/>
            <a:ext cx="10944226" cy="3946749"/>
          </a:xfrm>
          <a:noFill/>
        </p:spPr>
        <p:txBody>
          <a:bodyPr>
            <a:normAutofit/>
          </a:bodyPr>
          <a:lstStyle/>
          <a:p>
            <a:pPr marL="457200" indent="-457200">
              <a:buFont typeface="Arial" panose="020B0604020202020204" pitchFamily="34" charset="0"/>
              <a:buChar char="•"/>
            </a:pPr>
            <a:r>
              <a:rPr lang="ru-RU" dirty="0"/>
              <a:t>В моменты испытаний или благословений напоминайте себе, что Дух воскресивший Христа из мёртвых живёт сегодня в нас. </a:t>
            </a:r>
            <a:endParaRPr lang="en-RU" b="1" dirty="0"/>
          </a:p>
        </p:txBody>
      </p:sp>
    </p:spTree>
    <p:extLst>
      <p:ext uri="{BB962C8B-B14F-4D97-AF65-F5344CB8AC3E}">
        <p14:creationId xmlns:p14="http://schemas.microsoft.com/office/powerpoint/2010/main" val="2263899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D762CA-1B36-5E4F-8F38-8D147597CC14}"/>
              </a:ext>
            </a:extLst>
          </p:cNvPr>
          <p:cNvSpPr>
            <a:spLocks noGrp="1"/>
          </p:cNvSpPr>
          <p:nvPr>
            <p:ph idx="1"/>
          </p:nvPr>
        </p:nvSpPr>
        <p:spPr>
          <a:xfrm>
            <a:off x="623887" y="682752"/>
            <a:ext cx="10944226" cy="4798883"/>
          </a:xfrm>
          <a:noFill/>
        </p:spPr>
        <p:txBody>
          <a:bodyPr>
            <a:normAutofit/>
          </a:bodyPr>
          <a:lstStyle/>
          <a:p>
            <a:r>
              <a:rPr lang="ru-RU" i="1" dirty="0"/>
              <a:t>«Пусть Бог Святой Дух придет и обратит вас к Богу сейчас, чтобы вас не постигла в качестве наказания страшная слепота, которая поражает тех, кто отвергает призывы Духа, чтобы Евангелие не стало для вас недостижимым, чтобы вам, стоящим на пути у Бога, не пасть, чтобы вам не оказаться вне славного множества людей, которых Дух призывает служить живому Богу вместо идолов и ожидать Его Сына с небес! </a:t>
            </a:r>
          </a:p>
        </p:txBody>
      </p:sp>
    </p:spTree>
    <p:extLst>
      <p:ext uri="{BB962C8B-B14F-4D97-AF65-F5344CB8AC3E}">
        <p14:creationId xmlns:p14="http://schemas.microsoft.com/office/powerpoint/2010/main" val="524621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749E-ADCC-EF40-DE1A-AAAE259B62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3BBA6-5F77-BEF7-02E3-37722DE4F239}"/>
              </a:ext>
            </a:extLst>
          </p:cNvPr>
          <p:cNvSpPr>
            <a:spLocks noGrp="1"/>
          </p:cNvSpPr>
          <p:nvPr>
            <p:ph idx="1"/>
          </p:nvPr>
        </p:nvSpPr>
        <p:spPr>
          <a:xfrm>
            <a:off x="623888" y="620713"/>
            <a:ext cx="10944225" cy="4860926"/>
          </a:xfrm>
          <a:noFill/>
        </p:spPr>
        <p:txBody>
          <a:bodyPr>
            <a:normAutofit/>
          </a:bodyPr>
          <a:lstStyle/>
          <a:p>
            <a:r>
              <a:rPr lang="ru-RU" i="1" dirty="0"/>
              <a:t>Разве не сказал Он: "Приходящего ко Мне не изгоню вон"? "Когда я могу </a:t>
            </a:r>
            <a:r>
              <a:rPr lang="ru-RU" i="1" dirty="0" err="1"/>
              <a:t>придти</a:t>
            </a:r>
            <a:r>
              <a:rPr lang="ru-RU" i="1" dirty="0"/>
              <a:t> к Нему?" – спросите вы. Когда бы вы ни пришли, Он не прогонит вас. Каких людей Он примет? "Приходящего" – любого приходящего, кем бы он ни был. Как они могут прийти? Они просто должны довериться, довериться Христу. Да сделает Святой Дух вас способными довериться Ему прямо сейчас! Да благословит вас Господь ради Его святого имени! Аминь.»</a:t>
            </a:r>
          </a:p>
          <a:p>
            <a:pPr algn="r"/>
            <a:br>
              <a:rPr lang="ru-RU" dirty="0"/>
            </a:br>
            <a:r>
              <a:rPr lang="ru-RU" dirty="0"/>
              <a:t>(Чарльз </a:t>
            </a:r>
            <a:r>
              <a:rPr lang="ru-RU" dirty="0" err="1"/>
              <a:t>Сперджен</a:t>
            </a:r>
            <a:r>
              <a:rPr lang="ru-RU" dirty="0"/>
              <a:t>, проповедь </a:t>
            </a:r>
          </a:p>
          <a:p>
            <a:pPr algn="r"/>
            <a:r>
              <a:rPr lang="ru-RU" dirty="0"/>
              <a:t>«Разве умалился Дух Господень?»)</a:t>
            </a:r>
          </a:p>
        </p:txBody>
      </p:sp>
    </p:spTree>
    <p:extLst>
      <p:ext uri="{BB962C8B-B14F-4D97-AF65-F5344CB8AC3E}">
        <p14:creationId xmlns:p14="http://schemas.microsoft.com/office/powerpoint/2010/main" val="3006347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 Шрифт, логотип, символ&#10;&#10;Автоматически созданное описание">
            <a:extLst>
              <a:ext uri="{FF2B5EF4-FFF2-40B4-BE49-F238E27FC236}">
                <a16:creationId xmlns:a16="http://schemas.microsoft.com/office/drawing/2014/main" id="{9A12F7F3-A183-1F9F-CB68-2157390E18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704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7E790-0505-A1F7-4986-4651325DBE20}"/>
              </a:ext>
            </a:extLst>
          </p:cNvPr>
          <p:cNvSpPr>
            <a:spLocks noGrp="1"/>
          </p:cNvSpPr>
          <p:nvPr>
            <p:ph idx="1"/>
          </p:nvPr>
        </p:nvSpPr>
        <p:spPr>
          <a:xfrm>
            <a:off x="623888" y="620713"/>
            <a:ext cx="10944225" cy="4860926"/>
          </a:xfrm>
        </p:spPr>
        <p:txBody>
          <a:bodyPr>
            <a:normAutofit/>
          </a:bodyPr>
          <a:lstStyle/>
          <a:p>
            <a:r>
              <a:rPr lang="ru-RU" baseline="30000" dirty="0"/>
              <a:t>1</a:t>
            </a:r>
            <a:r>
              <a:rPr lang="ru-RU" dirty="0"/>
              <a:t> Царь Навуходоносор сделал из золота статую 60 локтей в вышину и 6 локтей в ширину и поставил её на равнине Дура́, что в провинции Вавилон. </a:t>
            </a:r>
            <a:r>
              <a:rPr lang="ru-RU" baseline="30000" dirty="0"/>
              <a:t>2</a:t>
            </a:r>
            <a:r>
              <a:rPr lang="ru-RU" dirty="0"/>
              <a:t> Затем он послал собрать сатрапов, военачальников, наместников, советников, казначеев, судей, городских старейшин и всех прочих сановников из провинций, чтобы они прибыли на освящение поставленного им истукана. </a:t>
            </a:r>
            <a:r>
              <a:rPr lang="ru-RU" baseline="30000" dirty="0"/>
              <a:t>3</a:t>
            </a:r>
            <a:r>
              <a:rPr lang="ru-RU" dirty="0"/>
              <a:t> И сатрапы, военачальники, наместники, советники, казначеи, судьи, городские старейшины и все прочие сановники из провинций собрались на освящение статуи, поставленной царем Навуходоносором, и встали перед ней.</a:t>
            </a:r>
          </a:p>
          <a:p>
            <a:pPr algn="r"/>
            <a:r>
              <a:rPr lang="ru-RU" dirty="0"/>
              <a:t>(Даниил 3:1-3)</a:t>
            </a:r>
            <a:endParaRPr lang="en-RU"/>
          </a:p>
          <a:p>
            <a:endParaRPr lang="ru-RU" dirty="0"/>
          </a:p>
        </p:txBody>
      </p:sp>
    </p:spTree>
    <p:extLst>
      <p:ext uri="{BB962C8B-B14F-4D97-AF65-F5344CB8AC3E}">
        <p14:creationId xmlns:p14="http://schemas.microsoft.com/office/powerpoint/2010/main" val="17133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7E790-0505-A1F7-4986-4651325DBE20}"/>
              </a:ext>
            </a:extLst>
          </p:cNvPr>
          <p:cNvSpPr>
            <a:spLocks noGrp="1"/>
          </p:cNvSpPr>
          <p:nvPr>
            <p:ph idx="1"/>
          </p:nvPr>
        </p:nvSpPr>
        <p:spPr>
          <a:xfrm>
            <a:off x="623888" y="620713"/>
            <a:ext cx="10944225" cy="4860926"/>
          </a:xfrm>
        </p:spPr>
        <p:txBody>
          <a:bodyPr>
            <a:normAutofit/>
          </a:bodyPr>
          <a:lstStyle/>
          <a:p>
            <a:r>
              <a:rPr lang="ru-RU" baseline="30000" dirty="0"/>
              <a:t>4</a:t>
            </a:r>
            <a:r>
              <a:rPr lang="ru-RU" dirty="0"/>
              <a:t> И глашатай громко воскликнул: — Вот что приказано вам исполнить, о народы, племена и люди всякого языка:</a:t>
            </a:r>
          </a:p>
          <a:p>
            <a:r>
              <a:rPr lang="ru-RU" baseline="30000" dirty="0"/>
              <a:t>5</a:t>
            </a:r>
            <a:r>
              <a:rPr lang="ru-RU" dirty="0"/>
              <a:t> как только вы услышите звуки рога, флейты, цитры, лиры, арфы, свирели и всяких других музыкальных инструментов, падите ниц и поклонитесь золотой статуе, которую поставил царь Навуходоносор! </a:t>
            </a:r>
            <a:r>
              <a:rPr lang="ru-RU" baseline="30000" dirty="0"/>
              <a:t>6</a:t>
            </a:r>
            <a:r>
              <a:rPr lang="ru-RU" dirty="0"/>
              <a:t> Всякий, кто не падет ниц и не поклонится, тотчас же будет брошен в огненную печь!</a:t>
            </a:r>
            <a:br>
              <a:rPr lang="ru-RU" dirty="0"/>
            </a:br>
            <a:endParaRPr lang="ru-RU" dirty="0"/>
          </a:p>
          <a:p>
            <a:pPr algn="r"/>
            <a:r>
              <a:rPr lang="ru-RU" dirty="0"/>
              <a:t>(Даниил 3:4-6)</a:t>
            </a:r>
            <a:endParaRPr lang="en-RU"/>
          </a:p>
        </p:txBody>
      </p:sp>
    </p:spTree>
    <p:extLst>
      <p:ext uri="{BB962C8B-B14F-4D97-AF65-F5344CB8AC3E}">
        <p14:creationId xmlns:p14="http://schemas.microsoft.com/office/powerpoint/2010/main" val="382683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03B0-C55D-D6A4-97E9-C759A5BC6C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2628C1-0671-41BE-689E-C7072220FB5A}"/>
              </a:ext>
            </a:extLst>
          </p:cNvPr>
          <p:cNvSpPr>
            <a:spLocks noGrp="1"/>
          </p:cNvSpPr>
          <p:nvPr>
            <p:ph idx="1"/>
          </p:nvPr>
        </p:nvSpPr>
        <p:spPr>
          <a:xfrm>
            <a:off x="601691" y="491218"/>
            <a:ext cx="10988618" cy="5526522"/>
          </a:xfrm>
        </p:spPr>
        <p:txBody>
          <a:bodyPr>
            <a:normAutofit/>
          </a:bodyPr>
          <a:lstStyle/>
          <a:p>
            <a:r>
              <a:rPr lang="ru-RU" baseline="30000" dirty="0"/>
              <a:t>7</a:t>
            </a:r>
            <a:r>
              <a:rPr lang="ru-RU" dirty="0"/>
              <a:t> И едва лишь услышав звуки рога, свирели, цитры, лиры, арфы и других музыкальных инструментов, все народы, племена и люди всякого языка пали ниц и поклонились золотой статуе, поставленной царем Навуходоносором. </a:t>
            </a:r>
            <a:r>
              <a:rPr lang="ru-RU" baseline="30000" dirty="0"/>
              <a:t>8</a:t>
            </a:r>
            <a:r>
              <a:rPr lang="ru-RU" dirty="0"/>
              <a:t> В это время некоторые из мудрецов-халдеев пришли и донесли на иудеев.</a:t>
            </a:r>
          </a:p>
          <a:p>
            <a:r>
              <a:rPr lang="ru-RU" baseline="30000" dirty="0"/>
              <a:t>9</a:t>
            </a:r>
            <a:r>
              <a:rPr lang="ru-RU" dirty="0"/>
              <a:t> Они сказали царю Навуходоносору: — О царь, живи вечно!</a:t>
            </a:r>
          </a:p>
          <a:p>
            <a:endParaRPr lang="ru-RU" dirty="0"/>
          </a:p>
          <a:p>
            <a:pPr algn="r"/>
            <a:r>
              <a:rPr lang="ru-RU" dirty="0"/>
              <a:t>(Даниил 3:7-9)</a:t>
            </a:r>
            <a:endParaRPr lang="en-RU"/>
          </a:p>
        </p:txBody>
      </p:sp>
    </p:spTree>
    <p:extLst>
      <p:ext uri="{BB962C8B-B14F-4D97-AF65-F5344CB8AC3E}">
        <p14:creationId xmlns:p14="http://schemas.microsoft.com/office/powerpoint/2010/main" val="40264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03B0-C55D-D6A4-97E9-C759A5BC6C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2628C1-0671-41BE-689E-C7072220FB5A}"/>
              </a:ext>
            </a:extLst>
          </p:cNvPr>
          <p:cNvSpPr>
            <a:spLocks noGrp="1"/>
          </p:cNvSpPr>
          <p:nvPr>
            <p:ph idx="1"/>
          </p:nvPr>
        </p:nvSpPr>
        <p:spPr>
          <a:xfrm>
            <a:off x="601691" y="491218"/>
            <a:ext cx="10988618" cy="5526522"/>
          </a:xfrm>
        </p:spPr>
        <p:txBody>
          <a:bodyPr>
            <a:normAutofit/>
          </a:bodyPr>
          <a:lstStyle/>
          <a:p>
            <a:r>
              <a:rPr lang="ru-RU" baseline="30000" dirty="0"/>
              <a:t>10</a:t>
            </a:r>
            <a:r>
              <a:rPr lang="ru-RU" dirty="0"/>
              <a:t> Ты издал указ, о царь, чтобы всякий, кто услышит звук рога, флейты, цитры, лиры, арфы, свирели и других музыкальных инструментов, пал ниц и поклонился золотой статуе, </a:t>
            </a:r>
            <a:r>
              <a:rPr lang="ru-RU" baseline="30000" dirty="0"/>
              <a:t>11</a:t>
            </a:r>
            <a:r>
              <a:rPr lang="ru-RU" dirty="0"/>
              <a:t> и чтобы всякого, кто не упадет ниц и не поклонится, бросили в огненную печь. </a:t>
            </a:r>
            <a:r>
              <a:rPr lang="ru-RU" baseline="30000" dirty="0"/>
              <a:t>12</a:t>
            </a:r>
            <a:r>
              <a:rPr lang="ru-RU" dirty="0"/>
              <a:t> Но есть иудеи, которых ты поставил над делами провинции Вавилон — Шадрах, Мешах и </a:t>
            </a:r>
            <a:r>
              <a:rPr lang="ru-RU" dirty="0" err="1"/>
              <a:t>Аведнего</a:t>
            </a:r>
            <a:r>
              <a:rPr lang="ru-RU" dirty="0"/>
              <a:t>, — которые не слушают тебя, о царь. Они не служат твоим богам и не поклоняются золотой статуе, которую ты поставил.</a:t>
            </a:r>
          </a:p>
          <a:p>
            <a:endParaRPr lang="ru-RU" dirty="0"/>
          </a:p>
          <a:p>
            <a:pPr algn="r"/>
            <a:r>
              <a:rPr lang="ru-RU" dirty="0"/>
              <a:t>(Даниил 3:10-12)</a:t>
            </a:r>
            <a:endParaRPr lang="en-RU"/>
          </a:p>
        </p:txBody>
      </p:sp>
    </p:spTree>
    <p:extLst>
      <p:ext uri="{BB962C8B-B14F-4D97-AF65-F5344CB8AC3E}">
        <p14:creationId xmlns:p14="http://schemas.microsoft.com/office/powerpoint/2010/main" val="90731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6336-44EE-5AF3-FD1F-F53459F07D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2740DE-04DA-707B-96D6-49288D60896F}"/>
              </a:ext>
            </a:extLst>
          </p:cNvPr>
          <p:cNvSpPr>
            <a:spLocks noGrp="1"/>
          </p:cNvSpPr>
          <p:nvPr>
            <p:ph idx="1"/>
          </p:nvPr>
        </p:nvSpPr>
        <p:spPr>
          <a:xfrm>
            <a:off x="623888" y="620713"/>
            <a:ext cx="10944225" cy="4860925"/>
          </a:xfrm>
        </p:spPr>
        <p:txBody>
          <a:bodyPr>
            <a:normAutofit/>
          </a:bodyPr>
          <a:lstStyle/>
          <a:p>
            <a:r>
              <a:rPr lang="ru-RU" baseline="30000" dirty="0"/>
              <a:t>13</a:t>
            </a:r>
            <a:r>
              <a:rPr lang="ru-RU" dirty="0"/>
              <a:t> Страшно разгневавшись, Навуходоносор велел привести </a:t>
            </a:r>
            <a:r>
              <a:rPr lang="ru-RU" dirty="0" err="1"/>
              <a:t>Шадраха</a:t>
            </a:r>
            <a:r>
              <a:rPr lang="ru-RU" dirty="0"/>
              <a:t>, </a:t>
            </a:r>
            <a:r>
              <a:rPr lang="ru-RU" dirty="0" err="1"/>
              <a:t>Мешаха</a:t>
            </a:r>
            <a:r>
              <a:rPr lang="ru-RU" dirty="0"/>
              <a:t> и </a:t>
            </a:r>
            <a:r>
              <a:rPr lang="ru-RU" dirty="0" err="1"/>
              <a:t>Аведнего</a:t>
            </a:r>
            <a:r>
              <a:rPr lang="ru-RU" dirty="0"/>
              <a:t>. Их привели к царю,</a:t>
            </a:r>
          </a:p>
          <a:p>
            <a:r>
              <a:rPr lang="ru-RU" baseline="30000" dirty="0"/>
              <a:t>14</a:t>
            </a:r>
            <a:r>
              <a:rPr lang="ru-RU" dirty="0"/>
              <a:t> и Навуходоносор сказал им: — Шадрах, Мешах и </a:t>
            </a:r>
            <a:r>
              <a:rPr lang="ru-RU" dirty="0" err="1"/>
              <a:t>Аведнего</a:t>
            </a:r>
            <a:r>
              <a:rPr lang="ru-RU" dirty="0"/>
              <a:t>, правда ли то, что вы не служите моим богам и не поклоняетесь золотой статуе, которую я поставил? </a:t>
            </a:r>
            <a:r>
              <a:rPr lang="ru-RU" baseline="30000" dirty="0"/>
              <a:t>15</a:t>
            </a:r>
            <a:r>
              <a:rPr lang="ru-RU" dirty="0"/>
              <a:t> Итак, если вы готовы, услышав звуки рога, флейты, цитры, лиры, арфы, свирели и других музыкальных инструментов, упасть ниц и поклониться статуе, которую я поставил, то это хорошо. Но если вы не поклонитесь ей, вас тотчас же бросят в огненную печь. И какой бог сможет тогда избавить вас от моей руки?</a:t>
            </a:r>
          </a:p>
          <a:p>
            <a:pPr algn="r"/>
            <a:r>
              <a:rPr lang="ru-RU" dirty="0"/>
              <a:t>(Даниил 3:13-15)</a:t>
            </a:r>
            <a:endParaRPr lang="en-RU"/>
          </a:p>
        </p:txBody>
      </p:sp>
    </p:spTree>
    <p:extLst>
      <p:ext uri="{BB962C8B-B14F-4D97-AF65-F5344CB8AC3E}">
        <p14:creationId xmlns:p14="http://schemas.microsoft.com/office/powerpoint/2010/main" val="3980389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6336-44EE-5AF3-FD1F-F53459F07D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2740DE-04DA-707B-96D6-49288D60896F}"/>
              </a:ext>
            </a:extLst>
          </p:cNvPr>
          <p:cNvSpPr>
            <a:spLocks noGrp="1"/>
          </p:cNvSpPr>
          <p:nvPr>
            <p:ph idx="1"/>
          </p:nvPr>
        </p:nvSpPr>
        <p:spPr>
          <a:xfrm>
            <a:off x="623888" y="620713"/>
            <a:ext cx="10944225" cy="4860925"/>
          </a:xfrm>
        </p:spPr>
        <p:txBody>
          <a:bodyPr>
            <a:normAutofit/>
          </a:bodyPr>
          <a:lstStyle/>
          <a:p>
            <a:r>
              <a:rPr lang="ru-RU" baseline="30000" dirty="0"/>
              <a:t>16</a:t>
            </a:r>
            <a:r>
              <a:rPr lang="ru-RU" dirty="0"/>
              <a:t> Шадрах, Мешах и </a:t>
            </a:r>
            <a:r>
              <a:rPr lang="ru-RU" dirty="0" err="1"/>
              <a:t>Аведнего</a:t>
            </a:r>
            <a:r>
              <a:rPr lang="ru-RU" dirty="0"/>
              <a:t> ответили царю: </a:t>
            </a:r>
            <a:br>
              <a:rPr lang="ru-RU" dirty="0"/>
            </a:br>
            <a:r>
              <a:rPr lang="ru-RU" dirty="0"/>
              <a:t>— О Навуходоносор, нам нет нужды защищаться перед тобой в этом деле.</a:t>
            </a:r>
            <a:r>
              <a:rPr lang="ru-RU" baseline="30000" dirty="0"/>
              <a:t>17</a:t>
            </a:r>
            <a:r>
              <a:rPr lang="ru-RU" dirty="0"/>
              <a:t> Если нас бросят в огненную печь, то Бог, Которому мы служим, может спасти нас из неё и избавить нас от твоей руки, о царь. </a:t>
            </a:r>
            <a:r>
              <a:rPr lang="ru-RU" baseline="30000" dirty="0"/>
              <a:t>18</a:t>
            </a:r>
            <a:r>
              <a:rPr lang="ru-RU" dirty="0"/>
              <a:t> Но даже если нет, мы хотим, чтобы ты знал, о царь: мы не будем служить твоим богам и поклоняться золотой статуе, которую ты поставил.</a:t>
            </a:r>
          </a:p>
          <a:p>
            <a:endParaRPr lang="ru-RU" dirty="0"/>
          </a:p>
          <a:p>
            <a:pPr algn="r"/>
            <a:r>
              <a:rPr lang="ru-RU" dirty="0"/>
              <a:t>(Даниил 3:13-18)</a:t>
            </a:r>
            <a:endParaRPr lang="en-RU"/>
          </a:p>
        </p:txBody>
      </p:sp>
    </p:spTree>
    <p:extLst>
      <p:ext uri="{BB962C8B-B14F-4D97-AF65-F5344CB8AC3E}">
        <p14:creationId xmlns:p14="http://schemas.microsoft.com/office/powerpoint/2010/main" val="46218880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86DB3FC2AF4845AF15B4FB7108DAB1" ma:contentTypeVersion="13" ma:contentTypeDescription="Create a new document." ma:contentTypeScope="" ma:versionID="5cf6809030937979b576bdeaf2c82a0d">
  <xsd:schema xmlns:xsd="http://www.w3.org/2001/XMLSchema" xmlns:xs="http://www.w3.org/2001/XMLSchema" xmlns:p="http://schemas.microsoft.com/office/2006/metadata/properties" xmlns:ns3="62589e56-49db-468b-8cef-9bc6768a6759" xmlns:ns4="9d1a634f-6735-4db6-bcd6-aa97ff485f62" targetNamespace="http://schemas.microsoft.com/office/2006/metadata/properties" ma:root="true" ma:fieldsID="8bfce5ef5d5d0b81a2dfefc9299e2ee1" ns3:_="" ns4:_="">
    <xsd:import namespace="62589e56-49db-468b-8cef-9bc6768a6759"/>
    <xsd:import namespace="9d1a634f-6735-4db6-bcd6-aa97ff485f6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89e56-49db-468b-8cef-9bc6768a67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634f-6735-4db6-bcd6-aa97ff485f6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420F7A-413C-42FF-82BB-84EF9F3BF7E7}">
  <ds:schemaRefs>
    <ds:schemaRef ds:uri="http://schemas.microsoft.com/sharepoint/v3/contenttype/forms"/>
  </ds:schemaRefs>
</ds:datastoreItem>
</file>

<file path=customXml/itemProps2.xml><?xml version="1.0" encoding="utf-8"?>
<ds:datastoreItem xmlns:ds="http://schemas.openxmlformats.org/officeDocument/2006/customXml" ds:itemID="{2D979B1A-126E-4AD1-8221-8C6525EE7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89e56-49db-468b-8cef-9bc6768a6759"/>
    <ds:schemaRef ds:uri="9d1a634f-6735-4db6-bcd6-aa97ff485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AE98BC-D3D4-43A3-A423-022DEC00C7DD}">
  <ds:schemaRefs>
    <ds:schemaRef ds:uri="http://purl.org/dc/terms/"/>
    <ds:schemaRef ds:uri="http://schemas.openxmlformats.org/package/2006/metadata/core-properties"/>
    <ds:schemaRef ds:uri="http://purl.org/dc/dcmitype/"/>
    <ds:schemaRef ds:uri="http://schemas.microsoft.com/office/2006/documentManagement/types"/>
    <ds:schemaRef ds:uri="9d1a634f-6735-4db6-bcd6-aa97ff485f62"/>
    <ds:schemaRef ds:uri="http://purl.org/dc/elements/1.1/"/>
    <ds:schemaRef ds:uri="http://schemas.microsoft.com/office/2006/metadata/properties"/>
    <ds:schemaRef ds:uri="http://schemas.microsoft.com/office/infopath/2007/PartnerControls"/>
    <ds:schemaRef ds:uri="62589e56-49db-468b-8cef-9bc6768a675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12329</TotalTime>
  <Words>2636</Words>
  <Application>Microsoft Macintosh PowerPoint</Application>
  <PresentationFormat>Широкоэкранный</PresentationFormat>
  <Paragraphs>118</Paragraphs>
  <Slides>39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39</vt:i4>
      </vt:variant>
    </vt:vector>
  </HeadingPairs>
  <TitlesOfParts>
    <vt:vector size="42" baseType="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БОГ В НАС ДАЖЕ ЛУЧШЕ,  ЧЕМ БОГ РЯДОМ С НАМИ</vt:lpstr>
      <vt:lpstr>Презентация PowerPoint</vt:lpstr>
      <vt:lpstr>Презентация PowerPoint</vt:lpstr>
      <vt:lpstr>Презентация PowerPoint</vt:lpstr>
      <vt:lpstr>ПРОТИВОСТОЯТЬ ИДОЛАМ</vt:lpstr>
      <vt:lpstr>Презентация PowerPoint</vt:lpstr>
      <vt:lpstr>Презентация PowerPoint</vt:lpstr>
      <vt:lpstr>Презентация PowerPoint</vt:lpstr>
      <vt:lpstr>Презентация PowerPoint</vt:lpstr>
      <vt:lpstr>Презентация PowerPoint</vt:lpstr>
      <vt:lpstr>ПРОХОДИТЬ ИСПЫТАНИЯ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 ТЕРЯТЬ ВЕРЫ</vt:lpstr>
      <vt:lpstr>Презентация PowerPoint</vt:lpstr>
      <vt:lpstr>Презентация PowerPoint</vt:lpstr>
      <vt:lpstr>Презентация PowerPoint</vt:lpstr>
      <vt:lpstr>БОГ В НАС ДАЖЕ ЛУЧШЕ,  ЧЕМ БОГ РЯДОМ С НАМИ</vt:lpstr>
      <vt:lpstr>ПРИМЕНЕНИЕ</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 Lysakov</dc:creator>
  <cp:lastModifiedBy>Constantin Lysakov</cp:lastModifiedBy>
  <cp:revision>451</cp:revision>
  <dcterms:created xsi:type="dcterms:W3CDTF">2020-09-24T09:54:03Z</dcterms:created>
  <dcterms:modified xsi:type="dcterms:W3CDTF">2026-05-23T17:59:39Z</dcterms:modified>
</cp:coreProperties>
</file>