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1523" r:id="rId5"/>
    <p:sldId id="1671" r:id="rId6"/>
    <p:sldId id="1561" r:id="rId7"/>
    <p:sldId id="1581" r:id="rId8"/>
    <p:sldId id="1524" r:id="rId9"/>
    <p:sldId id="1751" r:id="rId10"/>
    <p:sldId id="1788" r:id="rId11"/>
    <p:sldId id="1784" r:id="rId12"/>
    <p:sldId id="1789" r:id="rId13"/>
    <p:sldId id="1785" r:id="rId14"/>
    <p:sldId id="1790" r:id="rId15"/>
    <p:sldId id="1786" r:id="rId16"/>
    <p:sldId id="1791" r:id="rId17"/>
    <p:sldId id="1787" r:id="rId18"/>
    <p:sldId id="1798" r:id="rId19"/>
    <p:sldId id="1797" r:id="rId20"/>
    <p:sldId id="1750" r:id="rId21"/>
    <p:sldId id="1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3725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6" pos="7287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  <p15:guide id="8" orient="horz" pos="3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AD2"/>
    <a:srgbClr val="FABD2B"/>
    <a:srgbClr val="FAF3DC"/>
    <a:srgbClr val="A08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6281"/>
  </p:normalViewPr>
  <p:slideViewPr>
    <p:cSldViewPr snapToGrid="0" snapToObjects="1">
      <p:cViewPr>
        <p:scale>
          <a:sx n="104" d="100"/>
          <a:sy n="104" d="100"/>
        </p:scale>
        <p:origin x="896" y="576"/>
      </p:cViewPr>
      <p:guideLst>
        <p:guide orient="horz" pos="2160"/>
        <p:guide pos="3840"/>
        <p:guide pos="393"/>
        <p:guide orient="horz" pos="3725"/>
        <p:guide orient="horz" pos="4042"/>
        <p:guide pos="7287"/>
        <p:guide orient="horz" pos="278"/>
        <p:guide orient="horz" pos="34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F2BAA-8641-A675-F94E-5FB08B34E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27EF0-1BED-3B03-B5EB-0823DE8B8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FB1C9-76AB-C449-8045-361449949862}" type="datetimeFigureOut">
              <a:rPr lang="en-RU" smtClean="0"/>
              <a:t>5/2/26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CB05C-91E3-49F2-738F-69EFE818BA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96C0E-F132-7407-C42E-A8FDE01B07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FB5AD-6CAF-744A-BCD1-2839521B78C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7218433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D9057-650A-DA45-BBFC-E4A38716EBFB}" type="datetimeFigureOut">
              <a:rPr lang="en-RU" smtClean="0"/>
              <a:t>5/2/26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BFED6-21E3-5342-AFB2-1D9FF8750C0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552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92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21FBFA-627B-D8B4-E8BE-A6888F730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41326"/>
            <a:ext cx="10944226" cy="5040312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1 строка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532069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01098"/>
            <a:ext cx="10944226" cy="4080538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9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2 строк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180998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020528"/>
            <a:ext cx="10944226" cy="3461107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7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3 строк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861004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698955"/>
            <a:ext cx="10944226" cy="2782681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2 строки и 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DF4C-9CFC-4945-B92C-A4AE158F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384300"/>
          </a:xfrm>
        </p:spPr>
        <p:txBody>
          <a:bodyPr>
            <a:noAutofit/>
          </a:bodyPr>
          <a:lstStyle/>
          <a:p>
            <a:r>
              <a:rPr lang="en-GB" dirty="0"/>
              <a:t>CLICK TO EDIT </a:t>
            </a:r>
            <a:br>
              <a:rPr lang="ru-RU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1A5E4-2A61-CE4B-89F8-FF5B0E18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947553"/>
            <a:ext cx="5179035" cy="3534084"/>
          </a:xfrm>
        </p:spPr>
        <p:txBody>
          <a:bodyPr lIns="0" tIns="0" rIns="0" bIns="0"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29199-A26E-DA4B-892F-1D37F5B59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47553"/>
            <a:ext cx="5472113" cy="3534084"/>
          </a:xfrm>
        </p:spPr>
        <p:txBody>
          <a:bodyPr lIns="0" tIns="0" rIns="0" bIns="0" anchor="ctr">
            <a:no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8D8F-CAEC-599E-1B4E-8A0AD1697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2D996-E51C-1A6D-4961-4BC1ABEF4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A746-B6C9-599C-4FAA-9425440E5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01D0-6EA3-42E2-BE7C-1A5364F44C24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AE1F-537B-0D1A-00F0-2309E79A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0A9C2-4099-ADC5-ED82-43808841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C122-F9FF-45D8-B252-8AFC258D2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8FE2E-E35F-9446-9B41-FE860391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56156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4F738-B15A-6B45-A5D5-8A77D3C45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445342"/>
            <a:ext cx="10937854" cy="40362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55" r:id="rId2"/>
    <p:sldLayoutId id="2147483696" r:id="rId3"/>
    <p:sldLayoutId id="2147483695" r:id="rId4"/>
    <p:sldLayoutId id="2147483650" r:id="rId5"/>
    <p:sldLayoutId id="2147483652" r:id="rId6"/>
    <p:sldLayoutId id="21474836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FABD2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3725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pos="7287" userDrawn="1">
          <p15:clr>
            <a:srgbClr val="F26B43"/>
          </p15:clr>
        </p15:guide>
        <p15:guide id="7" orient="horz" pos="3453" userDrawn="1">
          <p15:clr>
            <a:srgbClr val="F26B43"/>
          </p15:clr>
        </p15:guide>
        <p15:guide id="8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7 The King and His Kingdom HORIZONTAL">
            <a:hlinkClick r:id="" action="ppaction://media"/>
            <a:extLst>
              <a:ext uri="{FF2B5EF4-FFF2-40B4-BE49-F238E27FC236}">
                <a16:creationId xmlns:a16="http://schemas.microsoft.com/office/drawing/2014/main" id="{D3048B33-90A8-AEA8-B5D9-90DFBF113A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979"/>
          </a:xfrm>
        </p:spPr>
      </p:pic>
    </p:spTree>
    <p:extLst>
      <p:ext uri="{BB962C8B-B14F-4D97-AF65-F5344CB8AC3E}">
        <p14:creationId xmlns:p14="http://schemas.microsoft.com/office/powerpoint/2010/main" val="21148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4B1E-F625-AA54-1D6C-7FA7698D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НАПОМИНАНИЕ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40DD6-9039-74A7-2BFD-8238AF0CB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2324"/>
            <a:ext cx="10944226" cy="3859312"/>
          </a:xfrm>
        </p:spPr>
        <p:txBody>
          <a:bodyPr/>
          <a:lstStyle/>
          <a:p>
            <a:r>
              <a:rPr lang="ru-RU" dirty="0"/>
              <a:t>Бог жаждет собрать нас «</a:t>
            </a:r>
            <a:r>
              <a:rPr lang="ru-RU" i="1" dirty="0"/>
              <a:t>под Своим крылом</a:t>
            </a:r>
            <a:r>
              <a:rPr lang="ru-RU" dirty="0"/>
              <a:t>», ведь в Нём и только в Нём мы находим нашу: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ABD2B"/>
                </a:solidFill>
              </a:rPr>
              <a:t>Идентичность и семейную принадлежность</a:t>
            </a:r>
            <a:r>
              <a:rPr lang="ru-RU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ABD2B"/>
                </a:solidFill>
              </a:rPr>
              <a:t>Безопасность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ABD2B"/>
                </a:solidFill>
              </a:rPr>
              <a:t>Примирение</a:t>
            </a:r>
            <a:r>
              <a:rPr lang="ru-RU" dirty="0"/>
              <a:t>.</a:t>
            </a:r>
          </a:p>
          <a:p>
            <a:r>
              <a:rPr lang="ru-RU" dirty="0"/>
              <a:t>Но Бог оставляет </a:t>
            </a:r>
            <a:r>
              <a:rPr lang="ru-RU" b="1" dirty="0">
                <a:solidFill>
                  <a:srgbClr val="FABD2B"/>
                </a:solidFill>
              </a:rPr>
              <a:t>выбор</a:t>
            </a:r>
            <a:r>
              <a:rPr lang="ru-RU" dirty="0"/>
              <a:t> за нами. Мы можем принять или отвергнуть Его приглашение.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23875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94C06-4D11-0E81-9855-D051DF02F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1991-E6BC-5C75-60A1-92C7F852C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sz="4000" baseline="30000" dirty="0">
                <a:solidFill>
                  <a:srgbClr val="EEEAD2"/>
                </a:solidFill>
              </a:rPr>
              <a:t>22:5  </a:t>
            </a:r>
            <a:r>
              <a:rPr lang="ru-RU" sz="4000" dirty="0">
                <a:solidFill>
                  <a:srgbClr val="EEEAD2"/>
                </a:solidFill>
              </a:rPr>
              <a:t>«</a:t>
            </a:r>
            <a:r>
              <a:rPr lang="ru-RU" sz="4000" i="1" dirty="0">
                <a:solidFill>
                  <a:srgbClr val="EEEAD2"/>
                </a:solidFill>
              </a:rPr>
              <a:t>Но если вы не будете исполнять эти повеления</a:t>
            </a:r>
            <a:r>
              <a:rPr lang="ru-RU" sz="4000" dirty="0">
                <a:solidFill>
                  <a:srgbClr val="EEEAD2"/>
                </a:solidFill>
              </a:rPr>
              <a:t>», – возвещает Господь, – «</a:t>
            </a:r>
            <a:r>
              <a:rPr lang="ru-RU" sz="4000" i="1" dirty="0">
                <a:solidFill>
                  <a:srgbClr val="EEEAD2"/>
                </a:solidFill>
              </a:rPr>
              <a:t>то клянусь Собой, этот дворец превратится в руины</a:t>
            </a:r>
            <a:r>
              <a:rPr lang="ru-RU" sz="4000" dirty="0">
                <a:solidFill>
                  <a:srgbClr val="EEEAD2"/>
                </a:solidFill>
              </a:rPr>
              <a:t>».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(Книга пророка Иеремии 22:5)</a:t>
            </a:r>
          </a:p>
          <a:p>
            <a:r>
              <a:rPr lang="ru-RU" sz="4000" baseline="30000" dirty="0">
                <a:solidFill>
                  <a:srgbClr val="EEEAD2"/>
                </a:solidFill>
              </a:rPr>
              <a:t>23:37 </a:t>
            </a:r>
            <a:r>
              <a:rPr lang="ru-RU" sz="4000" dirty="0">
                <a:solidFill>
                  <a:srgbClr val="EEEAD2"/>
                </a:solidFill>
              </a:rPr>
              <a:t>«</a:t>
            </a:r>
            <a:r>
              <a:rPr lang="ru-RU" sz="4000" i="1" dirty="0">
                <a:solidFill>
                  <a:srgbClr val="EEEAD2"/>
                </a:solidFill>
              </a:rPr>
              <a:t>О Иерусалим, Иерусалим… </a:t>
            </a:r>
            <a:r>
              <a:rPr lang="ru-RU" sz="4000" baseline="30000" dirty="0"/>
              <a:t>38 </a:t>
            </a:r>
            <a:r>
              <a:rPr lang="ru-RU" sz="4000" i="1" dirty="0"/>
              <a:t>А </a:t>
            </a:r>
            <a:r>
              <a:rPr lang="ru-RU" sz="4000" b="1" i="1" dirty="0"/>
              <a:t>теперь ваш дом оставляется вам пустым</a:t>
            </a:r>
            <a:r>
              <a:rPr lang="ru-RU" sz="4000" dirty="0"/>
              <a:t>».</a:t>
            </a:r>
            <a:endParaRPr lang="en-US" sz="4000" dirty="0"/>
          </a:p>
          <a:p>
            <a:pPr algn="r"/>
            <a:r>
              <a:rPr lang="ru-RU" dirty="0"/>
              <a:t>(Евангелие от Матфея 23:37 и 38)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8128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FAB2-2767-5B0A-D80D-C0F3B9DB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ПОСЛЕДСТВИЯ «</a:t>
            </a:r>
            <a:r>
              <a:rPr lang="ru-RU" i="1" dirty="0"/>
              <a:t>ГОРЕ ВАМ</a:t>
            </a:r>
            <a:r>
              <a:rPr lang="ru-RU" dirty="0"/>
              <a:t>»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9C7DA-1454-7AE8-3E53-BDC1C32AF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622324"/>
            <a:ext cx="11201529" cy="3859312"/>
          </a:xfrm>
        </p:spPr>
        <p:txBody>
          <a:bodyPr/>
          <a:lstStyle/>
          <a:p>
            <a:r>
              <a:rPr lang="ru-RU" dirty="0"/>
              <a:t>Своеволие и нежелание подчиниться Господу в той или иной сфере жизни приводит нас к внутреннему опустошению: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Мы начинаем делать </a:t>
            </a:r>
            <a:r>
              <a:rPr lang="ru-RU" b="1" dirty="0">
                <a:solidFill>
                  <a:srgbClr val="FABD2B"/>
                </a:solidFill>
              </a:rPr>
              <a:t>ставку на земное </a:t>
            </a:r>
            <a:r>
              <a:rPr lang="ru-RU" dirty="0"/>
              <a:t>вместо божественного, религиозные установления и практики становятся ценнее близкого соприкосновения с Богом,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Мы упускаем из виду Божьи </a:t>
            </a:r>
            <a:r>
              <a:rPr lang="ru-RU" b="1" dirty="0">
                <a:solidFill>
                  <a:srgbClr val="FABD2B"/>
                </a:solidFill>
              </a:rPr>
              <a:t>благословения</a:t>
            </a:r>
            <a:r>
              <a:rPr lang="ru-RU" dirty="0"/>
              <a:t> и Его заботу и фокусируемся на том чего у нас нет…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81231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6F3F-A4FE-ABCE-570D-242D54CFA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D891-A703-C0D9-7E4F-16A94373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sz="4000" baseline="30000" dirty="0">
                <a:solidFill>
                  <a:srgbClr val="EEEAD2"/>
                </a:solidFill>
              </a:rPr>
              <a:t>117:26</a:t>
            </a:r>
            <a:r>
              <a:rPr lang="ru-RU" sz="4000" dirty="0">
                <a:solidFill>
                  <a:srgbClr val="EEEAD2"/>
                </a:solidFill>
              </a:rPr>
              <a:t> Благословен Тот, Кто приходит во имя Господа! Благословляем вас из дома Господа!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(Псалом 117:26)</a:t>
            </a:r>
          </a:p>
          <a:p>
            <a:r>
              <a:rPr lang="ru-RU" sz="4000" baseline="30000" dirty="0"/>
              <a:t>23:37 </a:t>
            </a:r>
            <a:r>
              <a:rPr lang="ru-RU" sz="4000" dirty="0">
                <a:solidFill>
                  <a:srgbClr val="EEEAD2"/>
                </a:solidFill>
              </a:rPr>
              <a:t>«</a:t>
            </a:r>
            <a:r>
              <a:rPr lang="ru-RU" sz="4000" i="1" dirty="0">
                <a:solidFill>
                  <a:srgbClr val="EEEAD2"/>
                </a:solidFill>
              </a:rPr>
              <a:t>О Иерусалим, Иерусалим… </a:t>
            </a:r>
            <a:r>
              <a:rPr lang="ru-RU" sz="4000" baseline="30000" dirty="0">
                <a:solidFill>
                  <a:srgbClr val="EEEAD2"/>
                </a:solidFill>
              </a:rPr>
              <a:t>39</a:t>
            </a:r>
            <a:r>
              <a:rPr lang="ru-RU" sz="4000" i="1" dirty="0">
                <a:solidFill>
                  <a:srgbClr val="EEEAD2"/>
                </a:solidFill>
              </a:rPr>
              <a:t>Говорю вам, что </a:t>
            </a:r>
            <a:r>
              <a:rPr lang="ru-RU" sz="4000" b="1" i="1" dirty="0"/>
              <a:t>вы уже не увидите Меня</a:t>
            </a:r>
            <a:r>
              <a:rPr lang="ru-RU" sz="4000" i="1" dirty="0"/>
              <a:t> </a:t>
            </a:r>
            <a:r>
              <a:rPr lang="ru-RU" sz="4000" i="1" dirty="0">
                <a:solidFill>
                  <a:srgbClr val="EEEAD2"/>
                </a:solidFill>
              </a:rPr>
              <a:t>до тех пор, пока не скажете: </a:t>
            </a:r>
            <a:r>
              <a:rPr lang="en-US" sz="4000" i="1" dirty="0">
                <a:solidFill>
                  <a:srgbClr val="EEEAD2"/>
                </a:solidFill>
              </a:rPr>
              <a:t>“</a:t>
            </a:r>
            <a:r>
              <a:rPr lang="ru-RU" sz="4000" i="1" dirty="0">
                <a:solidFill>
                  <a:srgbClr val="EEEAD2"/>
                </a:solidFill>
              </a:rPr>
              <a:t>Благословен Тот, Кто приходит во имя Господа!</a:t>
            </a:r>
            <a:r>
              <a:rPr lang="en-US" sz="4000" i="1" dirty="0">
                <a:solidFill>
                  <a:srgbClr val="EEEAD2"/>
                </a:solidFill>
              </a:rPr>
              <a:t>”</a:t>
            </a:r>
            <a:r>
              <a:rPr lang="ru-RU" sz="4000" dirty="0">
                <a:solidFill>
                  <a:srgbClr val="EEEAD2"/>
                </a:solidFill>
              </a:rPr>
              <a:t>»</a:t>
            </a:r>
            <a:endParaRPr lang="en-US" sz="4000" dirty="0">
              <a:solidFill>
                <a:srgbClr val="EEEAD2"/>
              </a:solidFill>
            </a:endParaRP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23:37 и 39)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24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10A9-7D16-C3C0-17B0-D1098837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ОБЕЩАНИЕ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2EC6-0F52-D28D-CEFE-E85E760D3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2324"/>
            <a:ext cx="10944226" cy="3859312"/>
          </a:xfrm>
        </p:spPr>
        <p:txBody>
          <a:bodyPr/>
          <a:lstStyle/>
          <a:p>
            <a:r>
              <a:rPr lang="ru-RU" dirty="0"/>
              <a:t>Иисус завершает своё взаимодействие с фарисеями и религиозными лидерами тем, что напоминает им о втором пришествии Мессии, когда всё будет расставлено по своим местам и всякое колено преклонится перед Ним. Грядущее пришествие Христа: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Ободряет</a:t>
            </a:r>
            <a:r>
              <a:rPr lang="ru-RU" dirty="0"/>
              <a:t> верующих;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Отрезвляет</a:t>
            </a:r>
            <a:r>
              <a:rPr lang="ru-RU" dirty="0"/>
              <a:t> «заигравшихся».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136497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7D3C6-1630-02F4-B6ED-585982F9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703386"/>
            <a:ext cx="10944226" cy="4745944"/>
          </a:xfrm>
          <a:noFill/>
        </p:spPr>
        <p:txBody>
          <a:bodyPr/>
          <a:lstStyle/>
          <a:p>
            <a:r>
              <a:rPr lang="ru-RU" sz="4400" dirty="0"/>
              <a:t>Какие чувства Бог испытывает по отношению к верующим, которые сбились с пути?</a:t>
            </a:r>
          </a:p>
        </p:txBody>
      </p:sp>
    </p:spTree>
    <p:extLst>
      <p:ext uri="{BB962C8B-B14F-4D97-AF65-F5344CB8AC3E}">
        <p14:creationId xmlns:p14="http://schemas.microsoft.com/office/powerpoint/2010/main" val="387489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E377-0078-0105-7730-7763F8C4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1201528" cy="1180998"/>
          </a:xfrm>
        </p:spPr>
        <p:txBody>
          <a:bodyPr/>
          <a:lstStyle/>
          <a:p>
            <a:r>
              <a:rPr lang="ru-RU" dirty="0"/>
              <a:t>ОПЛАКИВАЯ ИЕРУСАЛИМ, </a:t>
            </a:r>
            <a:br>
              <a:rPr lang="ru-RU" dirty="0"/>
            </a:br>
            <a:r>
              <a:rPr lang="ru-RU" dirty="0"/>
              <a:t>ХРИСТОС ЯВЛЯЕТ СЕРДЦЕ ОТЦА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7C449-24F3-B8D4-05DE-95523397E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Отношение Бога к нам заметно в Его: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Обращении</a:t>
            </a:r>
            <a:r>
              <a:rPr lang="ru-RU" dirty="0"/>
              <a:t> к нам;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Откровении о Его </a:t>
            </a:r>
            <a:r>
              <a:rPr lang="ru-RU" b="1" u="sng" dirty="0">
                <a:solidFill>
                  <a:srgbClr val="FABD2B"/>
                </a:solidFill>
              </a:rPr>
              <a:t>заботе</a:t>
            </a:r>
            <a:r>
              <a:rPr lang="ru-RU" dirty="0"/>
              <a:t> о нас;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Озарении </a:t>
            </a:r>
            <a:r>
              <a:rPr lang="ru-RU" b="1" u="sng" dirty="0">
                <a:solidFill>
                  <a:srgbClr val="FABD2B"/>
                </a:solidFill>
              </a:rPr>
              <a:t>последствий</a:t>
            </a:r>
            <a:r>
              <a:rPr lang="ru-RU" dirty="0"/>
              <a:t> нашего своеволия;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Обещании </a:t>
            </a:r>
            <a:r>
              <a:rPr lang="ru-RU" b="1" u="sng" dirty="0">
                <a:solidFill>
                  <a:srgbClr val="FABD2B"/>
                </a:solidFill>
              </a:rPr>
              <a:t>принять</a:t>
            </a:r>
            <a:r>
              <a:rPr lang="ru-RU" dirty="0"/>
              <a:t> нас. </a:t>
            </a:r>
          </a:p>
        </p:txBody>
      </p:sp>
    </p:spTree>
    <p:extLst>
      <p:ext uri="{BB962C8B-B14F-4D97-AF65-F5344CB8AC3E}">
        <p14:creationId xmlns:p14="http://schemas.microsoft.com/office/powerpoint/2010/main" val="3926700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6415-99BF-B43F-93A1-0CDF7356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5366"/>
            <a:ext cx="10944225" cy="1180998"/>
          </a:xfrm>
        </p:spPr>
        <p:txBody>
          <a:bodyPr/>
          <a:lstStyle/>
          <a:p>
            <a:r>
              <a:rPr lang="ru-RU" dirty="0"/>
              <a:t>ПРИМЕНЕНИЕ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435ED-E795-5A8D-6458-49ACD7E5D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2324"/>
            <a:ext cx="10944226" cy="3859312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Шок-контент: перед справедливым возмездием – призыв к примирению!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Христос являет любящее сердце Отца – поверьте в Него скорбящего об отвергнувших Его детях и станьте теми, кто принял Его.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EEEAD2"/>
                </a:solidFill>
              </a:rPr>
              <a:t>Христос предлагает сменить ожесточение сердца на покаяние, сменить власть гордыни и религиозного соревнования на власть Его любви, заботы и защиты. Сделайте шаг Ему навстречу. 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07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FBDF-A342-150A-D03A-D4FCE4FD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RU"/>
          </a:p>
        </p:txBody>
      </p:sp>
      <p:pic>
        <p:nvPicPr>
          <p:cNvPr id="4" name="Proberbs ENDING 16-9">
            <a:hlinkClick r:id="" action="ppaction://media"/>
            <a:extLst>
              <a:ext uri="{FF2B5EF4-FFF2-40B4-BE49-F238E27FC236}">
                <a16:creationId xmlns:a16="http://schemas.microsoft.com/office/drawing/2014/main" id="{B3D3E0D7-2A12-CA17-D433-48C72ECE6C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6"/>
            <a:ext cx="12192000" cy="6857434"/>
          </a:xfrm>
        </p:spPr>
      </p:pic>
    </p:spTree>
    <p:extLst>
      <p:ext uri="{BB962C8B-B14F-4D97-AF65-F5344CB8AC3E}">
        <p14:creationId xmlns:p14="http://schemas.microsoft.com/office/powerpoint/2010/main" val="14122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2C1E-F219-19D7-B68D-1FC25E808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23 ГЛАВЫ </a:t>
            </a:r>
            <a:br>
              <a:rPr lang="ru-RU" dirty="0"/>
            </a:br>
            <a:r>
              <a:rPr lang="ru-RU" dirty="0"/>
              <a:t>ЕВАНГЕЛИЯ ОТ МАТФЕЯ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8805-11B9-5128-18D9-7494505D7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EEEAD2"/>
                </a:solidFill>
              </a:rPr>
              <a:t>Обращение к ученикам</a:t>
            </a:r>
            <a:r>
              <a:rPr lang="ru-RU" dirty="0">
                <a:solidFill>
                  <a:srgbClr val="EEEAD2"/>
                </a:solidFill>
              </a:rPr>
              <a:t> с предупреждением об опасностях религиозности (23:1-12);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EEEAD2"/>
                </a:solidFill>
              </a:rPr>
              <a:t>Обличения</a:t>
            </a:r>
            <a:r>
              <a:rPr lang="ru-RU" dirty="0">
                <a:solidFill>
                  <a:srgbClr val="EEEAD2"/>
                </a:solidFill>
              </a:rPr>
              <a:t>, начинающиеся словами «</a:t>
            </a:r>
            <a:r>
              <a:rPr lang="ru-RU" b="1" i="1" dirty="0">
                <a:solidFill>
                  <a:srgbClr val="FABD2B"/>
                </a:solidFill>
              </a:rPr>
              <a:t>горе вам</a:t>
            </a:r>
            <a:r>
              <a:rPr lang="ru-RU" dirty="0">
                <a:solidFill>
                  <a:srgbClr val="EEEAD2"/>
                </a:solidFill>
              </a:rPr>
              <a:t>», в которых раскрываются эти опасности (23:13-36);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Оплакивание Иерусалима</a:t>
            </a:r>
            <a:r>
              <a:rPr lang="ru-RU" dirty="0"/>
              <a:t>, ставшего жертвой религиозности и суетной повседневности до такой степени, что город не заметил пришествия Бога (23:37-39). 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88325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7D3C6-1630-02F4-B6ED-585982F9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703386"/>
            <a:ext cx="10944226" cy="4721230"/>
          </a:xfrm>
          <a:noFill/>
        </p:spPr>
        <p:txBody>
          <a:bodyPr/>
          <a:lstStyle/>
          <a:p>
            <a:r>
              <a:rPr lang="ru-RU" sz="4400" dirty="0"/>
              <a:t>Какие чувства Бог испытывает по отношению к верующим, которые сбились с пути?</a:t>
            </a:r>
          </a:p>
        </p:txBody>
      </p:sp>
    </p:spTree>
    <p:extLst>
      <p:ext uri="{BB962C8B-B14F-4D97-AF65-F5344CB8AC3E}">
        <p14:creationId xmlns:p14="http://schemas.microsoft.com/office/powerpoint/2010/main" val="323420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4">
            <a:extLst>
              <a:ext uri="{FF2B5EF4-FFF2-40B4-BE49-F238E27FC236}">
                <a16:creationId xmlns:a16="http://schemas.microsoft.com/office/drawing/2014/main" id="{7FF31D71-EF96-9298-D721-8B2701C6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55" y="544301"/>
            <a:ext cx="10944225" cy="4447822"/>
          </a:xfrm>
        </p:spPr>
        <p:txBody>
          <a:bodyPr/>
          <a:lstStyle/>
          <a:p>
            <a:r>
              <a:rPr lang="ru-RU" sz="8000" b="0" dirty="0">
                <a:solidFill>
                  <a:schemeClr val="bg1"/>
                </a:solidFill>
                <a:latin typeface="AGENCYGOTHICCT-MEDIUM" panose="02000506020000020004" pitchFamily="2" charset="0"/>
              </a:rPr>
              <a:t>ОПЛАКИВАЯ ИЕРУСАЛИМ, </a:t>
            </a:r>
            <a:br>
              <a:rPr lang="ru-RU" sz="8000" b="0" dirty="0">
                <a:solidFill>
                  <a:schemeClr val="bg1"/>
                </a:solidFill>
                <a:latin typeface="AGENCYGOTHICCT-MEDIUM" panose="02000506020000020004" pitchFamily="2" charset="0"/>
              </a:rPr>
            </a:br>
            <a:r>
              <a:rPr lang="ru-RU" sz="8000" b="0" dirty="0">
                <a:solidFill>
                  <a:schemeClr val="bg1"/>
                </a:solidFill>
                <a:latin typeface="AGENCYGOTHICCT-MEDIUM" panose="02000506020000020004" pitchFamily="2" charset="0"/>
              </a:rPr>
              <a:t>ХРИСТОС ЯВЛЯЕТ СЕРДЦЕ ОТЦА</a:t>
            </a:r>
            <a:endParaRPr lang="en-RU" sz="8000" b="0" dirty="0">
              <a:solidFill>
                <a:schemeClr val="bg1"/>
              </a:solidFill>
              <a:latin typeface="AGENCYGOTHICCT-MEDIUM" panose="02000506020000020004" pitchFamily="2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97ADF35-5F73-FB01-3CA3-4674DDE6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55" y="5831923"/>
            <a:ext cx="2024342" cy="59298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49F6C6A-1CE7-CBC0-D2FC-A59E4559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789" y="5708910"/>
            <a:ext cx="2687250" cy="8323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8AC7C9-BD6D-8832-BF9D-801CF6816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" y="0"/>
            <a:ext cx="12176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5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7E790-0505-A1F7-4986-4651325DB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602429"/>
            <a:ext cx="11226243" cy="4879208"/>
          </a:xfrm>
        </p:spPr>
        <p:txBody>
          <a:bodyPr/>
          <a:lstStyle/>
          <a:p>
            <a:r>
              <a:rPr lang="ru-RU" sz="3600" baseline="30000" dirty="0"/>
              <a:t>23:37 </a:t>
            </a:r>
            <a:r>
              <a:rPr lang="ru-RU" sz="3600" dirty="0"/>
              <a:t>«</a:t>
            </a:r>
            <a:r>
              <a:rPr lang="ru-RU" sz="3600" i="1" dirty="0"/>
              <a:t>О, Иерусалим, Иерусалим, убивающий пророков и побивающий камнями посланных к тебе! Сколько раз Я хотел собрать твоих детей, как птица собирает своих птенцов под крылья, но вы не захотели! </a:t>
            </a:r>
            <a:r>
              <a:rPr lang="ru-RU" sz="3600" baseline="30000" dirty="0"/>
              <a:t>38 </a:t>
            </a:r>
            <a:r>
              <a:rPr lang="ru-RU" sz="3600" i="1" dirty="0"/>
              <a:t>А теперь ваш дом оставляется вам пустым</a:t>
            </a:r>
            <a:r>
              <a:rPr lang="en-GB" sz="3600" i="1" dirty="0"/>
              <a:t>.</a:t>
            </a:r>
            <a:r>
              <a:rPr lang="en-GB" sz="3600" dirty="0"/>
              <a:t> </a:t>
            </a:r>
            <a:r>
              <a:rPr lang="en-GB" sz="3600" baseline="30000" dirty="0"/>
              <a:t>39 </a:t>
            </a:r>
            <a:r>
              <a:rPr lang="ru-RU" sz="3600" i="1" dirty="0"/>
              <a:t>Говорю вам, что вы уже не увидите Меня до тех пор, пока не скажете: </a:t>
            </a:r>
            <a:r>
              <a:rPr lang="en-US" sz="3600" i="1" dirty="0"/>
              <a:t>“</a:t>
            </a:r>
            <a:r>
              <a:rPr lang="ru-RU" sz="3600" i="1" dirty="0"/>
              <a:t>Благословен Тот, Кто приходит во имя Господа!</a:t>
            </a:r>
            <a:r>
              <a:rPr lang="en-US" sz="3600" i="1" dirty="0"/>
              <a:t>”</a:t>
            </a:r>
            <a:r>
              <a:rPr lang="ru-RU" sz="3600" dirty="0"/>
              <a:t>»</a:t>
            </a:r>
            <a:endParaRPr lang="en-US" sz="3600" dirty="0"/>
          </a:p>
          <a:p>
            <a:pPr algn="r"/>
            <a:r>
              <a:rPr lang="ru-RU" dirty="0"/>
              <a:t>(Евангелие от Матфея 23:37</a:t>
            </a:r>
            <a:r>
              <a:rPr lang="en-US" dirty="0"/>
              <a:t>-</a:t>
            </a:r>
            <a:r>
              <a:rPr lang="ru-RU" dirty="0"/>
              <a:t>39)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133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E377-0078-0105-7730-7763F8C4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1201528" cy="1180998"/>
          </a:xfrm>
        </p:spPr>
        <p:txBody>
          <a:bodyPr/>
          <a:lstStyle/>
          <a:p>
            <a:r>
              <a:rPr lang="ru-RU" dirty="0"/>
              <a:t>ОПЛАКИВАЯ ИЕРУСАЛИМ, </a:t>
            </a:r>
            <a:br>
              <a:rPr lang="ru-RU" dirty="0"/>
            </a:br>
            <a:r>
              <a:rPr lang="ru-RU" dirty="0"/>
              <a:t>ХРИСТОС ЯВЛЯЕТ СЕРДЦЕ ОТЦА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7C449-24F3-B8D4-05DE-95523397E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Отношение Бога к нам заметно в Его: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Обращении</a:t>
            </a:r>
            <a:r>
              <a:rPr lang="ru-RU" dirty="0"/>
              <a:t> к нам;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Откровении о Его </a:t>
            </a:r>
            <a:r>
              <a:rPr lang="ru-RU" b="1" u="sng" dirty="0">
                <a:solidFill>
                  <a:srgbClr val="FABD2B"/>
                </a:solidFill>
              </a:rPr>
              <a:t>заботе</a:t>
            </a:r>
            <a:r>
              <a:rPr lang="ru-RU" dirty="0"/>
              <a:t> о нас;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Озарении </a:t>
            </a:r>
            <a:r>
              <a:rPr lang="ru-RU" b="1" u="sng" dirty="0">
                <a:solidFill>
                  <a:srgbClr val="FABD2B"/>
                </a:solidFill>
              </a:rPr>
              <a:t>последствий</a:t>
            </a:r>
            <a:r>
              <a:rPr lang="ru-RU" dirty="0"/>
              <a:t> нашего своеволия;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Обещании </a:t>
            </a:r>
            <a:r>
              <a:rPr lang="ru-RU" b="1" u="sng" dirty="0">
                <a:solidFill>
                  <a:srgbClr val="FABD2B"/>
                </a:solidFill>
              </a:rPr>
              <a:t>принять</a:t>
            </a:r>
            <a:r>
              <a:rPr lang="ru-RU" dirty="0"/>
              <a:t> нас. </a:t>
            </a:r>
          </a:p>
        </p:txBody>
      </p:sp>
    </p:spTree>
    <p:extLst>
      <p:ext uri="{BB962C8B-B14F-4D97-AF65-F5344CB8AC3E}">
        <p14:creationId xmlns:p14="http://schemas.microsoft.com/office/powerpoint/2010/main" val="341482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247E7-C005-DB07-053C-5483540D3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7E30B-B52A-F49B-801A-AE40D635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sz="4000" baseline="30000" dirty="0"/>
              <a:t>23:37 </a:t>
            </a:r>
            <a:r>
              <a:rPr lang="ru-RU" sz="4000" dirty="0"/>
              <a:t>«</a:t>
            </a:r>
            <a:r>
              <a:rPr lang="ru-RU" sz="4000" b="1" i="1" dirty="0"/>
              <a:t>О Иерусалим, Иерусалим</a:t>
            </a:r>
            <a:r>
              <a:rPr lang="ru-RU" sz="4000" i="1" dirty="0"/>
              <a:t>, </a:t>
            </a:r>
            <a:r>
              <a:rPr lang="ru-RU" sz="4000" i="1" dirty="0">
                <a:solidFill>
                  <a:srgbClr val="EEEAD2"/>
                </a:solidFill>
              </a:rPr>
              <a:t>убивающий пророков и побивающий камнями посланных к тебе!</a:t>
            </a:r>
            <a:r>
              <a:rPr lang="ru-RU" sz="4000" dirty="0">
                <a:solidFill>
                  <a:srgbClr val="EEEAD2"/>
                </a:solidFill>
              </a:rPr>
              <a:t>»</a:t>
            </a:r>
            <a:endParaRPr lang="en-US" sz="4000" dirty="0">
              <a:solidFill>
                <a:srgbClr val="EEEAD2"/>
              </a:solidFill>
            </a:endParaRP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23:37</a:t>
            </a:r>
            <a:r>
              <a:rPr lang="en-US" dirty="0">
                <a:solidFill>
                  <a:srgbClr val="EEEAD2"/>
                </a:solidFill>
              </a:rPr>
              <a:t>-</a:t>
            </a:r>
            <a:r>
              <a:rPr lang="ru-RU" dirty="0">
                <a:solidFill>
                  <a:srgbClr val="EEEAD2"/>
                </a:solidFill>
              </a:rPr>
              <a:t>39)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7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80A4-01D5-E519-7FD4-73159B74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43615"/>
            <a:ext cx="10944225" cy="1058291"/>
          </a:xfrm>
        </p:spPr>
        <p:txBody>
          <a:bodyPr/>
          <a:lstStyle/>
          <a:p>
            <a:r>
              <a:rPr lang="ru-RU" dirty="0"/>
              <a:t>ОБРАЩЕНИЕ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57896-FBDF-A2AA-8AD2-E6E129EC7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35825"/>
            <a:ext cx="11213886" cy="3925036"/>
          </a:xfrm>
        </p:spPr>
        <p:txBody>
          <a:bodyPr/>
          <a:lstStyle/>
          <a:p>
            <a:r>
              <a:rPr lang="ru-RU" b="1" dirty="0"/>
              <a:t>Двойное повторение </a:t>
            </a:r>
            <a:r>
              <a:rPr lang="ru-RU" dirty="0"/>
              <a:t>какого-либо слова в Библии говорит об усилении этого слова. Двойное повторение имени показывает нам особенную теплоту и расположение того, кто обращается к своему собеседнику. Иисус называет Иерусалим «дорогим», «драгоценным», не смотря на то, что этот город убьёт Его. Точно также Бог обращается и к нам. </a:t>
            </a:r>
          </a:p>
          <a:p>
            <a:endParaRPr lang="ru-RU" dirty="0"/>
          </a:p>
          <a:p>
            <a:r>
              <a:rPr lang="ru-RU" dirty="0"/>
              <a:t>Бог не перестаёт любить нас, не взирая на наши </a:t>
            </a:r>
            <a:br>
              <a:rPr lang="ru-RU" dirty="0"/>
            </a:br>
            <a:r>
              <a:rPr lang="ru-RU" b="1" u="sng" dirty="0">
                <a:solidFill>
                  <a:srgbClr val="FABD2B"/>
                </a:solidFill>
              </a:rPr>
              <a:t>грехи</a:t>
            </a:r>
            <a:r>
              <a:rPr lang="ru-RU" b="1" dirty="0">
                <a:solidFill>
                  <a:srgbClr val="FABD2B"/>
                </a:solidFill>
              </a:rPr>
              <a:t>,</a:t>
            </a:r>
            <a:r>
              <a:rPr lang="ru-RU" dirty="0"/>
              <a:t> </a:t>
            </a:r>
            <a:r>
              <a:rPr lang="ru-RU" b="1" u="sng" dirty="0">
                <a:solidFill>
                  <a:srgbClr val="FABD2B"/>
                </a:solidFill>
              </a:rPr>
              <a:t>ошибки</a:t>
            </a:r>
            <a:r>
              <a:rPr lang="ru-RU" b="1" dirty="0">
                <a:solidFill>
                  <a:srgbClr val="FABD2B"/>
                </a:solidFill>
              </a:rPr>
              <a:t>,</a:t>
            </a:r>
            <a:r>
              <a:rPr lang="ru-RU" dirty="0"/>
              <a:t> </a:t>
            </a:r>
            <a:r>
              <a:rPr lang="ru-RU" b="1" u="sng" dirty="0">
                <a:solidFill>
                  <a:srgbClr val="FABD2B"/>
                </a:solidFill>
              </a:rPr>
              <a:t>неверность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0302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35985-F099-333E-B2CB-96CA13F38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316D1-6C97-0A33-FF8D-A38A114FD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2429"/>
            <a:ext cx="11007282" cy="4879208"/>
          </a:xfrm>
        </p:spPr>
        <p:txBody>
          <a:bodyPr/>
          <a:lstStyle/>
          <a:p>
            <a:r>
              <a:rPr lang="ru-RU" sz="4000" baseline="30000" dirty="0">
                <a:solidFill>
                  <a:srgbClr val="EEEAD2"/>
                </a:solidFill>
              </a:rPr>
              <a:t>23:37 </a:t>
            </a:r>
            <a:r>
              <a:rPr lang="ru-RU" sz="4000" dirty="0">
                <a:solidFill>
                  <a:srgbClr val="EEEAD2"/>
                </a:solidFill>
              </a:rPr>
              <a:t>«</a:t>
            </a:r>
            <a:r>
              <a:rPr lang="ru-RU" sz="4000" i="1" dirty="0">
                <a:solidFill>
                  <a:srgbClr val="EEEAD2"/>
                </a:solidFill>
              </a:rPr>
              <a:t>О Иерусалим, Иерусалим</a:t>
            </a:r>
            <a:r>
              <a:rPr lang="ru-RU" sz="4000" i="1" dirty="0"/>
              <a:t>…</a:t>
            </a:r>
          </a:p>
          <a:p>
            <a:r>
              <a:rPr lang="ru-RU" sz="4000" b="1" i="1" dirty="0"/>
              <a:t>Сколько раз Я хотел собрать твоих детей,</a:t>
            </a:r>
            <a:r>
              <a:rPr lang="ru-RU" sz="4000" i="1" dirty="0"/>
              <a:t> </a:t>
            </a:r>
            <a:r>
              <a:rPr lang="ru-RU" sz="4000" b="1" i="1" dirty="0"/>
              <a:t>как птица собирает своих птенцов под крылья, но вы не захотели!</a:t>
            </a:r>
            <a:r>
              <a:rPr lang="ru-RU" sz="4000" dirty="0"/>
              <a:t>»</a:t>
            </a:r>
            <a:r>
              <a:rPr lang="ru-RU" sz="4000" i="1" dirty="0"/>
              <a:t> 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23:37)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21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6DB3FC2AF4845AF15B4FB7108DAB1" ma:contentTypeVersion="13" ma:contentTypeDescription="Create a new document." ma:contentTypeScope="" ma:versionID="5cf6809030937979b576bdeaf2c82a0d">
  <xsd:schema xmlns:xsd="http://www.w3.org/2001/XMLSchema" xmlns:xs="http://www.w3.org/2001/XMLSchema" xmlns:p="http://schemas.microsoft.com/office/2006/metadata/properties" xmlns:ns3="62589e56-49db-468b-8cef-9bc6768a6759" xmlns:ns4="9d1a634f-6735-4db6-bcd6-aa97ff485f62" targetNamespace="http://schemas.microsoft.com/office/2006/metadata/properties" ma:root="true" ma:fieldsID="8bfce5ef5d5d0b81a2dfefc9299e2ee1" ns3:_="" ns4:_="">
    <xsd:import namespace="62589e56-49db-468b-8cef-9bc6768a6759"/>
    <xsd:import namespace="9d1a634f-6735-4db6-bcd6-aa97ff485f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89e56-49db-468b-8cef-9bc6768a67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634f-6735-4db6-bcd6-aa97ff485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420F7A-413C-42FF-82BB-84EF9F3BF7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79B1A-126E-4AD1-8221-8C6525EE7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589e56-49db-468b-8cef-9bc6768a6759"/>
    <ds:schemaRef ds:uri="9d1a634f-6735-4db6-bcd6-aa97ff485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AE98BC-D3D4-43A3-A423-022DEC00C7DD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9d1a634f-6735-4db6-bcd6-aa97ff485f6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2589e56-49db-468b-8cef-9bc6768a67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142612</TotalTime>
  <Words>714</Words>
  <Application>Microsoft Macintosh PowerPoint</Application>
  <PresentationFormat>Широкоэкранный</PresentationFormat>
  <Paragraphs>56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AGENCYGOTHICCT-MEDIUM</vt:lpstr>
      <vt:lpstr>Arial</vt:lpstr>
      <vt:lpstr>Calibri</vt:lpstr>
      <vt:lpstr>Office Theme</vt:lpstr>
      <vt:lpstr>Презентация PowerPoint</vt:lpstr>
      <vt:lpstr>СТРУКТУРА 23 ГЛАВЫ  ЕВАНГЕЛИЯ ОТ МАТФЕЯ</vt:lpstr>
      <vt:lpstr>Презентация PowerPoint</vt:lpstr>
      <vt:lpstr>ОПЛАКИВАЯ ИЕРУСАЛИМ,  ХРИСТОС ЯВЛЯЕТ СЕРДЦЕ ОТЦА</vt:lpstr>
      <vt:lpstr>Презентация PowerPoint</vt:lpstr>
      <vt:lpstr>ОПЛАКИВАЯ ИЕРУСАЛИМ,  ХРИСТОС ЯВЛЯЕТ СЕРДЦЕ ОТЦА</vt:lpstr>
      <vt:lpstr>Презентация PowerPoint</vt:lpstr>
      <vt:lpstr>ОБРАЩЕНИЕ</vt:lpstr>
      <vt:lpstr>Презентация PowerPoint</vt:lpstr>
      <vt:lpstr>НАПОМИНАНИЕ</vt:lpstr>
      <vt:lpstr>Презентация PowerPoint</vt:lpstr>
      <vt:lpstr>ПОСЛЕДСТВИЯ «ГОРЕ ВАМ»</vt:lpstr>
      <vt:lpstr>Презентация PowerPoint</vt:lpstr>
      <vt:lpstr>ОБЕЩАНИЕ</vt:lpstr>
      <vt:lpstr>Презентация PowerPoint</vt:lpstr>
      <vt:lpstr>ОПЛАКИВАЯ ИЕРУСАЛИМ,  ХРИСТОС ЯВЛЯЕТ СЕРДЦЕ ОТЦА</vt:lpstr>
      <vt:lpstr>ПРИМЕНЕНИЕ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Constantin Lysakov</dc:creator>
  <cp:lastModifiedBy>Microsoft Office User</cp:lastModifiedBy>
  <cp:revision>785</cp:revision>
  <dcterms:created xsi:type="dcterms:W3CDTF">2020-09-24T09:54:03Z</dcterms:created>
  <dcterms:modified xsi:type="dcterms:W3CDTF">2026-05-02T19:06:15Z</dcterms:modified>
</cp:coreProperties>
</file>