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1523" r:id="rId5"/>
    <p:sldId id="1561" r:id="rId6"/>
    <p:sldId id="1581" r:id="rId7"/>
    <p:sldId id="1524" r:id="rId8"/>
    <p:sldId id="1671" r:id="rId9"/>
    <p:sldId id="1690" r:id="rId10"/>
    <p:sldId id="1651" r:id="rId11"/>
    <p:sldId id="1752" r:id="rId12"/>
    <p:sldId id="1728" r:id="rId13"/>
    <p:sldId id="1765" r:id="rId14"/>
    <p:sldId id="1761" r:id="rId15"/>
    <p:sldId id="1751" r:id="rId16"/>
    <p:sldId id="1755" r:id="rId17"/>
    <p:sldId id="1758" r:id="rId18"/>
    <p:sldId id="1760" r:id="rId19"/>
    <p:sldId id="1756" r:id="rId20"/>
    <p:sldId id="1759" r:id="rId21"/>
    <p:sldId id="1764" r:id="rId22"/>
    <p:sldId id="1757" r:id="rId23"/>
    <p:sldId id="1726" r:id="rId24"/>
    <p:sldId id="1762" r:id="rId25"/>
    <p:sldId id="1766" r:id="rId26"/>
    <p:sldId id="1763" r:id="rId27"/>
    <p:sldId id="1753" r:id="rId28"/>
    <p:sldId id="1669" r:id="rId29"/>
    <p:sldId id="1568" r:id="rId30"/>
    <p:sldId id="1750" r:id="rId31"/>
    <p:sldId id="1754" r:id="rId32"/>
    <p:sldId id="134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393" userDrawn="1">
          <p15:clr>
            <a:srgbClr val="A4A3A4"/>
          </p15:clr>
        </p15:guide>
        <p15:guide id="4" orient="horz" pos="3725" userDrawn="1">
          <p15:clr>
            <a:srgbClr val="A4A3A4"/>
          </p15:clr>
        </p15:guide>
        <p15:guide id="5" orient="horz" pos="4042" userDrawn="1">
          <p15:clr>
            <a:srgbClr val="A4A3A4"/>
          </p15:clr>
        </p15:guide>
        <p15:guide id="6" pos="7287" userDrawn="1">
          <p15:clr>
            <a:srgbClr val="A4A3A4"/>
          </p15:clr>
        </p15:guide>
        <p15:guide id="7" orient="horz" pos="278" userDrawn="1">
          <p15:clr>
            <a:srgbClr val="A4A3A4"/>
          </p15:clr>
        </p15:guide>
        <p15:guide id="8" orient="horz" pos="345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AD2"/>
    <a:srgbClr val="FABD2B"/>
    <a:srgbClr val="FAF3DC"/>
    <a:srgbClr val="A084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5" autoAdjust="0"/>
    <p:restoredTop sz="96327"/>
  </p:normalViewPr>
  <p:slideViewPr>
    <p:cSldViewPr snapToGrid="0" snapToObjects="1">
      <p:cViewPr varScale="1">
        <p:scale>
          <a:sx n="104" d="100"/>
          <a:sy n="104" d="100"/>
        </p:scale>
        <p:origin x="232" y="520"/>
      </p:cViewPr>
      <p:guideLst>
        <p:guide orient="horz" pos="2160"/>
        <p:guide pos="3840"/>
        <p:guide pos="393"/>
        <p:guide orient="horz" pos="3725"/>
        <p:guide orient="horz" pos="4042"/>
        <p:guide pos="7287"/>
        <p:guide orient="horz" pos="278"/>
        <p:guide orient="horz" pos="345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DF2BAA-8641-A675-F94E-5FB08B34E1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A27EF0-1BED-3B03-B5EB-0823DE8B8E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FFB1C9-76AB-C449-8045-361449949862}" type="datetimeFigureOut">
              <a:rPr lang="en-RU" smtClean="0"/>
              <a:t>17.04.2026</a:t>
            </a:fld>
            <a:endParaRPr lang="en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FCB05C-91E3-49F2-738F-69EFE818BA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296C0E-F132-7407-C42E-A8FDE01B072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FB5AD-6CAF-744A-BCD1-2839521B78CD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87218433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D9057-650A-DA45-BBFC-E4A38716EBFB}" type="datetimeFigureOut">
              <a:rPr lang="en-RU" smtClean="0"/>
              <a:t>17.04.2026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BFED6-21E3-5342-AFB2-1D9FF8750C08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755293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0922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без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A21FBFA-627B-D8B4-E8BE-A6888F730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441326"/>
            <a:ext cx="10944226" cy="5040312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4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1 строка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3EFD7-9B2A-B740-A702-1D3D4A75C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41325"/>
            <a:ext cx="10944225" cy="532069"/>
          </a:xfrm>
        </p:spPr>
        <p:txBody>
          <a:bodyPr anchor="ctr">
            <a:noAutofit/>
          </a:bodyPr>
          <a:lstStyle/>
          <a:p>
            <a:r>
              <a:rPr lang="en-GB" dirty="0"/>
              <a:t>CLICK TO EDIT MASTER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F8EC5-4C53-7742-A0BB-159B4D155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401098"/>
            <a:ext cx="10944226" cy="4080538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391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2 строки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3EFD7-9B2A-B740-A702-1D3D4A75C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41325"/>
            <a:ext cx="10944225" cy="1180998"/>
          </a:xfrm>
        </p:spPr>
        <p:txBody>
          <a:bodyPr anchor="ctr">
            <a:noAutofit/>
          </a:bodyPr>
          <a:lstStyle/>
          <a:p>
            <a:r>
              <a:rPr lang="en-GB" dirty="0"/>
              <a:t>CLICK TO EDIT MASTER </a:t>
            </a:r>
            <a:br>
              <a:rPr lang="ru-RU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F8EC5-4C53-7742-A0BB-159B4D155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2020528"/>
            <a:ext cx="10944226" cy="3461107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079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3 строки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3EFD7-9B2A-B740-A702-1D3D4A75C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41325"/>
            <a:ext cx="10944225" cy="1861004"/>
          </a:xfrm>
        </p:spPr>
        <p:txBody>
          <a:bodyPr anchor="ctr">
            <a:noAutofit/>
          </a:bodyPr>
          <a:lstStyle/>
          <a:p>
            <a:r>
              <a:rPr lang="en-GB" dirty="0"/>
              <a:t>CLICK TO EDIT MASTER </a:t>
            </a:r>
            <a:br>
              <a:rPr lang="ru-RU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F8EC5-4C53-7742-A0BB-159B4D155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2698955"/>
            <a:ext cx="10944226" cy="2782681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905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Заголовок 2 строки и  2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1DF4C-9CFC-4945-B92C-A4AE158FE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41325"/>
            <a:ext cx="10944225" cy="1384300"/>
          </a:xfrm>
        </p:spPr>
        <p:txBody>
          <a:bodyPr>
            <a:noAutofit/>
          </a:bodyPr>
          <a:lstStyle/>
          <a:p>
            <a:r>
              <a:rPr lang="en-GB" dirty="0"/>
              <a:t>CLICK TO EDIT </a:t>
            </a:r>
            <a:br>
              <a:rPr lang="ru-RU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1A5E4-2A61-CE4B-89F8-FF5B0E1800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947553"/>
            <a:ext cx="5179035" cy="3534084"/>
          </a:xfrm>
        </p:spPr>
        <p:txBody>
          <a:bodyPr lIns="0" tIns="0" rIns="0" bIns="0" anchor="ctr"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29199-A26E-DA4B-892F-1D37F5B59B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947553"/>
            <a:ext cx="5472113" cy="3534084"/>
          </a:xfrm>
        </p:spPr>
        <p:txBody>
          <a:bodyPr lIns="0" tIns="0" rIns="0" bIns="0" anchor="ctr">
            <a:no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954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A8D8F-CAEC-599E-1B4E-8A0AD1697F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72D996-E51C-1A6D-4961-4BC1ABEF47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6A746-B6C9-599C-4FAA-9425440E5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801D0-6EA3-42E2-BE7C-1A5364F44C24}" type="datetimeFigureOut">
              <a:rPr lang="ru-RU" smtClean="0"/>
              <a:t>17.04.2026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3AE1F-537B-0D1A-00F0-2309E79AD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0A9C2-4099-ADC5-ED82-438088417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C122-F9FF-45D8-B252-8AFC258D2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434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D8FE2E-E35F-9446-9B41-FE8603915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41325"/>
            <a:ext cx="10944225" cy="56156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/>
              <a:t>CLICK TO EDIT MASTER TITLE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D4F738-B15A-6B45-A5D5-8A77D3C45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445342"/>
            <a:ext cx="10937854" cy="403629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900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55" r:id="rId2"/>
    <p:sldLayoutId id="2147483696" r:id="rId3"/>
    <p:sldLayoutId id="2147483695" r:id="rId4"/>
    <p:sldLayoutId id="2147483650" r:id="rId5"/>
    <p:sldLayoutId id="2147483652" r:id="rId6"/>
    <p:sldLayoutId id="214748369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rgbClr val="FABD2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Clr>
          <a:srgbClr val="FABD2B"/>
        </a:buClr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indent="-342900" algn="l" defTabSz="914400" rtl="0" eaLnBrk="1" latinLnBrk="0" hangingPunct="1">
        <a:lnSpc>
          <a:spcPct val="100000"/>
        </a:lnSpc>
        <a:spcBef>
          <a:spcPts val="600"/>
        </a:spcBef>
        <a:buClr>
          <a:srgbClr val="FABD2B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600"/>
        </a:spcBef>
        <a:buClr>
          <a:srgbClr val="FABD2B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600"/>
        </a:spcBef>
        <a:buClr>
          <a:srgbClr val="FABD2B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600"/>
        </a:spcBef>
        <a:buClr>
          <a:srgbClr val="FABD2B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93" userDrawn="1">
          <p15:clr>
            <a:srgbClr val="F26B43"/>
          </p15:clr>
        </p15:guide>
        <p15:guide id="4" orient="horz" pos="3725" userDrawn="1">
          <p15:clr>
            <a:srgbClr val="F26B43"/>
          </p15:clr>
        </p15:guide>
        <p15:guide id="5" orient="horz" pos="4042" userDrawn="1">
          <p15:clr>
            <a:srgbClr val="F26B43"/>
          </p15:clr>
        </p15:guide>
        <p15:guide id="6" pos="7287" userDrawn="1">
          <p15:clr>
            <a:srgbClr val="F26B43"/>
          </p15:clr>
        </p15:guide>
        <p15:guide id="7" orient="horz" pos="3453" userDrawn="1">
          <p15:clr>
            <a:srgbClr val="F26B43"/>
          </p15:clr>
        </p15:guide>
        <p15:guide id="8" orient="horz" pos="2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07 The King and His Kingdom HORIZONTAL">
            <a:hlinkClick r:id="" action="ppaction://media"/>
            <a:extLst>
              <a:ext uri="{FF2B5EF4-FFF2-40B4-BE49-F238E27FC236}">
                <a16:creationId xmlns:a16="http://schemas.microsoft.com/office/drawing/2014/main" id="{D3048B33-90A8-AEA8-B5D9-90DFBF113AA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979"/>
          </a:xfrm>
        </p:spPr>
      </p:pic>
    </p:spTree>
    <p:extLst>
      <p:ext uri="{BB962C8B-B14F-4D97-AF65-F5344CB8AC3E}">
        <p14:creationId xmlns:p14="http://schemas.microsoft.com/office/powerpoint/2010/main" val="211489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29FA3-3E3A-EC7D-4F55-75DD69145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ЗАЛОЖНИКИ ИМИДЖА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2BF46-B4DB-6E9A-1DD1-A85C4AC3B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2324"/>
            <a:ext cx="10944226" cy="385931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Если вы любите бренды, вы заложник имиджа;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Если вы любите комфорт, а не бренды, вы заложник имиджа;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Если вы любите одежду без брендов, вы заложник имиджа;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Если вы любите подержанную одежду, вы заложник имиджа;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Если вы предпочитаете чёрную униформу религиозной одежды, вы заложник имиджа.</a:t>
            </a:r>
          </a:p>
          <a:p>
            <a:r>
              <a:rPr lang="ru-RU" dirty="0"/>
              <a:t>Мы не можем избежать того, что мы все заложники имиджа.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3822942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C1E88-466A-91E1-C94B-D47468D3C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41325"/>
            <a:ext cx="10944225" cy="1265555"/>
          </a:xfrm>
        </p:spPr>
        <p:txBody>
          <a:bodyPr/>
          <a:lstStyle/>
          <a:p>
            <a:r>
              <a:rPr lang="ru-RU" dirty="0"/>
              <a:t>ОШИБКА ФАРИСЕЕВ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137C6-D6BE-272C-107B-D19350774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840992"/>
            <a:ext cx="10944226" cy="364064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EEEAD2"/>
                </a:solidFill>
              </a:rPr>
              <a:t>Фарисеи неверно использовали Писание, потому что они считали, что внешнее изменение поведения приведёт к внутреннему перерождению. </a:t>
            </a:r>
            <a:r>
              <a:rPr lang="ru-RU" b="1" dirty="0"/>
              <a:t>Библия же раз за разом показывает, что внутреннее перерождение ведёт к изменению поведения</a:t>
            </a:r>
            <a:r>
              <a:rPr lang="ru-RU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EEEAD2"/>
                </a:solidFill>
              </a:rPr>
              <a:t>Фарисеи проявляли лицемерие в том, что их публичное поведение отличалось от приватного поведения. Но </a:t>
            </a:r>
            <a:r>
              <a:rPr lang="ru-RU" b="1" dirty="0"/>
              <a:t>именно приватное поведение выдаёт наше сердце</a:t>
            </a:r>
            <a:r>
              <a:rPr lang="ru-RU" dirty="0"/>
              <a:t>.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843319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5E377-0078-0105-7730-7763F8C40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СТРАСТЬ ХРИСТА ОЧИЩАЕТ МЕНЯ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7C449-24F3-B8D4-05DE-95523397E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Господь добела отмывает мою душу тем, что: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u="sng" dirty="0">
                <a:solidFill>
                  <a:srgbClr val="FABD2B"/>
                </a:solidFill>
              </a:rPr>
              <a:t>Обличает</a:t>
            </a:r>
            <a:r>
              <a:rPr lang="ru-RU" dirty="0"/>
              <a:t> меня;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u="sng" dirty="0">
                <a:solidFill>
                  <a:srgbClr val="FABD2B"/>
                </a:solidFill>
              </a:rPr>
              <a:t>Открывает</a:t>
            </a:r>
            <a:r>
              <a:rPr lang="ru-RU" dirty="0"/>
              <a:t> мне глаза;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u="sng" dirty="0">
                <a:solidFill>
                  <a:srgbClr val="FABD2B"/>
                </a:solidFill>
              </a:rPr>
              <a:t>Оживляет</a:t>
            </a:r>
            <a:r>
              <a:rPr lang="ru-RU" dirty="0"/>
              <a:t> меня.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3414823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A6C08-C9B0-C9B1-3CA8-78A8A5A03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8A318-4D83-270A-A1EE-59FA8107D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602429"/>
            <a:ext cx="11007282" cy="4879208"/>
          </a:xfrm>
        </p:spPr>
        <p:txBody>
          <a:bodyPr/>
          <a:lstStyle/>
          <a:p>
            <a:r>
              <a:rPr lang="ru-RU" baseline="30000" dirty="0">
                <a:solidFill>
                  <a:srgbClr val="EEEAD2"/>
                </a:solidFill>
              </a:rPr>
              <a:t>23:25</a:t>
            </a:r>
            <a:r>
              <a:rPr lang="ru-RU" b="1" baseline="30000" dirty="0">
                <a:solidFill>
                  <a:srgbClr val="EEEAD2"/>
                </a:solidFill>
              </a:rPr>
              <a:t> </a:t>
            </a:r>
            <a:r>
              <a:rPr lang="ru-RU" dirty="0">
                <a:solidFill>
                  <a:srgbClr val="EEEAD2"/>
                </a:solidFill>
              </a:rPr>
              <a:t>Горе вам, учители Закона и фарисеи! Лицемеры! </a:t>
            </a:r>
            <a:r>
              <a:rPr lang="ru-RU" b="1" dirty="0"/>
              <a:t>Вы очищаете чашу и блюдо снаружи, но внутри они полны тем, что вы награбили в своей алчности и распущенности</a:t>
            </a:r>
            <a:r>
              <a:rPr lang="ru-RU" dirty="0"/>
              <a:t>. </a:t>
            </a:r>
            <a:r>
              <a:rPr lang="ru-RU" baseline="30000" dirty="0">
                <a:solidFill>
                  <a:srgbClr val="EEEAD2"/>
                </a:solidFill>
              </a:rPr>
              <a:t>26</a:t>
            </a:r>
            <a:r>
              <a:rPr lang="ru-RU" b="1" baseline="30000" dirty="0">
                <a:solidFill>
                  <a:srgbClr val="EEEAD2"/>
                </a:solidFill>
              </a:rPr>
              <a:t> </a:t>
            </a:r>
            <a:r>
              <a:rPr lang="ru-RU" dirty="0">
                <a:solidFill>
                  <a:srgbClr val="EEEAD2"/>
                </a:solidFill>
              </a:rPr>
              <a:t>Слепой фарисей! Очисти сначала чашу и блюдо внутри, тогда и снаружи они станут чисты.</a:t>
            </a:r>
            <a:r>
              <a:rPr lang="en-US" dirty="0">
                <a:solidFill>
                  <a:srgbClr val="EEEAD2"/>
                </a:solidFill>
              </a:rPr>
              <a:t> </a:t>
            </a:r>
          </a:p>
          <a:p>
            <a:r>
              <a:rPr lang="ru-RU" baseline="30000" dirty="0">
                <a:solidFill>
                  <a:srgbClr val="EEEAD2"/>
                </a:solidFill>
              </a:rPr>
              <a:t>27</a:t>
            </a:r>
            <a:r>
              <a:rPr lang="ru-RU" b="1" baseline="30000" dirty="0">
                <a:solidFill>
                  <a:srgbClr val="EEEAD2"/>
                </a:solidFill>
              </a:rPr>
              <a:t> </a:t>
            </a:r>
            <a:r>
              <a:rPr lang="ru-RU" dirty="0">
                <a:solidFill>
                  <a:srgbClr val="EEEAD2"/>
                </a:solidFill>
              </a:rPr>
              <a:t>Горе вам, учители Закона и фарисеи! Лицемеры! </a:t>
            </a:r>
            <a:r>
              <a:rPr lang="ru-RU" b="1" dirty="0"/>
              <a:t>Вы – как побеленные гробницы</a:t>
            </a:r>
            <a:r>
              <a:rPr lang="en-GB" b="1" dirty="0"/>
              <a:t>, </a:t>
            </a:r>
            <a:r>
              <a:rPr lang="ru-RU" b="1" dirty="0"/>
              <a:t>которые снаружи выглядят красиво, а внутри полны костей мертвецов и всякой нечистоты. </a:t>
            </a:r>
            <a:r>
              <a:rPr lang="ru-RU" baseline="30000" dirty="0">
                <a:solidFill>
                  <a:srgbClr val="EEEAD2"/>
                </a:solidFill>
              </a:rPr>
              <a:t>28</a:t>
            </a:r>
            <a:r>
              <a:rPr lang="ru-RU" b="1" baseline="30000" dirty="0">
                <a:solidFill>
                  <a:srgbClr val="EEEAD2"/>
                </a:solidFill>
              </a:rPr>
              <a:t> </a:t>
            </a:r>
            <a:r>
              <a:rPr lang="ru-RU" dirty="0">
                <a:solidFill>
                  <a:srgbClr val="EEEAD2"/>
                </a:solidFill>
              </a:rPr>
              <a:t>Так и вы снаружи можете показаться людям праведными, но внутри вы полны лицемерия и беззакония.</a:t>
            </a:r>
            <a:endParaRPr lang="ru-RU" baseline="30000" dirty="0">
              <a:solidFill>
                <a:srgbClr val="EEEAD2"/>
              </a:solidFill>
            </a:endParaRPr>
          </a:p>
          <a:p>
            <a:pPr algn="r"/>
            <a:r>
              <a:rPr lang="ru-RU" dirty="0">
                <a:solidFill>
                  <a:srgbClr val="EEEAD2"/>
                </a:solidFill>
              </a:rPr>
              <a:t>(Евангелие от Матфея 23:</a:t>
            </a:r>
            <a:r>
              <a:rPr lang="en-US" dirty="0">
                <a:solidFill>
                  <a:srgbClr val="EEEAD2"/>
                </a:solidFill>
              </a:rPr>
              <a:t>25-28</a:t>
            </a:r>
            <a:r>
              <a:rPr lang="ru-RU" dirty="0">
                <a:solidFill>
                  <a:srgbClr val="EEEAD2"/>
                </a:solidFill>
              </a:rPr>
              <a:t>)</a:t>
            </a:r>
            <a:endParaRPr lang="en-RU" dirty="0">
              <a:solidFill>
                <a:srgbClr val="EEE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182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A51F1-2901-09EA-3C00-FA3E2BF4B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41325"/>
            <a:ext cx="10944225" cy="1300978"/>
          </a:xfrm>
        </p:spPr>
        <p:txBody>
          <a:bodyPr/>
          <a:lstStyle/>
          <a:p>
            <a:r>
              <a:rPr lang="ru-RU" dirty="0"/>
              <a:t>ОБЛИЧЕНИЕ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4F9B4-6D81-6F3F-929F-560E743F8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853515"/>
            <a:ext cx="10944226" cy="3628122"/>
          </a:xfrm>
        </p:spPr>
        <p:txBody>
          <a:bodyPr/>
          <a:lstStyle/>
          <a:p>
            <a:r>
              <a:rPr lang="ru-RU" dirty="0"/>
              <a:t>Иисус не просто обличает свою аудиторию, прямо говоря об их грехах, но, используя бытовые примеры, с которыми они знакомы, Он пытается: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Достучаться до них, чтобы они </a:t>
            </a:r>
            <a:r>
              <a:rPr lang="ru-RU" b="1" u="sng" dirty="0">
                <a:solidFill>
                  <a:srgbClr val="FABD2B"/>
                </a:solidFill>
              </a:rPr>
              <a:t>прислушались</a:t>
            </a:r>
            <a:r>
              <a:rPr lang="ru-RU" dirty="0"/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Докричаться до них, чтобы они </a:t>
            </a:r>
            <a:r>
              <a:rPr lang="ru-RU" b="1" u="sng" dirty="0">
                <a:solidFill>
                  <a:srgbClr val="FABD2B"/>
                </a:solidFill>
              </a:rPr>
              <a:t>признались себе</a:t>
            </a:r>
            <a:r>
              <a:rPr lang="ru-RU" dirty="0"/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Донести до них серьёзность проблемы, </a:t>
            </a:r>
            <a:br>
              <a:rPr lang="ru-RU" dirty="0"/>
            </a:br>
            <a:r>
              <a:rPr lang="ru-RU" dirty="0"/>
              <a:t>чтобы они </a:t>
            </a:r>
            <a:r>
              <a:rPr lang="ru-RU" b="1" u="sng" dirty="0">
                <a:solidFill>
                  <a:srgbClr val="FABD2B"/>
                </a:solidFill>
              </a:rPr>
              <a:t>поменяли</a:t>
            </a:r>
            <a:r>
              <a:rPr lang="ru-RU" dirty="0"/>
              <a:t> свой подход.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3154592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6B185-7A21-ECA3-D71C-BCAA63A27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719329"/>
            <a:ext cx="10944226" cy="4762308"/>
          </a:xfrm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EEEAD2"/>
                </a:solidFill>
              </a:rPr>
              <a:t>Насколько сложно Богу достучаться до наших сердец сегодня? Прислушиваемся ли мы к обличению Бога даже тогда, когда Бог преподносит его через не самых приятных в общении людей?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dirty="0"/>
              <a:t>«</a:t>
            </a:r>
            <a:r>
              <a:rPr lang="ru-RU" b="1" i="1" dirty="0"/>
              <a:t>Саморазрушение, в той или иной форме, всегда является альтернативой тому, чтобы честно посмотреть правде в глаза</a:t>
            </a:r>
            <a:r>
              <a:rPr lang="ru-RU" dirty="0"/>
              <a:t>».</a:t>
            </a:r>
            <a:endParaRPr lang="en-RU" dirty="0"/>
          </a:p>
          <a:p>
            <a:pPr algn="r"/>
            <a:r>
              <a:rPr lang="ru-RU" dirty="0">
                <a:solidFill>
                  <a:srgbClr val="EEEAD2"/>
                </a:solidFill>
              </a:rPr>
              <a:t>(Бреннан Мэннинг «</a:t>
            </a:r>
            <a:r>
              <a:rPr lang="ru-RU" i="1" dirty="0">
                <a:solidFill>
                  <a:srgbClr val="EEEAD2"/>
                </a:solidFill>
              </a:rPr>
              <a:t>Евангелие для оборванцев</a:t>
            </a:r>
            <a:r>
              <a:rPr lang="ru-RU" dirty="0">
                <a:solidFill>
                  <a:srgbClr val="EEEAD2"/>
                </a:solidFill>
              </a:rPr>
              <a:t>»)</a:t>
            </a:r>
            <a:endParaRPr lang="en-RU" dirty="0">
              <a:solidFill>
                <a:srgbClr val="EEEAD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dirty="0"/>
              <a:t>Страсть Христа очищает меня</a:t>
            </a:r>
            <a:endParaRPr lang="en-RU" b="1" dirty="0"/>
          </a:p>
        </p:txBody>
      </p:sp>
    </p:spTree>
    <p:extLst>
      <p:ext uri="{BB962C8B-B14F-4D97-AF65-F5344CB8AC3E}">
        <p14:creationId xmlns:p14="http://schemas.microsoft.com/office/powerpoint/2010/main" val="2071119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D7330-F996-FD96-81A2-C1F21EAE7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4187E-3A3C-D1EC-11D1-2E8013A34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602429"/>
            <a:ext cx="11007282" cy="4879208"/>
          </a:xfrm>
        </p:spPr>
        <p:txBody>
          <a:bodyPr/>
          <a:lstStyle/>
          <a:p>
            <a:r>
              <a:rPr lang="ru-RU" baseline="30000" dirty="0">
                <a:solidFill>
                  <a:srgbClr val="EEEAD2"/>
                </a:solidFill>
              </a:rPr>
              <a:t>23:25</a:t>
            </a:r>
            <a:r>
              <a:rPr lang="ru-RU" b="1" baseline="30000" dirty="0">
                <a:solidFill>
                  <a:srgbClr val="EEEAD2"/>
                </a:solidFill>
              </a:rPr>
              <a:t> </a:t>
            </a:r>
            <a:r>
              <a:rPr lang="ru-RU" dirty="0">
                <a:solidFill>
                  <a:srgbClr val="EEEAD2"/>
                </a:solidFill>
              </a:rPr>
              <a:t>Горе вам, учители Закона и фарисеи! Лицемеры! Вы очищаете чашу и блюдо снаружи, но внутри они полны тем, что вы награбили в своей </a:t>
            </a:r>
            <a:r>
              <a:rPr lang="ru-RU" b="1" dirty="0"/>
              <a:t>алчности и распущенности</a:t>
            </a:r>
            <a:r>
              <a:rPr lang="ru-RU" dirty="0"/>
              <a:t>. </a:t>
            </a:r>
            <a:r>
              <a:rPr lang="ru-RU" baseline="30000" dirty="0">
                <a:solidFill>
                  <a:srgbClr val="EEEAD2"/>
                </a:solidFill>
              </a:rPr>
              <a:t>26</a:t>
            </a:r>
            <a:r>
              <a:rPr lang="ru-RU" b="1" baseline="30000" dirty="0">
                <a:solidFill>
                  <a:srgbClr val="EEEAD2"/>
                </a:solidFill>
              </a:rPr>
              <a:t> </a:t>
            </a:r>
            <a:r>
              <a:rPr lang="ru-RU" b="1" dirty="0"/>
              <a:t>Слепой</a:t>
            </a:r>
            <a:r>
              <a:rPr lang="ru-RU" dirty="0">
                <a:solidFill>
                  <a:srgbClr val="EEEAD2"/>
                </a:solidFill>
              </a:rPr>
              <a:t> фарисей! Очисти сначала чашу и блюдо внутри, тогда и снаружи они станут чисты.</a:t>
            </a:r>
            <a:r>
              <a:rPr lang="en-US" dirty="0">
                <a:solidFill>
                  <a:srgbClr val="EEEAD2"/>
                </a:solidFill>
              </a:rPr>
              <a:t> </a:t>
            </a:r>
          </a:p>
          <a:p>
            <a:r>
              <a:rPr lang="ru-RU" baseline="30000" dirty="0">
                <a:solidFill>
                  <a:srgbClr val="EEEAD2"/>
                </a:solidFill>
              </a:rPr>
              <a:t>27</a:t>
            </a:r>
            <a:r>
              <a:rPr lang="ru-RU" b="1" baseline="30000" dirty="0">
                <a:solidFill>
                  <a:srgbClr val="EEEAD2"/>
                </a:solidFill>
              </a:rPr>
              <a:t> </a:t>
            </a:r>
            <a:r>
              <a:rPr lang="ru-RU" dirty="0">
                <a:solidFill>
                  <a:srgbClr val="EEEAD2"/>
                </a:solidFill>
              </a:rPr>
              <a:t>Горе вам, учители Закона и фарисеи! Лицемеры! Вы – как побеленные гробницы</a:t>
            </a:r>
            <a:r>
              <a:rPr lang="en-GB" dirty="0">
                <a:solidFill>
                  <a:srgbClr val="EEEAD2"/>
                </a:solidFill>
              </a:rPr>
              <a:t>, </a:t>
            </a:r>
            <a:r>
              <a:rPr lang="ru-RU" dirty="0">
                <a:solidFill>
                  <a:srgbClr val="EEEAD2"/>
                </a:solidFill>
              </a:rPr>
              <a:t>которые снаружи выглядят красиво, а внутри полны костей мертвецов и всякой нечистоты. </a:t>
            </a:r>
            <a:r>
              <a:rPr lang="ru-RU" baseline="30000" dirty="0">
                <a:solidFill>
                  <a:srgbClr val="EEEAD2"/>
                </a:solidFill>
              </a:rPr>
              <a:t>28</a:t>
            </a:r>
            <a:r>
              <a:rPr lang="ru-RU" b="1" baseline="30000" dirty="0">
                <a:solidFill>
                  <a:srgbClr val="EEEAD2"/>
                </a:solidFill>
              </a:rPr>
              <a:t> </a:t>
            </a:r>
            <a:r>
              <a:rPr lang="ru-RU" dirty="0">
                <a:solidFill>
                  <a:srgbClr val="EEEAD2"/>
                </a:solidFill>
              </a:rPr>
              <a:t>Так и вы снаружи можете показаться людям праведными, но внутри вы полны </a:t>
            </a:r>
            <a:r>
              <a:rPr lang="ru-RU" b="1" dirty="0"/>
              <a:t>лицемерия и беззакония</a:t>
            </a:r>
            <a:r>
              <a:rPr lang="ru-RU" dirty="0"/>
              <a:t>.</a:t>
            </a:r>
            <a:endParaRPr lang="ru-RU" baseline="30000" dirty="0"/>
          </a:p>
          <a:p>
            <a:pPr algn="r"/>
            <a:r>
              <a:rPr lang="ru-RU" dirty="0">
                <a:solidFill>
                  <a:srgbClr val="EEEAD2"/>
                </a:solidFill>
              </a:rPr>
              <a:t>(Евангелие от Матфея 23:</a:t>
            </a:r>
            <a:r>
              <a:rPr lang="en-US" dirty="0">
                <a:solidFill>
                  <a:srgbClr val="EEEAD2"/>
                </a:solidFill>
              </a:rPr>
              <a:t>25-28</a:t>
            </a:r>
            <a:r>
              <a:rPr lang="ru-RU" dirty="0">
                <a:solidFill>
                  <a:srgbClr val="EEEAD2"/>
                </a:solidFill>
              </a:rPr>
              <a:t>)</a:t>
            </a:r>
            <a:endParaRPr lang="en-RU" dirty="0">
              <a:solidFill>
                <a:srgbClr val="EEE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159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B0AC7-8229-ECDC-2B2C-DA4D0B1C5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41325"/>
            <a:ext cx="10944225" cy="1033907"/>
          </a:xfrm>
        </p:spPr>
        <p:txBody>
          <a:bodyPr/>
          <a:lstStyle/>
          <a:p>
            <a:r>
              <a:rPr lang="ru-RU" dirty="0"/>
              <a:t>ПРОЗРЕНИЕ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DA959-6580-1BAA-81C9-C0ECAC814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475233"/>
            <a:ext cx="10944226" cy="4006404"/>
          </a:xfrm>
          <a:noFill/>
        </p:spPr>
        <p:txBody>
          <a:bodyPr/>
          <a:lstStyle/>
          <a:p>
            <a:r>
              <a:rPr lang="ru-RU" dirty="0"/>
              <a:t>Иисус прямо указывает на ряд изъянов в душе фарисеев: алчность, распущенность, лицемерие и беззаконие. Такого рода страсти трудно: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u="sng" dirty="0">
                <a:solidFill>
                  <a:srgbClr val="FABD2B"/>
                </a:solidFill>
              </a:rPr>
              <a:t>Конкретизировать</a:t>
            </a:r>
            <a:r>
              <a:rPr lang="ru-RU" dirty="0"/>
              <a:t> («алчность»);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u="sng" dirty="0">
                <a:solidFill>
                  <a:srgbClr val="FABD2B"/>
                </a:solidFill>
              </a:rPr>
              <a:t>Контролировать</a:t>
            </a:r>
            <a:r>
              <a:rPr lang="ru-RU" dirty="0"/>
              <a:t> («распущенность»);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u="sng" dirty="0">
                <a:solidFill>
                  <a:srgbClr val="FABD2B"/>
                </a:solidFill>
              </a:rPr>
              <a:t>Констатировать</a:t>
            </a:r>
            <a:r>
              <a:rPr lang="ru-RU" dirty="0"/>
              <a:t> («лицемерие»);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u="sng" dirty="0">
                <a:solidFill>
                  <a:srgbClr val="FABD2B"/>
                </a:solidFill>
              </a:rPr>
              <a:t>Классифицировать</a:t>
            </a:r>
            <a:r>
              <a:rPr lang="ru-RU" dirty="0"/>
              <a:t> («беззаконие»).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854626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5F1F3-42D7-50A4-FE03-4FB5A9C3F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609601"/>
            <a:ext cx="10944226" cy="4872036"/>
          </a:xfrm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dirty="0"/>
              <a:t>Перемены в жизни даются непросто. Наше прозрение всегда болезненно.</a:t>
            </a:r>
            <a:endParaRPr lang="ru-RU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EEEAD2"/>
                </a:solidFill>
              </a:rPr>
              <a:t>Насколько мы честны с собой? Стремимся ли мы к тому, чтобы исследовать не только наши поступки, но и глубинные причины, которые к ним привели?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EEEAD2"/>
                </a:solidFill>
              </a:rPr>
              <a:t>«</a:t>
            </a:r>
            <a:r>
              <a:rPr lang="ru-RU" i="1" dirty="0">
                <a:solidFill>
                  <a:srgbClr val="EEEAD2"/>
                </a:solidFill>
              </a:rPr>
              <a:t>Было бы слишком просто сказать: «с этого времени </a:t>
            </a:r>
            <a:r>
              <a:rPr lang="ru-RU" i="1" dirty="0" err="1">
                <a:solidFill>
                  <a:srgbClr val="EEEAD2"/>
                </a:solidFill>
              </a:rPr>
              <a:t>Юстэс</a:t>
            </a:r>
            <a:r>
              <a:rPr lang="ru-RU" i="1" dirty="0">
                <a:solidFill>
                  <a:srgbClr val="EEEAD2"/>
                </a:solidFill>
              </a:rPr>
              <a:t> стал другим». Говоря точнее, </a:t>
            </a:r>
            <a:r>
              <a:rPr lang="ru-RU" b="1" i="1" dirty="0"/>
              <a:t>с этого времени он начал становиться другим</a:t>
            </a:r>
            <a:r>
              <a:rPr lang="ru-RU" dirty="0"/>
              <a:t>».</a:t>
            </a:r>
          </a:p>
          <a:p>
            <a:pPr algn="r"/>
            <a:r>
              <a:rPr lang="ru-RU" dirty="0">
                <a:solidFill>
                  <a:srgbClr val="EEEAD2"/>
                </a:solidFill>
              </a:rPr>
              <a:t>(Клайв </a:t>
            </a:r>
            <a:r>
              <a:rPr lang="ru-RU" dirty="0" err="1">
                <a:solidFill>
                  <a:srgbClr val="EEEAD2"/>
                </a:solidFill>
              </a:rPr>
              <a:t>Стейплз</a:t>
            </a:r>
            <a:r>
              <a:rPr lang="ru-RU" dirty="0">
                <a:solidFill>
                  <a:srgbClr val="EEEAD2"/>
                </a:solidFill>
              </a:rPr>
              <a:t> Льюис «</a:t>
            </a:r>
            <a:r>
              <a:rPr lang="ru-RU" i="1" dirty="0">
                <a:solidFill>
                  <a:srgbClr val="EEEAD2"/>
                </a:solidFill>
              </a:rPr>
              <a:t>Покоритель зари</a:t>
            </a:r>
            <a:r>
              <a:rPr lang="ru-RU" dirty="0">
                <a:solidFill>
                  <a:srgbClr val="EEEAD2"/>
                </a:solidFill>
              </a:rPr>
              <a:t>»)</a:t>
            </a:r>
            <a:r>
              <a:rPr lang="en-RU" dirty="0">
                <a:solidFill>
                  <a:srgbClr val="EEEAD2"/>
                </a:solidFill>
              </a:rPr>
              <a:t> </a:t>
            </a:r>
            <a:endParaRPr lang="ru-RU" dirty="0">
              <a:solidFill>
                <a:srgbClr val="EEEAD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dirty="0"/>
              <a:t>Страсть Христа очищает меня</a:t>
            </a:r>
            <a:endParaRPr lang="en-RU" b="1" dirty="0"/>
          </a:p>
        </p:txBody>
      </p:sp>
    </p:spTree>
    <p:extLst>
      <p:ext uri="{BB962C8B-B14F-4D97-AF65-F5344CB8AC3E}">
        <p14:creationId xmlns:p14="http://schemas.microsoft.com/office/powerpoint/2010/main" val="3536255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C5B7E-635A-5792-3A4D-3C6BD6A48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3AF7F-2686-70FC-CD1C-064B169D9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602429"/>
            <a:ext cx="11007282" cy="4879208"/>
          </a:xfrm>
        </p:spPr>
        <p:txBody>
          <a:bodyPr/>
          <a:lstStyle/>
          <a:p>
            <a:r>
              <a:rPr lang="ru-RU" baseline="30000" dirty="0">
                <a:solidFill>
                  <a:srgbClr val="EEEAD2"/>
                </a:solidFill>
              </a:rPr>
              <a:t>23:25</a:t>
            </a:r>
            <a:r>
              <a:rPr lang="ru-RU" b="1" baseline="30000" dirty="0">
                <a:solidFill>
                  <a:srgbClr val="EEEAD2"/>
                </a:solidFill>
              </a:rPr>
              <a:t> </a:t>
            </a:r>
            <a:r>
              <a:rPr lang="ru-RU" dirty="0">
                <a:solidFill>
                  <a:srgbClr val="EEEAD2"/>
                </a:solidFill>
              </a:rPr>
              <a:t>Горе вам, учители Закона и фарисеи! Лицемеры! Вы очищаете чашу и блюдо снаружи, но внутри они полны тем, что вы награбили в своей алчности и распущенности. </a:t>
            </a:r>
            <a:r>
              <a:rPr lang="ru-RU" baseline="30000" dirty="0">
                <a:solidFill>
                  <a:srgbClr val="EEEAD2"/>
                </a:solidFill>
              </a:rPr>
              <a:t>26</a:t>
            </a:r>
            <a:r>
              <a:rPr lang="ru-RU" b="1" baseline="30000" dirty="0">
                <a:solidFill>
                  <a:srgbClr val="EEEAD2"/>
                </a:solidFill>
              </a:rPr>
              <a:t> </a:t>
            </a:r>
            <a:r>
              <a:rPr lang="ru-RU" dirty="0">
                <a:solidFill>
                  <a:srgbClr val="EEEAD2"/>
                </a:solidFill>
              </a:rPr>
              <a:t>Слепой фарисей! Очисти сначала чашу и блюдо внутри, тогда и снаружи они станут чисты.</a:t>
            </a:r>
            <a:r>
              <a:rPr lang="en-US" dirty="0">
                <a:solidFill>
                  <a:srgbClr val="EEEAD2"/>
                </a:solidFill>
              </a:rPr>
              <a:t> </a:t>
            </a:r>
          </a:p>
          <a:p>
            <a:r>
              <a:rPr lang="ru-RU" baseline="30000" dirty="0">
                <a:solidFill>
                  <a:srgbClr val="EEEAD2"/>
                </a:solidFill>
              </a:rPr>
              <a:t>27</a:t>
            </a:r>
            <a:r>
              <a:rPr lang="ru-RU" b="1" baseline="30000" dirty="0">
                <a:solidFill>
                  <a:srgbClr val="EEEAD2"/>
                </a:solidFill>
              </a:rPr>
              <a:t> </a:t>
            </a:r>
            <a:r>
              <a:rPr lang="ru-RU" dirty="0">
                <a:solidFill>
                  <a:srgbClr val="EEEAD2"/>
                </a:solidFill>
              </a:rPr>
              <a:t>Горе вам, учители Закона и фарисеи! Лицемеры! Вы – как побеленные гробницы</a:t>
            </a:r>
            <a:r>
              <a:rPr lang="en-GB" dirty="0">
                <a:solidFill>
                  <a:srgbClr val="EEEAD2"/>
                </a:solidFill>
              </a:rPr>
              <a:t>, </a:t>
            </a:r>
            <a:r>
              <a:rPr lang="ru-RU" dirty="0">
                <a:solidFill>
                  <a:srgbClr val="EEEAD2"/>
                </a:solidFill>
              </a:rPr>
              <a:t>которые снаружи выглядят красиво, а внутри полны костей мертвецов и всякой нечистоты. </a:t>
            </a:r>
            <a:r>
              <a:rPr lang="ru-RU" baseline="30000" dirty="0">
                <a:solidFill>
                  <a:srgbClr val="EEEAD2"/>
                </a:solidFill>
              </a:rPr>
              <a:t>28</a:t>
            </a:r>
            <a:r>
              <a:rPr lang="ru-RU" b="1" baseline="30000" dirty="0">
                <a:solidFill>
                  <a:srgbClr val="EEEAD2"/>
                </a:solidFill>
              </a:rPr>
              <a:t> </a:t>
            </a:r>
            <a:r>
              <a:rPr lang="ru-RU" dirty="0">
                <a:solidFill>
                  <a:srgbClr val="EEEAD2"/>
                </a:solidFill>
              </a:rPr>
              <a:t>Так и </a:t>
            </a:r>
            <a:r>
              <a:rPr lang="ru-RU" b="1" dirty="0"/>
              <a:t>вы снаружи можете показаться людям праведными, но внутри вы полны лицемерия и беззакония</a:t>
            </a:r>
            <a:r>
              <a:rPr lang="ru-RU" dirty="0"/>
              <a:t>.</a:t>
            </a:r>
            <a:endParaRPr lang="ru-RU" baseline="30000" dirty="0"/>
          </a:p>
          <a:p>
            <a:pPr algn="r"/>
            <a:r>
              <a:rPr lang="ru-RU" dirty="0">
                <a:solidFill>
                  <a:srgbClr val="EEEAD2"/>
                </a:solidFill>
              </a:rPr>
              <a:t>(Евангелие от Матфея 23:</a:t>
            </a:r>
            <a:r>
              <a:rPr lang="en-US" dirty="0">
                <a:solidFill>
                  <a:srgbClr val="EEEAD2"/>
                </a:solidFill>
              </a:rPr>
              <a:t>25-28</a:t>
            </a:r>
            <a:r>
              <a:rPr lang="ru-RU" dirty="0">
                <a:solidFill>
                  <a:srgbClr val="EEEAD2"/>
                </a:solidFill>
              </a:rPr>
              <a:t>)</a:t>
            </a:r>
            <a:endParaRPr lang="en-RU" dirty="0">
              <a:solidFill>
                <a:srgbClr val="EEE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667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7D3C6-1630-02F4-B6ED-585982F98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703385"/>
            <a:ext cx="10944226" cy="4778251"/>
          </a:xfrm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i="1" dirty="0"/>
              <a:t>Какую маску вы предпочитаете носить и почему? За каким фасадом чаще всего прячете то, что на самом деле происходит в вашей жизни?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Задумайтесь и, если есть возможность, запишите сейчас ответ в ваши бюллетени.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3234201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8B1B24-227C-1575-CB49-B30D2B216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41325"/>
            <a:ext cx="10944225" cy="1387475"/>
          </a:xfrm>
        </p:spPr>
        <p:txBody>
          <a:bodyPr/>
          <a:lstStyle/>
          <a:p>
            <a:r>
              <a:rPr lang="ru-RU" dirty="0"/>
              <a:t>ОЖИВЛЕНИЕ</a:t>
            </a:r>
            <a:endParaRPr lang="en-RU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515BE5-309B-9A6C-4B05-A21F646A0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828800"/>
            <a:ext cx="10944226" cy="3652837"/>
          </a:xfrm>
        </p:spPr>
        <p:txBody>
          <a:bodyPr/>
          <a:lstStyle/>
          <a:p>
            <a:r>
              <a:rPr lang="ru-RU" dirty="0"/>
              <a:t>Христос оживляет нас тем, что: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Преображает </a:t>
            </a:r>
            <a:r>
              <a:rPr lang="ru-RU" b="1" u="sng" dirty="0">
                <a:solidFill>
                  <a:srgbClr val="FABD2B"/>
                </a:solidFill>
              </a:rPr>
              <a:t>сердце</a:t>
            </a:r>
            <a:r>
              <a:rPr lang="ru-RU" dirty="0"/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Позволяет признать </a:t>
            </a:r>
            <a:r>
              <a:rPr lang="ru-RU" b="1" u="sng" dirty="0">
                <a:solidFill>
                  <a:srgbClr val="FABD2B"/>
                </a:solidFill>
              </a:rPr>
              <a:t>видимые</a:t>
            </a:r>
            <a:r>
              <a:rPr lang="ru-RU" dirty="0"/>
              <a:t> и </a:t>
            </a:r>
            <a:r>
              <a:rPr lang="ru-RU" b="1" u="sng" dirty="0">
                <a:solidFill>
                  <a:srgbClr val="FABD2B"/>
                </a:solidFill>
              </a:rPr>
              <a:t>невидимые</a:t>
            </a:r>
            <a:r>
              <a:rPr lang="ru-RU" dirty="0"/>
              <a:t> грехи;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Прощает и </a:t>
            </a:r>
            <a:r>
              <a:rPr lang="ru-RU" b="1" u="sng" dirty="0">
                <a:solidFill>
                  <a:srgbClr val="FABD2B"/>
                </a:solidFill>
              </a:rPr>
              <a:t>укрепляет</a:t>
            </a:r>
            <a:r>
              <a:rPr lang="ru-RU" dirty="0"/>
              <a:t> нас.</a:t>
            </a:r>
          </a:p>
          <a:p>
            <a:r>
              <a:rPr lang="ru-RU" dirty="0"/>
              <a:t>Однажды Он воскресит нас также, как и Сам был воскрешён. Но уже сейчас мы вкусили Его вечную жизнь, а значит, теперь даже наши гробы будут полны жизни.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373392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1108F-2291-1B39-561E-577C5986B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597409"/>
            <a:ext cx="10944226" cy="4884228"/>
          </a:xfrm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EEEAD2"/>
                </a:solidFill>
              </a:rPr>
              <a:t>Насколько мы живы сегодня? Мы живём или просто существуем, влача своё бытие изо дня в день?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EEEAD2"/>
                </a:solidFill>
              </a:rPr>
              <a:t>Кончаясь в больничной постели, </a:t>
            </a:r>
            <a:br>
              <a:rPr lang="ru-RU" i="1" dirty="0"/>
            </a:br>
            <a:r>
              <a:rPr lang="ru-RU" b="1" i="1" dirty="0"/>
              <a:t>Я чувствую рук твоих жар. </a:t>
            </a:r>
            <a:br>
              <a:rPr lang="ru-RU" i="1" dirty="0"/>
            </a:br>
            <a:r>
              <a:rPr lang="ru-RU" b="1" i="1" dirty="0"/>
              <a:t>Ты держишь меня, как изделье, </a:t>
            </a:r>
            <a:br>
              <a:rPr lang="ru-RU" b="1" i="1" dirty="0"/>
            </a:br>
            <a:r>
              <a:rPr lang="ru-RU" b="1" i="1" dirty="0"/>
              <a:t>И прячешь, как перстень, в футляр.</a:t>
            </a:r>
            <a:r>
              <a:rPr lang="en-RU" b="1" dirty="0"/>
              <a:t> </a:t>
            </a:r>
            <a:endParaRPr lang="ru-RU" b="1" dirty="0"/>
          </a:p>
          <a:p>
            <a:pPr algn="r"/>
            <a:r>
              <a:rPr lang="ru-RU" dirty="0">
                <a:solidFill>
                  <a:srgbClr val="EEEAD2"/>
                </a:solidFill>
              </a:rPr>
              <a:t>(Борис Пастернак «</a:t>
            </a:r>
            <a:r>
              <a:rPr lang="ru-RU" i="1" dirty="0">
                <a:solidFill>
                  <a:srgbClr val="EEEAD2"/>
                </a:solidFill>
              </a:rPr>
              <a:t>В больнице</a:t>
            </a:r>
            <a:r>
              <a:rPr lang="ru-RU" dirty="0">
                <a:solidFill>
                  <a:srgbClr val="EEEAD2"/>
                </a:solidFill>
              </a:rPr>
              <a:t>», 1956 год)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dirty="0"/>
              <a:t>Страсть Христа очищает меня</a:t>
            </a:r>
            <a:endParaRPr lang="en-RU" b="1" dirty="0"/>
          </a:p>
        </p:txBody>
      </p:sp>
    </p:spTree>
    <p:extLst>
      <p:ext uri="{BB962C8B-B14F-4D97-AF65-F5344CB8AC3E}">
        <p14:creationId xmlns:p14="http://schemas.microsoft.com/office/powerpoint/2010/main" val="12257423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4A6F6-6104-C993-9CD8-27E169C13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548641"/>
            <a:ext cx="10944226" cy="493299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aseline="30000" dirty="0">
                <a:solidFill>
                  <a:srgbClr val="EEEAD2"/>
                </a:solidFill>
              </a:rPr>
              <a:t>3:8</a:t>
            </a:r>
            <a:r>
              <a:rPr lang="ru-RU" b="1" dirty="0">
                <a:solidFill>
                  <a:srgbClr val="EEEAD2"/>
                </a:solidFill>
              </a:rPr>
              <a:t> </a:t>
            </a:r>
            <a:r>
              <a:rPr lang="ru-RU" dirty="0">
                <a:solidFill>
                  <a:srgbClr val="EEEAD2"/>
                </a:solidFill>
              </a:rPr>
              <a:t>Подул ветерок</a:t>
            </a:r>
            <a:r>
              <a:rPr lang="en-GB" dirty="0">
                <a:solidFill>
                  <a:srgbClr val="EEEAD2"/>
                </a:solidFill>
              </a:rPr>
              <a:t>, </a:t>
            </a:r>
            <a:r>
              <a:rPr lang="ru-RU" dirty="0">
                <a:solidFill>
                  <a:srgbClr val="EEEAD2"/>
                </a:solidFill>
              </a:rPr>
              <a:t>и они услышали, как Господь Бог ходит</a:t>
            </a:r>
            <a:r>
              <a:rPr lang="en-GB" dirty="0">
                <a:solidFill>
                  <a:srgbClr val="EEEAD2"/>
                </a:solidFill>
              </a:rPr>
              <a:t> </a:t>
            </a:r>
            <a:r>
              <a:rPr lang="ru-RU" dirty="0">
                <a:solidFill>
                  <a:srgbClr val="EEEAD2"/>
                </a:solidFill>
              </a:rPr>
              <a:t>по саду. </a:t>
            </a:r>
            <a:r>
              <a:rPr lang="ru-RU" b="1" dirty="0"/>
              <a:t>Адам и его жена спрятались от Господа Бога</a:t>
            </a:r>
            <a:r>
              <a:rPr lang="ru-RU" dirty="0"/>
              <a:t> </a:t>
            </a:r>
            <a:r>
              <a:rPr lang="ru-RU" dirty="0">
                <a:solidFill>
                  <a:srgbClr val="EEEAD2"/>
                </a:solidFill>
              </a:rPr>
              <a:t>среди деревьев сада, </a:t>
            </a:r>
            <a:r>
              <a:rPr lang="ru-RU" baseline="30000" dirty="0">
                <a:solidFill>
                  <a:srgbClr val="EEEAD2"/>
                </a:solidFill>
              </a:rPr>
              <a:t>9</a:t>
            </a:r>
            <a:r>
              <a:rPr lang="ru-RU" b="1" dirty="0">
                <a:solidFill>
                  <a:srgbClr val="EEEAD2"/>
                </a:solidFill>
              </a:rPr>
              <a:t> </a:t>
            </a:r>
            <a:r>
              <a:rPr lang="ru-RU" dirty="0">
                <a:solidFill>
                  <a:srgbClr val="EEEAD2"/>
                </a:solidFill>
              </a:rPr>
              <a:t>но Господь Бог воззвал к Адаму: «</a:t>
            </a:r>
            <a:r>
              <a:rPr lang="ru-RU" i="1" dirty="0">
                <a:solidFill>
                  <a:srgbClr val="EEEAD2"/>
                </a:solidFill>
              </a:rPr>
              <a:t>Где ты?</a:t>
            </a:r>
            <a:r>
              <a:rPr lang="ru-RU" dirty="0">
                <a:solidFill>
                  <a:srgbClr val="EEEAD2"/>
                </a:solidFill>
              </a:rPr>
              <a:t>» </a:t>
            </a:r>
            <a:r>
              <a:rPr lang="ru-RU" baseline="30000" dirty="0">
                <a:solidFill>
                  <a:srgbClr val="EEEAD2"/>
                </a:solidFill>
              </a:rPr>
              <a:t>10</a:t>
            </a:r>
            <a:r>
              <a:rPr lang="ru-RU" b="1" dirty="0">
                <a:solidFill>
                  <a:srgbClr val="EEEAD2"/>
                </a:solidFill>
              </a:rPr>
              <a:t> </a:t>
            </a:r>
            <a:r>
              <a:rPr lang="ru-RU" i="1" dirty="0">
                <a:solidFill>
                  <a:srgbClr val="EEEAD2"/>
                </a:solidFill>
              </a:rPr>
              <a:t>Адам</a:t>
            </a:r>
            <a:r>
              <a:rPr lang="ru-RU" dirty="0">
                <a:solidFill>
                  <a:srgbClr val="EEEAD2"/>
                </a:solidFill>
              </a:rPr>
              <a:t> ответил:</a:t>
            </a:r>
            <a:r>
              <a:rPr lang="ru-RU" dirty="0"/>
              <a:t> </a:t>
            </a:r>
            <a:r>
              <a:rPr lang="ru-RU" dirty="0">
                <a:solidFill>
                  <a:srgbClr val="EEEAD2"/>
                </a:solidFill>
              </a:rPr>
              <a:t>«</a:t>
            </a:r>
            <a:r>
              <a:rPr lang="ru-RU" i="1" dirty="0">
                <a:solidFill>
                  <a:srgbClr val="EEEAD2"/>
                </a:solidFill>
              </a:rPr>
              <a:t>Я услышал Тебя</a:t>
            </a:r>
            <a:r>
              <a:rPr lang="en-GB" i="1" dirty="0">
                <a:solidFill>
                  <a:srgbClr val="EEEAD2"/>
                </a:solidFill>
              </a:rPr>
              <a:t> </a:t>
            </a:r>
            <a:r>
              <a:rPr lang="ru-RU" i="1" dirty="0">
                <a:solidFill>
                  <a:srgbClr val="EEEAD2"/>
                </a:solidFill>
              </a:rPr>
              <a:t>в саду и испугался, потому что я наг, </a:t>
            </a:r>
            <a:r>
              <a:rPr lang="ru-RU" b="1" i="1" dirty="0"/>
              <a:t>вот я и спрятался</a:t>
            </a:r>
            <a:r>
              <a:rPr lang="ru-RU" dirty="0"/>
              <a:t>».</a:t>
            </a:r>
          </a:p>
          <a:p>
            <a:pPr algn="r"/>
            <a:r>
              <a:rPr lang="ru-RU" dirty="0"/>
              <a:t>(Книга Бытие 3:8-10)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EEEAD2"/>
                </a:solidFill>
              </a:rPr>
              <a:t>Стыд – одна из первых реакций на окружающий мир, что развивается ещё во младенчестве. С самых первых моментов нашей жизни мы стремимся каким-то образом спрятаться от окружающего мира, надев маску. </a:t>
            </a:r>
            <a:r>
              <a:rPr lang="ru-RU" b="1" dirty="0"/>
              <a:t>Мы прячемся от себя, от других, в надежде скрыться от Бога</a:t>
            </a:r>
            <a:r>
              <a:rPr lang="ru-RU" dirty="0"/>
              <a:t>.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6047231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D525E5-1D38-BAEF-6CC8-4646D5121E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34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7794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987F7-F9AD-E01C-1286-E80655126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B8B4F-E01F-853B-DBDC-C54D948CD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СТРАСТЬ ХРИСТА ОЧИЩАЕТ МЕНЯ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8B658-9FC8-199F-99B6-B4B979DC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Господь добела отмывает мою душу тем, что: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dirty="0"/>
              <a:t>Обличает</a:t>
            </a:r>
            <a:r>
              <a:rPr lang="ru-RU" dirty="0"/>
              <a:t> меня;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dirty="0"/>
              <a:t>Открывает</a:t>
            </a:r>
            <a:r>
              <a:rPr lang="ru-RU" dirty="0"/>
              <a:t> мне глаза;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dirty="0"/>
              <a:t>Оживляет</a:t>
            </a:r>
            <a:r>
              <a:rPr lang="ru-RU" dirty="0"/>
              <a:t> меня.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9834420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A921A-57A6-C80D-3AAB-BB6CB77B2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СТРАСТЬ ХРИСТА </a:t>
            </a:r>
            <a:br>
              <a:rPr lang="ru-RU" dirty="0"/>
            </a:br>
            <a:r>
              <a:rPr lang="ru-RU" dirty="0"/>
              <a:t>ОСВОБОЖДАЕТ ОТ ЛИЦЕМЕРИЯ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C9BC5-FD55-015D-DF65-BDB5138E6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901952"/>
            <a:ext cx="10944226" cy="374294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EEEAD2"/>
                </a:solidFill>
              </a:rPr>
              <a:t>Мы уже рассмотрели</a:t>
            </a:r>
            <a:r>
              <a:rPr lang="ru-RU" dirty="0">
                <a:solidFill>
                  <a:srgbClr val="EEEAD2"/>
                </a:solidFill>
              </a:rPr>
              <a:t>, как Спаситель предупреждает о губительности статуса без </a:t>
            </a:r>
            <a:r>
              <a:rPr lang="ru-RU" b="1" dirty="0">
                <a:solidFill>
                  <a:srgbClr val="EEEAD2"/>
                </a:solidFill>
              </a:rPr>
              <a:t>смирения</a:t>
            </a:r>
            <a:r>
              <a:rPr lang="ru-RU" dirty="0">
                <a:solidFill>
                  <a:srgbClr val="EEEAD2"/>
                </a:solidFill>
              </a:rPr>
              <a:t> (23:1-12), прозелитизма без </a:t>
            </a:r>
            <a:r>
              <a:rPr lang="ru-RU" b="1" dirty="0">
                <a:solidFill>
                  <a:srgbClr val="EEEAD2"/>
                </a:solidFill>
              </a:rPr>
              <a:t>доверия Богу</a:t>
            </a:r>
            <a:r>
              <a:rPr lang="ru-RU" dirty="0">
                <a:solidFill>
                  <a:srgbClr val="EEEAD2"/>
                </a:solidFill>
              </a:rPr>
              <a:t> (23:13-15), посвящения без </a:t>
            </a:r>
            <a:r>
              <a:rPr lang="ru-RU" b="1" dirty="0">
                <a:solidFill>
                  <a:srgbClr val="EEEAD2"/>
                </a:solidFill>
              </a:rPr>
              <a:t>понимания</a:t>
            </a:r>
            <a:r>
              <a:rPr lang="ru-RU" dirty="0">
                <a:solidFill>
                  <a:srgbClr val="EEEAD2"/>
                </a:solidFill>
              </a:rPr>
              <a:t> (23:</a:t>
            </a:r>
            <a:r>
              <a:rPr lang="en-US" dirty="0">
                <a:solidFill>
                  <a:srgbClr val="EEEAD2"/>
                </a:solidFill>
              </a:rPr>
              <a:t>16-22</a:t>
            </a:r>
            <a:r>
              <a:rPr lang="ru-RU" dirty="0">
                <a:solidFill>
                  <a:srgbClr val="EEEAD2"/>
                </a:solidFill>
              </a:rPr>
              <a:t>), пожертвования без жертвы (23:23-24), притворства без </a:t>
            </a:r>
            <a:r>
              <a:rPr lang="ru-RU" b="1" dirty="0">
                <a:solidFill>
                  <a:srgbClr val="EEEAD2"/>
                </a:solidFill>
              </a:rPr>
              <a:t>соответствия</a:t>
            </a:r>
            <a:r>
              <a:rPr lang="ru-RU" dirty="0">
                <a:solidFill>
                  <a:srgbClr val="EEEAD2"/>
                </a:solidFill>
              </a:rPr>
              <a:t> (23:25-28).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dirty="0"/>
              <a:t>Мы рассмотрим</a:t>
            </a:r>
            <a:r>
              <a:rPr lang="ru-RU" dirty="0"/>
              <a:t>, как Христос показывает опасность памяти без </a:t>
            </a:r>
            <a:r>
              <a:rPr lang="ru-RU" b="1" dirty="0"/>
              <a:t>перемен</a:t>
            </a:r>
            <a:r>
              <a:rPr lang="ru-RU" dirty="0"/>
              <a:t> (23:29-36), суеты без ожидания </a:t>
            </a:r>
            <a:r>
              <a:rPr lang="ru-RU" b="1" dirty="0"/>
              <a:t>встречи с Богом</a:t>
            </a:r>
            <a:r>
              <a:rPr lang="ru-RU" dirty="0"/>
              <a:t> (23:37-39).</a:t>
            </a:r>
          </a:p>
        </p:txBody>
      </p:sp>
    </p:spTree>
    <p:extLst>
      <p:ext uri="{BB962C8B-B14F-4D97-AF65-F5344CB8AC3E}">
        <p14:creationId xmlns:p14="http://schemas.microsoft.com/office/powerpoint/2010/main" val="20478770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A9C9B-EE42-E74E-0EBF-E05E90909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41324"/>
            <a:ext cx="10944225" cy="1448435"/>
          </a:xfrm>
        </p:spPr>
        <p:txBody>
          <a:bodyPr/>
          <a:lstStyle/>
          <a:p>
            <a:r>
              <a:rPr lang="ru-RU" dirty="0"/>
              <a:t>В СЛЕДУЮЩИЙ РАЗ В ИЗУЧЕНИИ ЕВАНГЕЛИЯ ОТ МАТФЕЯ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10AF9-6F9E-2175-3209-5EE5FE725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2255520"/>
            <a:ext cx="10944226" cy="3226115"/>
          </a:xfrm>
          <a:noFill/>
        </p:spPr>
        <p:txBody>
          <a:bodyPr/>
          <a:lstStyle/>
          <a:p>
            <a:r>
              <a:rPr lang="ru-RU" dirty="0">
                <a:solidFill>
                  <a:srgbClr val="EEEAD2"/>
                </a:solidFill>
              </a:rPr>
              <a:t>Мы вернёмся к изучению 23 главы Евангелия от Матфея через год, чтобы поговорить о том, </a:t>
            </a:r>
            <a:r>
              <a:rPr lang="ru-RU" b="1" dirty="0"/>
              <a:t>как перестать обманывать себя и честно посмотреть правде в глаза</a:t>
            </a:r>
            <a:r>
              <a:rPr lang="ru-RU" dirty="0"/>
              <a:t>.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930716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36415-99BF-B43F-93A1-0CDF73565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ПРИМЕНЕНИЕ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435ED-E795-5A8D-6458-49ACD7E5D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755648"/>
            <a:ext cx="10944226" cy="3725987"/>
          </a:xfrm>
          <a:noFill/>
        </p:spPr>
        <p:txBody>
          <a:bodyPr/>
          <a:lstStyle/>
          <a:p>
            <a:r>
              <a:rPr lang="ru-RU" dirty="0"/>
              <a:t>Позвольте этим переменам, этой новой жизни в душе быть тем, что мотивирует и подталкивает вас менять свое поведение. Возвращайтесь раз за разом к тому, кто вы во Христе, чтобы меняться, обновляясь и преображаясь.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22398074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A8315-9C18-0968-A0EF-3896EE7B5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755904"/>
            <a:ext cx="10944226" cy="4725731"/>
          </a:xfrm>
        </p:spPr>
        <p:txBody>
          <a:bodyPr/>
          <a:lstStyle/>
          <a:p>
            <a:r>
              <a:rPr lang="ru-RU" dirty="0"/>
              <a:t>«</a:t>
            </a:r>
            <a:r>
              <a:rPr lang="ru-RU" b="1" i="1" dirty="0"/>
              <a:t>Покаяние моё требует покаяния. Слёзы мои должны быть омыты драгоценной кровью Искупителя</a:t>
            </a:r>
            <a:r>
              <a:rPr lang="ru-RU" dirty="0"/>
              <a:t>».</a:t>
            </a:r>
          </a:p>
          <a:p>
            <a:pPr algn="r"/>
            <a:r>
              <a:rPr lang="ru-RU" dirty="0">
                <a:solidFill>
                  <a:srgbClr val="EEEAD2"/>
                </a:solidFill>
              </a:rPr>
              <a:t>(Джордж </a:t>
            </a:r>
            <a:r>
              <a:rPr lang="ru-RU" dirty="0" err="1">
                <a:solidFill>
                  <a:srgbClr val="EEEAD2"/>
                </a:solidFill>
              </a:rPr>
              <a:t>Уитфилд</a:t>
            </a:r>
            <a:r>
              <a:rPr lang="ru-RU" dirty="0">
                <a:solidFill>
                  <a:srgbClr val="EEEAD2"/>
                </a:solidFill>
              </a:rPr>
              <a:t> «</a:t>
            </a:r>
            <a:r>
              <a:rPr lang="ru-RU" i="1" dirty="0">
                <a:solidFill>
                  <a:srgbClr val="EEEAD2"/>
                </a:solidFill>
              </a:rPr>
              <a:t>Метод благодати</a:t>
            </a:r>
            <a:r>
              <a:rPr lang="ru-RU" dirty="0">
                <a:solidFill>
                  <a:srgbClr val="EEEAD2"/>
                </a:solidFill>
              </a:rPr>
              <a:t>»)</a:t>
            </a:r>
            <a:endParaRPr lang="en-RU" dirty="0">
              <a:solidFill>
                <a:srgbClr val="EEE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928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7FBDF-A342-150A-D03A-D4FCE4FD5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RU"/>
          </a:p>
        </p:txBody>
      </p:sp>
      <p:pic>
        <p:nvPicPr>
          <p:cNvPr id="4" name="Proberbs ENDING 16-9">
            <a:hlinkClick r:id="" action="ppaction://media"/>
            <a:extLst>
              <a:ext uri="{FF2B5EF4-FFF2-40B4-BE49-F238E27FC236}">
                <a16:creationId xmlns:a16="http://schemas.microsoft.com/office/drawing/2014/main" id="{B3D3E0D7-2A12-CA17-D433-48C72ECE6C3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66"/>
            <a:ext cx="12192000" cy="6857434"/>
          </a:xfrm>
        </p:spPr>
      </p:pic>
    </p:spTree>
    <p:extLst>
      <p:ext uri="{BB962C8B-B14F-4D97-AF65-F5344CB8AC3E}">
        <p14:creationId xmlns:p14="http://schemas.microsoft.com/office/powerpoint/2010/main" val="141225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5398D0C-1A3A-82CD-CE0B-C07AB4E8B1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3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56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7E790-0505-A1F7-4986-4651325DB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602429"/>
            <a:ext cx="11007282" cy="4879208"/>
          </a:xfrm>
        </p:spPr>
        <p:txBody>
          <a:bodyPr/>
          <a:lstStyle/>
          <a:p>
            <a:r>
              <a:rPr lang="ru-RU" baseline="30000" dirty="0"/>
              <a:t>23:25</a:t>
            </a:r>
            <a:r>
              <a:rPr lang="ru-RU" b="1" baseline="30000" dirty="0"/>
              <a:t> </a:t>
            </a:r>
            <a:r>
              <a:rPr lang="ru-RU" dirty="0"/>
              <a:t>Горе вам, учители Закона и фарисеи! Лицемеры! Вы очищаете чашу и блюдо снаружи, но внутри они полны тем, что вы награбили в своей алчности и распущенности. </a:t>
            </a:r>
            <a:r>
              <a:rPr lang="ru-RU" baseline="30000" dirty="0"/>
              <a:t>26</a:t>
            </a:r>
            <a:r>
              <a:rPr lang="ru-RU" b="1" baseline="30000" dirty="0"/>
              <a:t> </a:t>
            </a:r>
            <a:r>
              <a:rPr lang="ru-RU" dirty="0"/>
              <a:t>Слепой фарисей! Очисти сначала чашу и блюдо внутри, тогда и снаружи они станут чисты.</a:t>
            </a:r>
            <a:r>
              <a:rPr lang="en-US" dirty="0"/>
              <a:t> </a:t>
            </a:r>
          </a:p>
          <a:p>
            <a:r>
              <a:rPr lang="ru-RU" baseline="30000" dirty="0"/>
              <a:t>27</a:t>
            </a:r>
            <a:r>
              <a:rPr lang="ru-RU" b="1" baseline="30000" dirty="0"/>
              <a:t> </a:t>
            </a:r>
            <a:r>
              <a:rPr lang="ru-RU" dirty="0"/>
              <a:t>Горе вам, учители Закона и фарисеи! Лицемеры! Вы – как побеленные гробницы</a:t>
            </a:r>
            <a:r>
              <a:rPr lang="en-GB" dirty="0"/>
              <a:t>, </a:t>
            </a:r>
            <a:r>
              <a:rPr lang="ru-RU" dirty="0"/>
              <a:t>которые снаружи выглядят красиво, а внутри полны костей мертвецов и всякой нечистоты. </a:t>
            </a:r>
            <a:r>
              <a:rPr lang="ru-RU" baseline="30000" dirty="0"/>
              <a:t>28</a:t>
            </a:r>
            <a:r>
              <a:rPr lang="ru-RU" b="1" baseline="30000" dirty="0"/>
              <a:t> </a:t>
            </a:r>
            <a:r>
              <a:rPr lang="ru-RU" dirty="0"/>
              <a:t>Так и вы снаружи можете показаться людям праведными, но внутри вы полны лицемерия и беззакония.</a:t>
            </a:r>
            <a:endParaRPr lang="ru-RU" baseline="30000" dirty="0"/>
          </a:p>
          <a:p>
            <a:pPr algn="r"/>
            <a:r>
              <a:rPr lang="ru-RU" dirty="0"/>
              <a:t>(Евангелие от Матфея 23:</a:t>
            </a:r>
            <a:r>
              <a:rPr lang="en-US" dirty="0"/>
              <a:t>25-28</a:t>
            </a:r>
            <a:r>
              <a:rPr lang="ru-RU" dirty="0"/>
              <a:t>)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71336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A2C1E-F219-19D7-B68D-1FC25E808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СТРУКТУРА 23 ГЛАВЫ </a:t>
            </a:r>
            <a:br>
              <a:rPr lang="ru-RU" dirty="0"/>
            </a:br>
            <a:r>
              <a:rPr lang="ru-RU" dirty="0"/>
              <a:t>ЕВАНГЕЛИЯ ОТ МАТФЕЯ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88805-11B9-5128-18D9-7494505D7D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dirty="0"/>
              <a:t>Обращение к ученикам</a:t>
            </a:r>
            <a:r>
              <a:rPr lang="ru-RU" dirty="0"/>
              <a:t> </a:t>
            </a:r>
            <a:r>
              <a:rPr lang="ru-RU" dirty="0">
                <a:solidFill>
                  <a:srgbClr val="FAF3DC"/>
                </a:solidFill>
              </a:rPr>
              <a:t>с предупреждением об опасностях религиозности (23:1-12);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dirty="0"/>
              <a:t>Обличения</a:t>
            </a:r>
            <a:r>
              <a:rPr lang="ru-RU" dirty="0"/>
              <a:t>, </a:t>
            </a:r>
            <a:r>
              <a:rPr lang="ru-RU" dirty="0">
                <a:solidFill>
                  <a:srgbClr val="FAF3DC"/>
                </a:solidFill>
              </a:rPr>
              <a:t>начинающиеся словами «горе вам», в которых раскрываются эти опасности (23:13-36);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dirty="0"/>
              <a:t>Оплакивание Иерусалима</a:t>
            </a:r>
            <a:r>
              <a:rPr lang="ru-RU" dirty="0"/>
              <a:t>, </a:t>
            </a:r>
            <a:r>
              <a:rPr lang="ru-RU" dirty="0">
                <a:solidFill>
                  <a:srgbClr val="FAF3DC"/>
                </a:solidFill>
              </a:rPr>
              <a:t>ставшего жертвой религиозности и суетной повседневности до такой степени, что город не заметил пришествия Бога (23:37-39). </a:t>
            </a:r>
            <a:endParaRPr lang="en-RU" dirty="0">
              <a:solidFill>
                <a:srgbClr val="FAF3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252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C75EC-A191-5806-94A3-70B4D9260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СТРУКТУРА ОТРЫВКА «ГОРЕ ВАМ»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06F30-5B8B-6F71-DA6C-2138524B2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6" y="1767840"/>
            <a:ext cx="11238929" cy="3713795"/>
          </a:xfrm>
        </p:spPr>
        <p:txBody>
          <a:bodyPr/>
          <a:lstStyle/>
          <a:p>
            <a:r>
              <a:rPr lang="ru-RU" dirty="0">
                <a:solidFill>
                  <a:srgbClr val="EEEAD2"/>
                </a:solidFill>
              </a:rPr>
              <a:t>23:13 Горе вам, что не разглядели Мессию;</a:t>
            </a:r>
          </a:p>
          <a:p>
            <a:r>
              <a:rPr lang="ru-RU" dirty="0">
                <a:solidFill>
                  <a:srgbClr val="EEEAD2"/>
                </a:solidFill>
              </a:rPr>
              <a:t>   23:15 Горе вам, что живёте показной жизнью;</a:t>
            </a:r>
          </a:p>
          <a:p>
            <a:r>
              <a:rPr lang="ru-RU" dirty="0">
                <a:solidFill>
                  <a:srgbClr val="EEEAD2"/>
                </a:solidFill>
              </a:rPr>
              <a:t>      23:16-22 Горе вам, что неверно используете Писание;</a:t>
            </a:r>
          </a:p>
          <a:p>
            <a:r>
              <a:rPr lang="ru-RU" dirty="0">
                <a:solidFill>
                  <a:srgbClr val="EEEAD2"/>
                </a:solidFill>
              </a:rPr>
              <a:t>	23:23-24 Горе вам, что не понимаете Писание;</a:t>
            </a:r>
          </a:p>
          <a:p>
            <a:r>
              <a:rPr lang="ru-RU" dirty="0">
                <a:solidFill>
                  <a:srgbClr val="EEEAD2"/>
                </a:solidFill>
              </a:rPr>
              <a:t>      </a:t>
            </a:r>
            <a:r>
              <a:rPr lang="ru-RU" b="1" dirty="0"/>
              <a:t>23:25-26 Горе вам, что неверно используете Писание</a:t>
            </a:r>
            <a:r>
              <a:rPr lang="ru-RU" dirty="0">
                <a:solidFill>
                  <a:srgbClr val="EEEAD2"/>
                </a:solidFill>
              </a:rPr>
              <a:t>;</a:t>
            </a:r>
          </a:p>
          <a:p>
            <a:r>
              <a:rPr lang="ru-RU" b="1" dirty="0">
                <a:solidFill>
                  <a:srgbClr val="EEEAD2"/>
                </a:solidFill>
              </a:rPr>
              <a:t>   </a:t>
            </a:r>
            <a:r>
              <a:rPr lang="ru-RU" b="1" dirty="0"/>
              <a:t>23:27-28 Горе вам, что живёте показной жизнью</a:t>
            </a:r>
            <a:r>
              <a:rPr lang="ru-RU" dirty="0">
                <a:solidFill>
                  <a:srgbClr val="EEEAD2"/>
                </a:solidFill>
              </a:rPr>
              <a:t>;</a:t>
            </a:r>
          </a:p>
          <a:p>
            <a:r>
              <a:rPr lang="ru-RU" dirty="0">
                <a:solidFill>
                  <a:srgbClr val="EEEAD2"/>
                </a:solidFill>
              </a:rPr>
              <a:t>23:29-32 Горе вам, потомки тех, кто не разглядел пророков;</a:t>
            </a:r>
          </a:p>
        </p:txBody>
      </p:sp>
    </p:spTree>
    <p:extLst>
      <p:ext uri="{BB962C8B-B14F-4D97-AF65-F5344CB8AC3E}">
        <p14:creationId xmlns:p14="http://schemas.microsoft.com/office/powerpoint/2010/main" val="2332825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F17BC-163D-62EA-A39F-334604EF8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 ЧЁМ МЫ ОСТАНОВИЛИСЬ</a:t>
            </a:r>
            <a:br>
              <a:rPr lang="ru-RU" dirty="0"/>
            </a:br>
            <a:r>
              <a:rPr lang="ru-RU" dirty="0"/>
              <a:t>В НАШЕМ ИЗУЧЕНИИ МАТФЕЯ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044F9-DA2C-B16E-4F9B-E8F194E88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Страсть Христа отделяет важное от второстепенного</a:t>
            </a:r>
            <a:r>
              <a:rPr lang="ru-RU" dirty="0"/>
              <a:t>. Тот факт, что Иисус был настолько щедр со своей жизнью, смертью и воскресением, позволяет и мне не держаться за то, что у меня есть, отделяя важное от второстепенного в: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dirty="0"/>
              <a:t>Деньгах</a:t>
            </a:r>
            <a:r>
              <a:rPr lang="ru-RU" dirty="0"/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dirty="0"/>
              <a:t>Душе</a:t>
            </a:r>
            <a:r>
              <a:rPr lang="ru-RU" dirty="0"/>
              <a:t>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dirty="0"/>
              <a:t>Духе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1633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16417-8003-6442-D895-D79366DE2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41324"/>
            <a:ext cx="10944225" cy="1486329"/>
          </a:xfrm>
        </p:spPr>
        <p:txBody>
          <a:bodyPr/>
          <a:lstStyle/>
          <a:p>
            <a:r>
              <a:rPr lang="ru-RU" dirty="0"/>
              <a:t>СТРУКТУРА ПЯТОГО И ШЕСТОГО</a:t>
            </a:r>
            <a:br>
              <a:rPr lang="ru-RU" dirty="0"/>
            </a:br>
            <a:r>
              <a:rPr lang="ru-RU" dirty="0"/>
              <a:t>УТВЕРЖДЕНИЯ «ГОРЕ ВАМ»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F2740-CCC7-0D15-CA73-0AADEA150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2273643"/>
            <a:ext cx="10944226" cy="3207992"/>
          </a:xfrm>
        </p:spPr>
        <p:txBody>
          <a:bodyPr/>
          <a:lstStyle/>
          <a:p>
            <a:r>
              <a:rPr lang="ru-RU" dirty="0">
                <a:solidFill>
                  <a:srgbClr val="EEEAD2"/>
                </a:solidFill>
              </a:rPr>
              <a:t>Пятое и шестое утверждение «горе вам» строятся по одинаковому принципу: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EEEAD2"/>
                </a:solidFill>
              </a:rPr>
              <a:t>Сперва идёт </a:t>
            </a:r>
            <a:r>
              <a:rPr lang="ru-RU" b="1" dirty="0"/>
              <a:t>пример с обличением</a:t>
            </a:r>
            <a:r>
              <a:rPr lang="ru-RU" dirty="0"/>
              <a:t> </a:t>
            </a:r>
            <a:r>
              <a:rPr lang="ru-RU" dirty="0">
                <a:solidFill>
                  <a:srgbClr val="EEEAD2"/>
                </a:solidFill>
              </a:rPr>
              <a:t>(«посуда» или «могила»);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EEEAD2"/>
                </a:solidFill>
              </a:rPr>
              <a:t>Сразу после примера идёт </a:t>
            </a:r>
            <a:r>
              <a:rPr lang="ru-RU" b="1" dirty="0"/>
              <a:t>сравнение</a:t>
            </a:r>
            <a:r>
              <a:rPr lang="ru-RU" dirty="0"/>
              <a:t> </a:t>
            </a:r>
            <a:r>
              <a:rPr lang="ru-RU" dirty="0">
                <a:solidFill>
                  <a:srgbClr val="EEEAD2"/>
                </a:solidFill>
              </a:rPr>
              <a:t>(«так и вы»);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EEEAD2"/>
                </a:solidFill>
              </a:rPr>
              <a:t>Следом идёт </a:t>
            </a:r>
            <a:r>
              <a:rPr lang="ru-RU" b="1" dirty="0"/>
              <a:t>призыв измениться</a:t>
            </a:r>
            <a:r>
              <a:rPr lang="ru-RU" dirty="0"/>
              <a:t> </a:t>
            </a:r>
            <a:r>
              <a:rPr lang="ru-RU" dirty="0">
                <a:solidFill>
                  <a:srgbClr val="EEEAD2"/>
                </a:solidFill>
              </a:rPr>
              <a:t>(«очисти»).</a:t>
            </a:r>
            <a:endParaRPr lang="en-RU" dirty="0">
              <a:solidFill>
                <a:srgbClr val="EEE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585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EF058-6BCB-EA21-58CD-55978EBD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СУТЬ ПРЕТЕНЗИЙ ХРИСТА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79F86-F5D5-FC09-937F-1F367AC0E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2324"/>
            <a:ext cx="10944226" cy="3859312"/>
          </a:xfrm>
        </p:spPr>
        <p:txBody>
          <a:bodyPr/>
          <a:lstStyle/>
          <a:p>
            <a:r>
              <a:rPr lang="ru-RU" dirty="0">
                <a:solidFill>
                  <a:srgbClr val="EEEAD2"/>
                </a:solidFill>
              </a:rPr>
              <a:t>Иисус показывает своим ученикам, что религиозные люди уделяют огромное внимание внешним атрибутам благочестия, забывая о важности души. Они выстраивают красивые фасады, за которыми прячется духовная нищета всё ещё не изменённого сердца. Поступая так, </a:t>
            </a:r>
            <a:r>
              <a:rPr lang="ru-RU" b="1" dirty="0"/>
              <a:t>они демонстрируют, что: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dirty="0"/>
              <a:t>Неверно используют Слово Божие;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dirty="0"/>
              <a:t>На публике демонстрируют одно, а живут по-другому.</a:t>
            </a:r>
          </a:p>
        </p:txBody>
      </p:sp>
    </p:spTree>
    <p:extLst>
      <p:ext uri="{BB962C8B-B14F-4D97-AF65-F5344CB8AC3E}">
        <p14:creationId xmlns:p14="http://schemas.microsoft.com/office/powerpoint/2010/main" val="3081304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86DB3FC2AF4845AF15B4FB7108DAB1" ma:contentTypeVersion="13" ma:contentTypeDescription="Create a new document." ma:contentTypeScope="" ma:versionID="5cf6809030937979b576bdeaf2c82a0d">
  <xsd:schema xmlns:xsd="http://www.w3.org/2001/XMLSchema" xmlns:xs="http://www.w3.org/2001/XMLSchema" xmlns:p="http://schemas.microsoft.com/office/2006/metadata/properties" xmlns:ns3="62589e56-49db-468b-8cef-9bc6768a6759" xmlns:ns4="9d1a634f-6735-4db6-bcd6-aa97ff485f62" targetNamespace="http://schemas.microsoft.com/office/2006/metadata/properties" ma:root="true" ma:fieldsID="8bfce5ef5d5d0b81a2dfefc9299e2ee1" ns3:_="" ns4:_="">
    <xsd:import namespace="62589e56-49db-468b-8cef-9bc6768a6759"/>
    <xsd:import namespace="9d1a634f-6735-4db6-bcd6-aa97ff485f6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589e56-49db-468b-8cef-9bc6768a67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1a634f-6735-4db6-bcd6-aa97ff485f6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C420F7A-413C-42FF-82BB-84EF9F3BF7E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D979B1A-126E-4AD1-8221-8C6525EE78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589e56-49db-468b-8cef-9bc6768a6759"/>
    <ds:schemaRef ds:uri="9d1a634f-6735-4db6-bcd6-aa97ff485f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8AE98BC-D3D4-43A3-A423-022DEC00C7DD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9d1a634f-6735-4db6-bcd6-aa97ff485f62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62589e56-49db-468b-8cef-9bc6768a6759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141840</TotalTime>
  <Words>1584</Words>
  <Application>Microsoft Macintosh PowerPoint</Application>
  <PresentationFormat>Widescreen</PresentationFormat>
  <Paragraphs>102</Paragraphs>
  <Slides>29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СТРУКТУРА 23 ГЛАВЫ  ЕВАНГЕЛИЯ ОТ МАТФЕЯ</vt:lpstr>
      <vt:lpstr>СТРУКТУРА ОТРЫВКА «ГОРЕ ВАМ»</vt:lpstr>
      <vt:lpstr>НА ЧЁМ МЫ ОСТАНОВИЛИСЬ В НАШЕМ ИЗУЧЕНИИ МАТФЕЯ</vt:lpstr>
      <vt:lpstr>СТРУКТУРА ПЯТОГО И ШЕСТОГО УТВЕРЖДЕНИЯ «ГОРЕ ВАМ»</vt:lpstr>
      <vt:lpstr>СУТЬ ПРЕТЕНЗИЙ ХРИСТА</vt:lpstr>
      <vt:lpstr>ЗАЛОЖНИКИ ИМИДЖА</vt:lpstr>
      <vt:lpstr>ОШИБКА ФАРИСЕЕВ</vt:lpstr>
      <vt:lpstr>СТРАСТЬ ХРИСТА ОЧИЩАЕТ МЕНЯ</vt:lpstr>
      <vt:lpstr>PowerPoint Presentation</vt:lpstr>
      <vt:lpstr>ОБЛИЧЕНИЕ</vt:lpstr>
      <vt:lpstr>PowerPoint Presentation</vt:lpstr>
      <vt:lpstr>PowerPoint Presentation</vt:lpstr>
      <vt:lpstr>ПРОЗРЕНИЕ</vt:lpstr>
      <vt:lpstr>PowerPoint Presentation</vt:lpstr>
      <vt:lpstr>PowerPoint Presentation</vt:lpstr>
      <vt:lpstr>ОЖИВЛЕНИЕ</vt:lpstr>
      <vt:lpstr>PowerPoint Presentation</vt:lpstr>
      <vt:lpstr>PowerPoint Presentation</vt:lpstr>
      <vt:lpstr>PowerPoint Presentation</vt:lpstr>
      <vt:lpstr>СТРАСТЬ ХРИСТА ОЧИЩАЕТ МЕНЯ</vt:lpstr>
      <vt:lpstr>СТРАСТЬ ХРИСТА  ОСВОБОЖДАЕТ ОТ ЛИЦЕМЕРИЯ</vt:lpstr>
      <vt:lpstr>В СЛЕДУЮЩИЙ РАЗ В ИЗУЧЕНИИ ЕВАНГЕЛИЯ ОТ МАТФЕЯ</vt:lpstr>
      <vt:lpstr>ПРИМЕНЕНИЕ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Constantin Lysakov</dc:creator>
  <cp:lastModifiedBy>Constantin Lysakov</cp:lastModifiedBy>
  <cp:revision>775</cp:revision>
  <dcterms:created xsi:type="dcterms:W3CDTF">2020-09-24T09:54:03Z</dcterms:created>
  <dcterms:modified xsi:type="dcterms:W3CDTF">2026-04-17T15:14:56Z</dcterms:modified>
</cp:coreProperties>
</file>