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056" r:id="rId5"/>
    <p:sldId id="758" r:id="rId6"/>
    <p:sldId id="1938" r:id="rId7"/>
    <p:sldId id="1953" r:id="rId8"/>
    <p:sldId id="2089" r:id="rId9"/>
    <p:sldId id="2039" r:id="rId10"/>
    <p:sldId id="2149" r:id="rId11"/>
    <p:sldId id="2150" r:id="rId12"/>
    <p:sldId id="2159" r:id="rId13"/>
    <p:sldId id="2158" r:id="rId14"/>
    <p:sldId id="2162" r:id="rId15"/>
    <p:sldId id="2160" r:id="rId16"/>
    <p:sldId id="2161" r:id="rId17"/>
    <p:sldId id="2172" r:id="rId18"/>
    <p:sldId id="2163" r:id="rId19"/>
    <p:sldId id="2164" r:id="rId20"/>
    <p:sldId id="2166" r:id="rId21"/>
    <p:sldId id="2157" r:id="rId22"/>
    <p:sldId id="2156" r:id="rId23"/>
    <p:sldId id="2167" r:id="rId24"/>
    <p:sldId id="2168" r:id="rId25"/>
    <p:sldId id="2165" r:id="rId26"/>
    <p:sldId id="2169" r:id="rId27"/>
    <p:sldId id="2155" r:id="rId28"/>
    <p:sldId id="2170" r:id="rId29"/>
    <p:sldId id="2041" r:id="rId30"/>
    <p:sldId id="2171" r:id="rId31"/>
    <p:sldId id="2057" r:id="rId32"/>
    <p:sldId id="2117" r:id="rId33"/>
    <p:sldId id="134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93" userDrawn="1">
          <p15:clr>
            <a:srgbClr val="A4A3A4"/>
          </p15:clr>
        </p15:guide>
        <p15:guide id="4" orient="horz" pos="3725" userDrawn="1">
          <p15:clr>
            <a:srgbClr val="A4A3A4"/>
          </p15:clr>
        </p15:guide>
        <p15:guide id="5" orient="horz" pos="4042" userDrawn="1">
          <p15:clr>
            <a:srgbClr val="A4A3A4"/>
          </p15:clr>
        </p15:guide>
        <p15:guide id="6" pos="7287" userDrawn="1">
          <p15:clr>
            <a:srgbClr val="A4A3A4"/>
          </p15:clr>
        </p15:guide>
        <p15:guide id="7" orient="horz" pos="278" userDrawn="1">
          <p15:clr>
            <a:srgbClr val="A4A3A4"/>
          </p15:clr>
        </p15:guide>
        <p15:guide id="8" orient="horz" pos="34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AD2"/>
    <a:srgbClr val="FABD2B"/>
    <a:srgbClr val="A08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27"/>
    <p:restoredTop sz="96190"/>
  </p:normalViewPr>
  <p:slideViewPr>
    <p:cSldViewPr snapToGrid="0" snapToObjects="1">
      <p:cViewPr varScale="1">
        <p:scale>
          <a:sx n="105" d="100"/>
          <a:sy n="105" d="100"/>
        </p:scale>
        <p:origin x="192" y="480"/>
      </p:cViewPr>
      <p:guideLst>
        <p:guide orient="horz" pos="2160"/>
        <p:guide pos="3840"/>
        <p:guide pos="393"/>
        <p:guide orient="horz" pos="3725"/>
        <p:guide orient="horz" pos="4042"/>
        <p:guide pos="7287"/>
        <p:guide orient="horz" pos="278"/>
        <p:guide orient="horz" pos="345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F2BAA-8641-A675-F94E-5FB08B34E1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A27EF0-1BED-3B03-B5EB-0823DE8B8E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FB1C9-76AB-C449-8045-361449949862}" type="datetimeFigureOut">
              <a:rPr lang="x-none" smtClean="0"/>
              <a:pPr/>
              <a:t>15.03.2026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FCB05C-91E3-49F2-738F-69EFE818BA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96C0E-F132-7407-C42E-A8FDE01B07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FB5AD-6CAF-744A-BCD1-2839521B78C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218433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D9057-650A-DA45-BBFC-E4A38716EBFB}" type="datetimeFigureOut">
              <a:rPr lang="x-none" smtClean="0"/>
              <a:pPr/>
              <a:t>15.03.2026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BFED6-21E3-5342-AFB2-1D9FF8750C0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5293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78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без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A21FBFA-627B-D8B4-E8BE-A6888F730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441326"/>
            <a:ext cx="10944226" cy="5040312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4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1 стро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3EFD7-9B2A-B740-A702-1D3D4A75C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41325"/>
            <a:ext cx="10944225" cy="532069"/>
          </a:xfrm>
        </p:spPr>
        <p:txBody>
          <a:bodyPr anchor="ctr">
            <a:noAutofit/>
          </a:bodyPr>
          <a:lstStyle/>
          <a:p>
            <a:r>
              <a:rPr lang="en-GB" dirty="0"/>
              <a:t>CLICK TO EDIT MASTER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F8EC5-4C53-7742-A0BB-159B4D155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01098"/>
            <a:ext cx="10944226" cy="4080538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391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2 строки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3EFD7-9B2A-B740-A702-1D3D4A75C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41325"/>
            <a:ext cx="10944225" cy="1180998"/>
          </a:xfrm>
        </p:spPr>
        <p:txBody>
          <a:bodyPr anchor="ctr">
            <a:noAutofit/>
          </a:bodyPr>
          <a:lstStyle/>
          <a:p>
            <a:r>
              <a:rPr lang="en-GB" dirty="0"/>
              <a:t>CLICK TO EDIT MASTER </a:t>
            </a:r>
            <a:br>
              <a:rPr lang="ru-RU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F8EC5-4C53-7742-A0BB-159B4D155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2020528"/>
            <a:ext cx="10944226" cy="3461107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07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3 строки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3EFD7-9B2A-B740-A702-1D3D4A75C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41325"/>
            <a:ext cx="10944225" cy="1861004"/>
          </a:xfrm>
        </p:spPr>
        <p:txBody>
          <a:bodyPr anchor="ctr">
            <a:noAutofit/>
          </a:bodyPr>
          <a:lstStyle/>
          <a:p>
            <a:r>
              <a:rPr lang="en-GB" dirty="0"/>
              <a:t>CLICK TO EDIT MASTER </a:t>
            </a:r>
            <a:br>
              <a:rPr lang="ru-RU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F8EC5-4C53-7742-A0BB-159B4D155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2698955"/>
            <a:ext cx="10944226" cy="2782681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90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2 строки и  2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1DF4C-9CFC-4945-B92C-A4AE158FE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41325"/>
            <a:ext cx="10944225" cy="1384300"/>
          </a:xfrm>
        </p:spPr>
        <p:txBody>
          <a:bodyPr>
            <a:noAutofit/>
          </a:bodyPr>
          <a:lstStyle/>
          <a:p>
            <a:r>
              <a:rPr lang="en-GB" dirty="0"/>
              <a:t>CLICK TO EDIT </a:t>
            </a:r>
            <a:br>
              <a:rPr lang="ru-RU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1A5E4-2A61-CE4B-89F8-FF5B0E180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947553"/>
            <a:ext cx="5179035" cy="3534084"/>
          </a:xfrm>
        </p:spPr>
        <p:txBody>
          <a:bodyPr lIns="0" tIns="0" rIns="0" bIns="0"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29199-A26E-DA4B-892F-1D37F5B59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947553"/>
            <a:ext cx="5472113" cy="3534084"/>
          </a:xfrm>
        </p:spPr>
        <p:txBody>
          <a:bodyPr lIns="0" tIns="0" rIns="0" bIns="0" anchor="ctr">
            <a:no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54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29718" y="5733257"/>
            <a:ext cx="732565" cy="79123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28974-CFE9-48D9-9F0D-16022E397E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198263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D8FE2E-E35F-9446-9B41-FE8603915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1325"/>
            <a:ext cx="10944225" cy="56156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4F738-B15A-6B45-A5D5-8A77D3C45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445342"/>
            <a:ext cx="10937854" cy="40362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90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55" r:id="rId2"/>
    <p:sldLayoutId id="2147483696" r:id="rId3"/>
    <p:sldLayoutId id="2147483695" r:id="rId4"/>
    <p:sldLayoutId id="2147483650" r:id="rId5"/>
    <p:sldLayoutId id="2147483652" r:id="rId6"/>
    <p:sldLayoutId id="214748369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FABD2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rgbClr val="FABD2B"/>
        </a:buClr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600"/>
        </a:spcBef>
        <a:buClr>
          <a:srgbClr val="FABD2B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600"/>
        </a:spcBef>
        <a:buClr>
          <a:srgbClr val="FABD2B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600"/>
        </a:spcBef>
        <a:buClr>
          <a:srgbClr val="FABD2B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600"/>
        </a:spcBef>
        <a:buClr>
          <a:srgbClr val="FABD2B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3725" userDrawn="1">
          <p15:clr>
            <a:srgbClr val="F26B43"/>
          </p15:clr>
        </p15:guide>
        <p15:guide id="5" orient="horz" pos="4042" userDrawn="1">
          <p15:clr>
            <a:srgbClr val="F26B43"/>
          </p15:clr>
        </p15:guide>
        <p15:guide id="6" pos="7287" userDrawn="1">
          <p15:clr>
            <a:srgbClr val="F26B43"/>
          </p15:clr>
        </p15:guide>
        <p15:guide id="7" orient="horz" pos="3453" userDrawn="1">
          <p15:clr>
            <a:srgbClr val="F26B43"/>
          </p15:clr>
        </p15:guide>
        <p15:guide id="8" orient="horz" pos="2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mply Complex 16-9 INTRO">
            <a:hlinkClick r:id="" action="ppaction://media"/>
            <a:extLst>
              <a:ext uri="{FF2B5EF4-FFF2-40B4-BE49-F238E27FC236}">
                <a16:creationId xmlns:a16="http://schemas.microsoft.com/office/drawing/2014/main" id="{51D6E362-9B56-941E-AB4B-858BD8ECE3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1039" cy="6858000"/>
          </a:xfrm>
        </p:spPr>
      </p:pic>
    </p:spTree>
    <p:extLst>
      <p:ext uri="{BB962C8B-B14F-4D97-AF65-F5344CB8AC3E}">
        <p14:creationId xmlns:p14="http://schemas.microsoft.com/office/powerpoint/2010/main" val="281451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56E56-5C8A-1865-7818-0DE72E6E7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1325"/>
            <a:ext cx="10944225" cy="1131443"/>
          </a:xfrm>
        </p:spPr>
        <p:txBody>
          <a:bodyPr/>
          <a:lstStyle/>
          <a:p>
            <a:r>
              <a:rPr lang="ru-RU" dirty="0"/>
              <a:t>ДОВЕРИЕ БОГУ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CB7D9-516B-E60C-5381-F8787B5DF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572768"/>
            <a:ext cx="10944226" cy="3908869"/>
          </a:xfrm>
        </p:spPr>
        <p:txBody>
          <a:bodyPr/>
          <a:lstStyle/>
          <a:p>
            <a:r>
              <a:rPr lang="ru-RU" dirty="0"/>
              <a:t>Нагорная проповедь начинается с «заповедей блаженства», которые в свою очередь выстроены также, как и десять заповедей – они начинаются с отношений с Богом, а затем переходят к отношениям с людьми. В доверии Создателю: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Мы ничего не можем дать Богу, но Бог даёт </a:t>
            </a:r>
            <a:r>
              <a:rPr lang="ru-RU" b="1" u="sng" dirty="0">
                <a:solidFill>
                  <a:srgbClr val="FABD2B"/>
                </a:solidFill>
              </a:rPr>
              <a:t>всё</a:t>
            </a:r>
            <a:r>
              <a:rPr lang="ru-RU" dirty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Мы ничего не в силах исправить, но Бог </a:t>
            </a:r>
            <a:r>
              <a:rPr lang="ru-RU" b="1" u="sng" dirty="0">
                <a:solidFill>
                  <a:srgbClr val="FABD2B"/>
                </a:solidFill>
              </a:rPr>
              <a:t>исправит</a:t>
            </a:r>
            <a:r>
              <a:rPr lang="ru-RU" dirty="0"/>
              <a:t> всё;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Мы ничего не контролируем, но Бог </a:t>
            </a:r>
            <a:r>
              <a:rPr lang="ru-RU" b="1" u="sng" dirty="0">
                <a:solidFill>
                  <a:srgbClr val="FABD2B"/>
                </a:solidFill>
              </a:rPr>
              <a:t>всё</a:t>
            </a:r>
            <a:r>
              <a:rPr lang="ru-RU" dirty="0"/>
              <a:t> держит в Своих руках;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Мы никогда не достигнем совершенства, но Бог </a:t>
            </a:r>
            <a:r>
              <a:rPr lang="ru-RU" b="1" u="sng" dirty="0">
                <a:solidFill>
                  <a:srgbClr val="FABD2B"/>
                </a:solidFill>
              </a:rPr>
              <a:t>изменит</a:t>
            </a:r>
            <a:r>
              <a:rPr lang="ru-RU" dirty="0"/>
              <a:t> нас.</a:t>
            </a:r>
          </a:p>
        </p:txBody>
      </p:sp>
    </p:spTree>
    <p:extLst>
      <p:ext uri="{BB962C8B-B14F-4D97-AF65-F5344CB8AC3E}">
        <p14:creationId xmlns:p14="http://schemas.microsoft.com/office/powerpoint/2010/main" val="2055180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EAF73-6BAE-45FE-FE8E-A3F6E7705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621793"/>
            <a:ext cx="10944226" cy="4859844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EEEAD2"/>
                </a:solidFill>
              </a:rPr>
              <a:t>Как мы выстраиваем отношения с Богом сегодня? Опираемся ли мы на свои заслуги? Воспринимаем ли мы веру не как живые отношения, но как мёртвый свод законов? Осознаём ли мы всю глубину нашей беспомощности перед Ним?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«</a:t>
            </a:r>
            <a:r>
              <a:rPr lang="ru-RU" b="1" i="1" dirty="0"/>
              <a:t>Кротость – это единение терпения, мягкости, при полном подчинении Божьей воле</a:t>
            </a:r>
            <a:r>
              <a:rPr lang="ru-RU" dirty="0"/>
              <a:t>». </a:t>
            </a:r>
          </a:p>
          <a:p>
            <a:pPr algn="r"/>
            <a:r>
              <a:rPr lang="ru-RU" dirty="0">
                <a:solidFill>
                  <a:srgbClr val="EEEAD2"/>
                </a:solidFill>
              </a:rPr>
              <a:t>(Кевин </a:t>
            </a:r>
            <a:r>
              <a:rPr lang="ru-RU" dirty="0" err="1">
                <a:solidFill>
                  <a:srgbClr val="EEEAD2"/>
                </a:solidFill>
              </a:rPr>
              <a:t>ДеЯнг</a:t>
            </a:r>
            <a:r>
              <a:rPr lang="ru-RU" dirty="0">
                <a:solidFill>
                  <a:srgbClr val="EEEAD2"/>
                </a:solidFill>
              </a:rPr>
              <a:t>)</a:t>
            </a:r>
            <a:endParaRPr lang="ru-RU" i="1" dirty="0">
              <a:solidFill>
                <a:srgbClr val="EEEAD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Бог спасает, и тем самым всю жизнь </a:t>
            </a:r>
            <a:br>
              <a:rPr lang="ru-RU" b="1" dirty="0"/>
            </a:br>
            <a:r>
              <a:rPr lang="ru-RU" b="1" dirty="0"/>
              <a:t>целиком и полностью преображает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6066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65790-DD52-E08A-75B1-B7D6BA461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573025"/>
            <a:ext cx="10944226" cy="4908612"/>
          </a:xfrm>
        </p:spPr>
        <p:txBody>
          <a:bodyPr/>
          <a:lstStyle/>
          <a:p>
            <a:r>
              <a:rPr lang="ru-RU" baseline="30000" dirty="0">
                <a:solidFill>
                  <a:srgbClr val="EEEAD2"/>
                </a:solidFill>
              </a:rPr>
              <a:t>5:17 </a:t>
            </a:r>
            <a:r>
              <a:rPr lang="ru-RU" dirty="0">
                <a:solidFill>
                  <a:srgbClr val="EEEAD2"/>
                </a:solidFill>
              </a:rPr>
              <a:t>Не думайте, что Я пришел отменить Закон или пророков; </a:t>
            </a:r>
            <a:r>
              <a:rPr lang="ru-RU" b="1" dirty="0"/>
              <a:t>Я пришел, чтобы исполнить, а не отменить</a:t>
            </a:r>
            <a:r>
              <a:rPr lang="ru-RU" dirty="0"/>
              <a:t>… </a:t>
            </a:r>
            <a:r>
              <a:rPr lang="ru-RU" baseline="30000" dirty="0"/>
              <a:t>21 </a:t>
            </a:r>
            <a:r>
              <a:rPr lang="ru-RU" b="1" dirty="0"/>
              <a:t>Вы знаете</a:t>
            </a:r>
            <a:r>
              <a:rPr lang="ru-RU" dirty="0"/>
              <a:t>, </a:t>
            </a:r>
            <a:r>
              <a:rPr lang="ru-RU" dirty="0">
                <a:solidFill>
                  <a:srgbClr val="EEEAD2"/>
                </a:solidFill>
              </a:rPr>
              <a:t>что людям еще в древности было сказано: «</a:t>
            </a:r>
            <a:r>
              <a:rPr lang="ru-RU" i="1" dirty="0">
                <a:solidFill>
                  <a:srgbClr val="EEEAD2"/>
                </a:solidFill>
              </a:rPr>
              <a:t>Не убивай</a:t>
            </a:r>
            <a:r>
              <a:rPr lang="ru-RU" dirty="0">
                <a:solidFill>
                  <a:srgbClr val="EEEAD2"/>
                </a:solidFill>
              </a:rPr>
              <a:t>»</a:t>
            </a:r>
            <a:r>
              <a:rPr lang="en-GB" dirty="0">
                <a:solidFill>
                  <a:srgbClr val="EEEAD2"/>
                </a:solidFill>
              </a:rPr>
              <a:t>, </a:t>
            </a:r>
            <a:r>
              <a:rPr lang="ru-RU" dirty="0">
                <a:solidFill>
                  <a:srgbClr val="EEEAD2"/>
                </a:solidFill>
              </a:rPr>
              <a:t>и что каждый убийца будет судим. </a:t>
            </a:r>
            <a:r>
              <a:rPr lang="ru-RU" baseline="30000" dirty="0">
                <a:solidFill>
                  <a:srgbClr val="EEEAD2"/>
                </a:solidFill>
              </a:rPr>
              <a:t>22 </a:t>
            </a:r>
            <a:r>
              <a:rPr lang="ru-RU" b="1" dirty="0"/>
              <a:t>Я же говорю вам</a:t>
            </a:r>
            <a:r>
              <a:rPr lang="ru-RU" dirty="0"/>
              <a:t>, </a:t>
            </a:r>
            <a:r>
              <a:rPr lang="ru-RU" dirty="0">
                <a:solidFill>
                  <a:srgbClr val="EEEAD2"/>
                </a:solidFill>
              </a:rPr>
              <a:t>что если человек затаил злобу на брата, он будет судим…. </a:t>
            </a:r>
            <a:r>
              <a:rPr lang="ru-RU" baseline="30000" dirty="0">
                <a:solidFill>
                  <a:srgbClr val="EEEAD2"/>
                </a:solidFill>
              </a:rPr>
              <a:t>27 </a:t>
            </a:r>
            <a:r>
              <a:rPr lang="ru-RU" b="1" dirty="0"/>
              <a:t>Вы слышали</a:t>
            </a:r>
            <a:r>
              <a:rPr lang="ru-RU" dirty="0"/>
              <a:t>, </a:t>
            </a:r>
            <a:r>
              <a:rPr lang="ru-RU" dirty="0">
                <a:solidFill>
                  <a:srgbClr val="EEEAD2"/>
                </a:solidFill>
              </a:rPr>
              <a:t>что было сказано: «</a:t>
            </a:r>
            <a:r>
              <a:rPr lang="ru-RU" i="1" dirty="0">
                <a:solidFill>
                  <a:srgbClr val="EEEAD2"/>
                </a:solidFill>
              </a:rPr>
              <a:t>Не нарушай супружескую верность</a:t>
            </a:r>
            <a:r>
              <a:rPr lang="ru-RU" dirty="0">
                <a:solidFill>
                  <a:srgbClr val="EEEAD2"/>
                </a:solidFill>
              </a:rPr>
              <a:t>»</a:t>
            </a:r>
            <a:r>
              <a:rPr lang="en-GB" dirty="0">
                <a:solidFill>
                  <a:srgbClr val="EEEAD2"/>
                </a:solidFill>
              </a:rPr>
              <a:t>. </a:t>
            </a:r>
            <a:r>
              <a:rPr lang="en-GB" baseline="30000" dirty="0">
                <a:solidFill>
                  <a:srgbClr val="EEEAD2"/>
                </a:solidFill>
              </a:rPr>
              <a:t>28 </a:t>
            </a:r>
            <a:r>
              <a:rPr lang="ru-RU" b="1" dirty="0"/>
              <a:t>Я же говорю вам</a:t>
            </a:r>
            <a:r>
              <a:rPr lang="ru-RU" dirty="0"/>
              <a:t>, </a:t>
            </a:r>
            <a:r>
              <a:rPr lang="ru-RU" dirty="0">
                <a:solidFill>
                  <a:srgbClr val="EEEAD2"/>
                </a:solidFill>
              </a:rPr>
              <a:t>что тот, кто лишь смотрит на женщину с вожделением, уже нарушил супружескую верность в своем сердце.</a:t>
            </a:r>
          </a:p>
          <a:p>
            <a:pPr algn="r"/>
            <a:r>
              <a:rPr lang="ru-RU" dirty="0">
                <a:solidFill>
                  <a:srgbClr val="EEEAD2"/>
                </a:solidFill>
              </a:rPr>
              <a:t>(Евангелие от Матфея 5:17, 21-22 и 27-28)</a:t>
            </a:r>
            <a:endParaRPr lang="en-RU" dirty="0">
              <a:solidFill>
                <a:srgbClr val="EEE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472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FAE1F-C062-32CD-685C-E5361CB3D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B1A9-62B2-EE97-5104-3558DEC62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1325"/>
            <a:ext cx="10944225" cy="1314323"/>
          </a:xfrm>
        </p:spPr>
        <p:txBody>
          <a:bodyPr/>
          <a:lstStyle/>
          <a:p>
            <a:r>
              <a:rPr lang="ru-RU" dirty="0"/>
              <a:t>ПРИВЫЧНОЕ ВОСПРИЯТИЕ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C6E56-4796-95C0-38B8-A44001D30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755649"/>
            <a:ext cx="10944226" cy="3725988"/>
          </a:xfrm>
        </p:spPr>
        <p:txBody>
          <a:bodyPr/>
          <a:lstStyle/>
          <a:p>
            <a:r>
              <a:rPr lang="ru-RU" dirty="0"/>
              <a:t>Наша проблема с культурой в том, что мы не замечаем её, она становится для нас, как воздух. Иисус бросает вызов устоявшимся моделям поведения иудеев, которые они уже не замечают. Он делает это: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Подтверждая </a:t>
            </a:r>
            <a:r>
              <a:rPr lang="ru-RU" b="1" u="sng" dirty="0">
                <a:solidFill>
                  <a:srgbClr val="FABD2B"/>
                </a:solidFill>
              </a:rPr>
              <a:t>принципы</a:t>
            </a:r>
            <a:r>
              <a:rPr lang="ru-RU" dirty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Отвергая </a:t>
            </a:r>
            <a:r>
              <a:rPr lang="ru-RU" b="1" u="sng" dirty="0">
                <a:solidFill>
                  <a:srgbClr val="FABD2B"/>
                </a:solidFill>
              </a:rPr>
              <a:t>формализм</a:t>
            </a:r>
            <a:r>
              <a:rPr lang="ru-RU" dirty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Преображая </a:t>
            </a:r>
            <a:r>
              <a:rPr lang="ru-RU" b="1" u="sng" dirty="0">
                <a:solidFill>
                  <a:srgbClr val="FABD2B"/>
                </a:solidFill>
              </a:rPr>
              <a:t>восприятие</a:t>
            </a:r>
            <a:r>
              <a:rPr lang="ru-RU" dirty="0"/>
              <a:t>.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647599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29726-92C0-A37F-F150-99A3C66D3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621793"/>
            <a:ext cx="10944226" cy="4859844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i="1" dirty="0"/>
              <a:t>Отдаём ли мы себе отчёт, в сколь многих сферах нашей жизни сегодня мы движимы не нашей верой, но популярными представлениями окружающей нас культуры? Стремимся ли мы заметить их? Задумываемся ли об этом?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«</a:t>
            </a:r>
            <a:r>
              <a:rPr lang="ru-RU" b="1" i="1" dirty="0"/>
              <a:t>Дешевая благодать – это благодать без креста, благодать без Иисуса Христа, живого и воплощенного…</a:t>
            </a:r>
            <a:r>
              <a:rPr lang="ru-RU" b="1" dirty="0"/>
              <a:t>»</a:t>
            </a:r>
          </a:p>
          <a:p>
            <a:pPr algn="r"/>
            <a:r>
              <a:rPr lang="ru-RU" dirty="0">
                <a:solidFill>
                  <a:srgbClr val="EEEAD2"/>
                </a:solidFill>
              </a:rPr>
              <a:t>(Дитрих </a:t>
            </a:r>
            <a:r>
              <a:rPr lang="ru-RU" dirty="0" err="1">
                <a:solidFill>
                  <a:srgbClr val="EEEAD2"/>
                </a:solidFill>
              </a:rPr>
              <a:t>Бонхёффер</a:t>
            </a:r>
            <a:r>
              <a:rPr lang="ru-RU" dirty="0">
                <a:solidFill>
                  <a:srgbClr val="EEEAD2"/>
                </a:solidFill>
              </a:rPr>
              <a:t> «</a:t>
            </a:r>
            <a:r>
              <a:rPr lang="ru-RU" i="1" dirty="0">
                <a:solidFill>
                  <a:srgbClr val="EEEAD2"/>
                </a:solidFill>
              </a:rPr>
              <a:t>Следуя Христу</a:t>
            </a:r>
            <a:r>
              <a:rPr lang="ru-RU" dirty="0">
                <a:solidFill>
                  <a:srgbClr val="EEEAD2"/>
                </a:solidFill>
              </a:rPr>
              <a:t>»)</a:t>
            </a:r>
            <a:endParaRPr lang="ru-RU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Бог спасает, и тем самым всю жизнь </a:t>
            </a:r>
            <a:br>
              <a:rPr lang="ru-RU" b="1" dirty="0"/>
            </a:br>
            <a:r>
              <a:rPr lang="ru-RU" b="1" dirty="0"/>
              <a:t>целиком и полностью преображает</a:t>
            </a:r>
            <a:endParaRPr lang="en-RU" b="1" dirty="0"/>
          </a:p>
        </p:txBody>
      </p:sp>
    </p:spTree>
    <p:extLst>
      <p:ext uri="{BB962C8B-B14F-4D97-AF65-F5344CB8AC3E}">
        <p14:creationId xmlns:p14="http://schemas.microsoft.com/office/powerpoint/2010/main" val="1870167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528A8-38A1-A618-4F7C-E0FE80DB3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646177"/>
            <a:ext cx="10944226" cy="4835460"/>
          </a:xfrm>
        </p:spPr>
        <p:txBody>
          <a:bodyPr/>
          <a:lstStyle/>
          <a:p>
            <a:r>
              <a:rPr lang="ru-RU" baseline="30000" dirty="0">
                <a:solidFill>
                  <a:srgbClr val="EEEAD2"/>
                </a:solidFill>
              </a:rPr>
              <a:t>5:31 </a:t>
            </a:r>
            <a:r>
              <a:rPr lang="ru-RU" dirty="0">
                <a:solidFill>
                  <a:srgbClr val="EEEAD2"/>
                </a:solidFill>
              </a:rPr>
              <a:t>Вам было сказано: «</a:t>
            </a:r>
            <a:r>
              <a:rPr lang="ru-RU" i="1" dirty="0">
                <a:solidFill>
                  <a:srgbClr val="EEEAD2"/>
                </a:solidFill>
              </a:rPr>
              <a:t>Кто разводится с женой, тот должен выдать ей разводное письмо</a:t>
            </a:r>
            <a:r>
              <a:rPr lang="ru-RU" dirty="0">
                <a:solidFill>
                  <a:srgbClr val="EEEAD2"/>
                </a:solidFill>
              </a:rPr>
              <a:t>»</a:t>
            </a:r>
            <a:r>
              <a:rPr lang="en-GB" dirty="0">
                <a:solidFill>
                  <a:srgbClr val="EEEAD2"/>
                </a:solidFill>
              </a:rPr>
              <a:t>. </a:t>
            </a:r>
            <a:r>
              <a:rPr lang="en-GB" baseline="30000" dirty="0">
                <a:solidFill>
                  <a:srgbClr val="EEEAD2"/>
                </a:solidFill>
              </a:rPr>
              <a:t>32 </a:t>
            </a:r>
            <a:r>
              <a:rPr lang="ru-RU" dirty="0">
                <a:solidFill>
                  <a:srgbClr val="EEEAD2"/>
                </a:solidFill>
              </a:rPr>
              <a:t>Я же говорю вам, что </a:t>
            </a:r>
            <a:r>
              <a:rPr lang="ru-RU" b="1" dirty="0"/>
              <a:t>каждый, кто разводится со своей женой не по причине ее измены</a:t>
            </a:r>
            <a:r>
              <a:rPr lang="ru-RU" dirty="0"/>
              <a:t>, </a:t>
            </a:r>
            <a:r>
              <a:rPr lang="ru-RU" dirty="0">
                <a:solidFill>
                  <a:srgbClr val="EEEAD2"/>
                </a:solidFill>
              </a:rPr>
              <a:t>толкает ее к нарушению супружеской верности</a:t>
            </a:r>
            <a:r>
              <a:rPr lang="en-GB" dirty="0">
                <a:solidFill>
                  <a:srgbClr val="EEEAD2"/>
                </a:solidFill>
              </a:rPr>
              <a:t>, </a:t>
            </a:r>
            <a:r>
              <a:rPr lang="ru-RU" dirty="0">
                <a:solidFill>
                  <a:srgbClr val="EEEAD2"/>
                </a:solidFill>
              </a:rPr>
              <a:t>и всякий, кто женится на разведенной женщине, также нарушает супружескую верность.</a:t>
            </a:r>
            <a:r>
              <a:rPr lang="ru-RU" baseline="30000" dirty="0">
                <a:solidFill>
                  <a:srgbClr val="EEEAD2"/>
                </a:solidFill>
              </a:rPr>
              <a:t> 33 </a:t>
            </a:r>
            <a:r>
              <a:rPr lang="ru-RU" dirty="0">
                <a:solidFill>
                  <a:srgbClr val="EEEAD2"/>
                </a:solidFill>
              </a:rPr>
              <a:t>Вы слышали, что еще в древности людям было сказано: «</a:t>
            </a:r>
            <a:r>
              <a:rPr lang="ru-RU" i="1" dirty="0">
                <a:solidFill>
                  <a:srgbClr val="EEEAD2"/>
                </a:solidFill>
              </a:rPr>
              <a:t>Не нарушайте своей клятвы и выполняйте все, в чем вы поклялись Господу</a:t>
            </a:r>
            <a:r>
              <a:rPr lang="ru-RU" dirty="0">
                <a:solidFill>
                  <a:srgbClr val="EEEAD2"/>
                </a:solidFill>
              </a:rPr>
              <a:t>»</a:t>
            </a:r>
            <a:r>
              <a:rPr lang="en-GB" dirty="0">
                <a:solidFill>
                  <a:srgbClr val="EEEAD2"/>
                </a:solidFill>
              </a:rPr>
              <a:t>…</a:t>
            </a:r>
            <a:r>
              <a:rPr lang="ru-RU" dirty="0">
                <a:solidFill>
                  <a:srgbClr val="EEEAD2"/>
                </a:solidFill>
              </a:rPr>
              <a:t> </a:t>
            </a:r>
            <a:r>
              <a:rPr lang="ru-RU" baseline="30000" dirty="0">
                <a:solidFill>
                  <a:srgbClr val="EEEAD2"/>
                </a:solidFill>
              </a:rPr>
              <a:t>37 </a:t>
            </a:r>
            <a:r>
              <a:rPr lang="ru-RU" b="1" dirty="0"/>
              <a:t>Пусть ваше «да» будет действительно «да», и ваше «нет» – действительно «нет»</a:t>
            </a:r>
            <a:r>
              <a:rPr lang="ru-RU" dirty="0"/>
              <a:t>. </a:t>
            </a:r>
            <a:r>
              <a:rPr lang="ru-RU" dirty="0">
                <a:solidFill>
                  <a:srgbClr val="EEEAD2"/>
                </a:solidFill>
              </a:rPr>
              <a:t>Все же, что к этому добавлено, – от лукавого.</a:t>
            </a:r>
          </a:p>
          <a:p>
            <a:pPr algn="r"/>
            <a:r>
              <a:rPr lang="ru-RU" dirty="0">
                <a:solidFill>
                  <a:srgbClr val="EEEAD2"/>
                </a:solidFill>
              </a:rPr>
              <a:t>(Евангелие от Матфея 5:31-33 и 37)</a:t>
            </a:r>
            <a:endParaRPr lang="en-RU" dirty="0">
              <a:solidFill>
                <a:srgbClr val="EEE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23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F0CDB-0C4E-D74E-213A-58895FA95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1325"/>
            <a:ext cx="10944225" cy="935039"/>
          </a:xfrm>
        </p:spPr>
        <p:txBody>
          <a:bodyPr/>
          <a:lstStyle/>
          <a:p>
            <a:r>
              <a:rPr lang="ru-RU" dirty="0"/>
              <a:t>ЛИЧНАЯ ЖИЗНЬ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CF561-1914-849A-11D0-9B4125248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376365"/>
            <a:ext cx="10944226" cy="4105272"/>
          </a:xfrm>
        </p:spPr>
        <p:txBody>
          <a:bodyPr/>
          <a:lstStyle/>
          <a:p>
            <a:r>
              <a:rPr lang="ru-RU" dirty="0"/>
              <a:t>Изменяя культурные нормы иудеев, Иисус, в частности, бросает вызов их восприятию личной жизни. Наши отношения с Богом меняют наше понимание: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Прелюбодеяния</a:t>
            </a:r>
            <a:r>
              <a:rPr lang="ru-RU" dirty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Посвящения друг другу в </a:t>
            </a:r>
            <a:r>
              <a:rPr lang="ru-RU" b="1" u="sng" dirty="0">
                <a:solidFill>
                  <a:srgbClr val="FABD2B"/>
                </a:solidFill>
              </a:rPr>
              <a:t>браке</a:t>
            </a:r>
            <a:r>
              <a:rPr lang="ru-RU" dirty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Порядочности</a:t>
            </a:r>
            <a:r>
              <a:rPr lang="ru-RU" dirty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Прощения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4075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DABF1-F51D-AB7C-5775-703A82682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621793"/>
            <a:ext cx="10944226" cy="4859844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EEEAD2"/>
                </a:solidFill>
              </a:rPr>
              <a:t>Кто определяет, что допустимо, а что нет, для меня в моей личной жизни? Позволяю ли Богу диктовать мне, как прощать, как выстраивать отношения в семье, и что допустимо, а что нет, для меня в сексуальном плане?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«</a:t>
            </a:r>
            <a:r>
              <a:rPr lang="ru-RU" b="1" i="1" dirty="0"/>
              <a:t>Радикальное послушание Христу даётся нелегко… Это не про комфорт, не про здоровье, не про богатство и не про процветание в этом мире. Радикальное послушание Христу связано с риском потерять всё это</a:t>
            </a:r>
            <a:r>
              <a:rPr lang="ru-RU" dirty="0"/>
              <a:t>».</a:t>
            </a:r>
            <a:endParaRPr lang="en-RU" dirty="0"/>
          </a:p>
          <a:p>
            <a:pPr algn="r"/>
            <a:r>
              <a:rPr lang="ru-RU" dirty="0">
                <a:solidFill>
                  <a:srgbClr val="EEEAD2"/>
                </a:solidFill>
              </a:rPr>
              <a:t>(Дэвид Платт «</a:t>
            </a:r>
            <a:r>
              <a:rPr lang="ru-RU" i="1" dirty="0">
                <a:solidFill>
                  <a:srgbClr val="EEEAD2"/>
                </a:solidFill>
              </a:rPr>
              <a:t>Радикальный</a:t>
            </a:r>
            <a:r>
              <a:rPr lang="ru-RU" dirty="0">
                <a:solidFill>
                  <a:srgbClr val="EEEAD2"/>
                </a:solidFill>
              </a:rPr>
              <a:t>»)</a:t>
            </a:r>
            <a:endParaRPr lang="ru-RU" i="1" dirty="0">
              <a:solidFill>
                <a:srgbClr val="EEEAD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Бог спасает, и тем самым всю жизнь </a:t>
            </a:r>
            <a:br>
              <a:rPr lang="ru-RU" b="1" dirty="0"/>
            </a:br>
            <a:r>
              <a:rPr lang="ru-RU" b="1" dirty="0"/>
              <a:t>целиком и полностью преображает</a:t>
            </a:r>
            <a:endParaRPr lang="en-RU" b="1" dirty="0"/>
          </a:p>
        </p:txBody>
      </p:sp>
    </p:spTree>
    <p:extLst>
      <p:ext uri="{BB962C8B-B14F-4D97-AF65-F5344CB8AC3E}">
        <p14:creationId xmlns:p14="http://schemas.microsoft.com/office/powerpoint/2010/main" val="3188440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B7E18-4292-5E06-E866-E8E187D22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597409"/>
            <a:ext cx="10944226" cy="4884228"/>
          </a:xfrm>
        </p:spPr>
        <p:txBody>
          <a:bodyPr/>
          <a:lstStyle/>
          <a:p>
            <a:r>
              <a:rPr lang="ru-RU" baseline="30000" dirty="0">
                <a:solidFill>
                  <a:srgbClr val="EEEAD2"/>
                </a:solidFill>
              </a:rPr>
              <a:t>6:21 </a:t>
            </a:r>
            <a:r>
              <a:rPr lang="ru-RU" dirty="0">
                <a:solidFill>
                  <a:srgbClr val="EEEAD2"/>
                </a:solidFill>
              </a:rPr>
              <a:t>Ведь где твое богатство, там будет и твое сердце. </a:t>
            </a:r>
            <a:r>
              <a:rPr lang="ru-RU" baseline="30000" dirty="0">
                <a:solidFill>
                  <a:srgbClr val="EEEAD2"/>
                </a:solidFill>
              </a:rPr>
              <a:t>22 </a:t>
            </a:r>
            <a:r>
              <a:rPr lang="ru-RU" dirty="0">
                <a:solidFill>
                  <a:srgbClr val="EEEAD2"/>
                </a:solidFill>
              </a:rPr>
              <a:t>Глаз – это светильник </a:t>
            </a:r>
            <a:r>
              <a:rPr lang="ru-RU" i="1" dirty="0">
                <a:solidFill>
                  <a:srgbClr val="EEEAD2"/>
                </a:solidFill>
              </a:rPr>
              <a:t>всего</a:t>
            </a:r>
            <a:r>
              <a:rPr lang="ru-RU" dirty="0">
                <a:solidFill>
                  <a:srgbClr val="EEEAD2"/>
                </a:solidFill>
              </a:rPr>
              <a:t> тела. Если твой глаз ясен</a:t>
            </a:r>
            <a:r>
              <a:rPr lang="en-GB" dirty="0">
                <a:solidFill>
                  <a:srgbClr val="EEEAD2"/>
                </a:solidFill>
              </a:rPr>
              <a:t>, </a:t>
            </a:r>
            <a:r>
              <a:rPr lang="ru-RU" dirty="0">
                <a:solidFill>
                  <a:srgbClr val="EEEAD2"/>
                </a:solidFill>
              </a:rPr>
              <a:t>то и все твое тело будет полно света. </a:t>
            </a:r>
            <a:r>
              <a:rPr lang="ru-RU" baseline="30000" dirty="0">
                <a:solidFill>
                  <a:srgbClr val="EEEAD2"/>
                </a:solidFill>
              </a:rPr>
              <a:t>23 </a:t>
            </a:r>
            <a:r>
              <a:rPr lang="ru-RU" dirty="0">
                <a:solidFill>
                  <a:srgbClr val="EEEAD2"/>
                </a:solidFill>
              </a:rPr>
              <a:t>Но если глаз у тебя дурной</a:t>
            </a:r>
            <a:r>
              <a:rPr lang="en-GB" dirty="0">
                <a:solidFill>
                  <a:srgbClr val="EEEAD2"/>
                </a:solidFill>
              </a:rPr>
              <a:t>, </a:t>
            </a:r>
            <a:r>
              <a:rPr lang="ru-RU" dirty="0">
                <a:solidFill>
                  <a:srgbClr val="EEEAD2"/>
                </a:solidFill>
              </a:rPr>
              <a:t>то все твое тело будет полно тьмы. Если свет, который в тебе – тьма, то какова же тогда тьма! </a:t>
            </a:r>
            <a:r>
              <a:rPr lang="ru-RU" baseline="30000" dirty="0">
                <a:solidFill>
                  <a:srgbClr val="EEEAD2"/>
                </a:solidFill>
              </a:rPr>
              <a:t>24 </a:t>
            </a:r>
            <a:r>
              <a:rPr lang="ru-RU" dirty="0">
                <a:solidFill>
                  <a:srgbClr val="EEEAD2"/>
                </a:solidFill>
              </a:rPr>
              <a:t>Никто не может служить двум господам. Он или одного будет ненавидеть, а другого любить, или же одному будет предан, а другим станет пренебрегать. </a:t>
            </a:r>
            <a:r>
              <a:rPr lang="ru-RU" b="1" dirty="0"/>
              <a:t>Вы не можете одновременно служить и Богу, и богатству</a:t>
            </a:r>
            <a:r>
              <a:rPr lang="ru-RU" dirty="0"/>
              <a:t>.</a:t>
            </a:r>
          </a:p>
          <a:p>
            <a:pPr algn="r"/>
            <a:r>
              <a:rPr lang="ru-RU" dirty="0">
                <a:solidFill>
                  <a:srgbClr val="EEEAD2"/>
                </a:solidFill>
              </a:rPr>
              <a:t>(Евангелие от Матфея 6:21-24)</a:t>
            </a:r>
            <a:endParaRPr lang="en-RU" dirty="0">
              <a:solidFill>
                <a:srgbClr val="EEE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19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4C212-5CED-DC7B-5D54-7E5093139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1325"/>
            <a:ext cx="10944225" cy="1606931"/>
          </a:xfrm>
        </p:spPr>
        <p:txBody>
          <a:bodyPr/>
          <a:lstStyle/>
          <a:p>
            <a:r>
              <a:rPr lang="ru-RU" dirty="0"/>
              <a:t>ПРОФЕССИОНАЛЬНАЯ ДЕЯТЕЛЬНОСТЬ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B630-8BAD-B3AD-37D9-E9DDC1C11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2302329"/>
            <a:ext cx="10944226" cy="3179307"/>
          </a:xfrm>
        </p:spPr>
        <p:txBody>
          <a:bodyPr/>
          <a:lstStyle/>
          <a:p>
            <a:r>
              <a:rPr lang="ru-RU" dirty="0"/>
              <a:t>Кажется, что Иисус совсем ничего не говорит о работе в Нагорной проповеди. Однако Спаситель уделяет большое внимание деньгам</a:t>
            </a:r>
            <a:r>
              <a:rPr lang="en-US" dirty="0"/>
              <a:t> (</a:t>
            </a:r>
            <a:r>
              <a:rPr lang="ru-RU" dirty="0"/>
              <a:t>около 25% проповеди), и, поступая так, он смотрит на то, что движет нашим трудом, раскрывая: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Ненасытность</a:t>
            </a:r>
            <a:r>
              <a:rPr lang="ru-RU" dirty="0"/>
              <a:t> труда;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Назначение</a:t>
            </a:r>
            <a:r>
              <a:rPr lang="ru-RU" dirty="0"/>
              <a:t> труда;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Надежду</a:t>
            </a:r>
            <a:r>
              <a:rPr lang="ru-RU" dirty="0"/>
              <a:t> труда.</a:t>
            </a:r>
          </a:p>
        </p:txBody>
      </p:sp>
    </p:spTree>
    <p:extLst>
      <p:ext uri="{BB962C8B-B14F-4D97-AF65-F5344CB8AC3E}">
        <p14:creationId xmlns:p14="http://schemas.microsoft.com/office/powerpoint/2010/main" val="1659184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21D30-0B31-4E41-A5FD-FC334A2AC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694944"/>
            <a:ext cx="10944226" cy="4786692"/>
          </a:xfrm>
          <a:noFill/>
        </p:spPr>
        <p:txBody>
          <a:bodyPr/>
          <a:lstStyle/>
          <a:p>
            <a:r>
              <a:rPr lang="ru-RU" i="1" dirty="0"/>
              <a:t>Как на самом деле ваши религиозные убеждения влияют на то, как вы работаете, отдыхаете или выстраиваете личную жизнь?</a:t>
            </a:r>
            <a:endParaRPr lang="en-US" i="1" dirty="0"/>
          </a:p>
          <a:p>
            <a:r>
              <a:rPr lang="ru-RU" dirty="0"/>
              <a:t>Запишите ваш ответ в бюллетени сейчас.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323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5D994-7323-BD77-8F51-4173F2E6D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475489"/>
            <a:ext cx="10944226" cy="500614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i="1" dirty="0"/>
              <a:t>Что движет нашей работой сегодня? Прославляем ли мы Бога своим трудом или служим какому-то другому божеству?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i="1" dirty="0"/>
              <a:t>Так дай нам вздоху</a:t>
            </a:r>
            <a:br>
              <a:rPr lang="ru-RU" i="1" dirty="0"/>
            </a:br>
            <a:r>
              <a:rPr lang="ru-RU" i="1" dirty="0"/>
              <a:t>И дай нам поту —</a:t>
            </a:r>
            <a:br>
              <a:rPr lang="ru-RU" i="1" dirty="0"/>
            </a:br>
            <a:r>
              <a:rPr lang="ru-RU" i="1" dirty="0"/>
              <a:t>Дабы снести нам</a:t>
            </a:r>
            <a:br>
              <a:rPr lang="ru-RU" i="1" dirty="0"/>
            </a:br>
            <a:r>
              <a:rPr lang="ru-RU" i="1" dirty="0"/>
              <a:t>Твои щедроты!</a:t>
            </a:r>
          </a:p>
          <a:p>
            <a:pPr algn="r"/>
            <a:r>
              <a:rPr lang="ru-RU" dirty="0"/>
              <a:t>(Марина Цветаева </a:t>
            </a:r>
            <a:r>
              <a:rPr lang="ru-RU" i="1" dirty="0"/>
              <a:t>«Ты дал нам мужества», </a:t>
            </a:r>
            <a:r>
              <a:rPr lang="ru-RU" dirty="0"/>
              <a:t>1918)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Бог спасает, и тем самым всю жизнь </a:t>
            </a:r>
            <a:br>
              <a:rPr lang="ru-RU" b="1" dirty="0"/>
            </a:br>
            <a:r>
              <a:rPr lang="ru-RU" b="1" dirty="0"/>
              <a:t>целиком и полностью преображает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061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E8B20-0E30-CA81-08F1-BC867CDBB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426721"/>
            <a:ext cx="10944226" cy="5054916"/>
          </a:xfrm>
        </p:spPr>
        <p:txBody>
          <a:bodyPr/>
          <a:lstStyle/>
          <a:p>
            <a:r>
              <a:rPr lang="ru-RU" baseline="30000" dirty="0">
                <a:solidFill>
                  <a:srgbClr val="EEEAD2"/>
                </a:solidFill>
              </a:rPr>
              <a:t>6:25 </a:t>
            </a:r>
            <a:r>
              <a:rPr lang="ru-RU" dirty="0">
                <a:solidFill>
                  <a:srgbClr val="EEEAD2"/>
                </a:solidFill>
              </a:rPr>
              <a:t>Поэтому Я говорю вам: </a:t>
            </a:r>
            <a:r>
              <a:rPr lang="ru-RU" b="1" dirty="0"/>
              <a:t>не тревожьтесь о своей жизни</a:t>
            </a:r>
            <a:r>
              <a:rPr lang="ru-RU" dirty="0">
                <a:solidFill>
                  <a:srgbClr val="EEEAD2"/>
                </a:solidFill>
              </a:rPr>
              <a:t>, что вам есть или что пить, или о своем теле, во что вам одеться. Разве жизнь не важнее пищи и тело не важнее одежды? </a:t>
            </a:r>
            <a:r>
              <a:rPr lang="ru-RU" baseline="30000" dirty="0">
                <a:solidFill>
                  <a:srgbClr val="EEEAD2"/>
                </a:solidFill>
              </a:rPr>
              <a:t>26 </a:t>
            </a:r>
            <a:r>
              <a:rPr lang="ru-RU" dirty="0">
                <a:solidFill>
                  <a:srgbClr val="EEEAD2"/>
                </a:solidFill>
              </a:rPr>
              <a:t>Посмотрите на птиц небесных: они не сеют, не жнут, не собирают в хранилища, однако ваш Небесный Отец питает их. Неужели вы менее ценны, чем птицы? </a:t>
            </a:r>
            <a:r>
              <a:rPr lang="ru-RU" baseline="30000" dirty="0">
                <a:solidFill>
                  <a:srgbClr val="EEEAD2"/>
                </a:solidFill>
              </a:rPr>
              <a:t>27 </a:t>
            </a:r>
            <a:r>
              <a:rPr lang="ru-RU" dirty="0">
                <a:solidFill>
                  <a:srgbClr val="EEEAD2"/>
                </a:solidFill>
              </a:rPr>
              <a:t>И </a:t>
            </a:r>
            <a:r>
              <a:rPr lang="ru-RU" b="1" dirty="0"/>
              <a:t>кто из вас, беспокоясь, может продлить себе жизнь хотя бы на один час?</a:t>
            </a:r>
          </a:p>
          <a:p>
            <a:pPr algn="r"/>
            <a:r>
              <a:rPr lang="ru-RU" dirty="0">
                <a:solidFill>
                  <a:srgbClr val="EEEAD2"/>
                </a:solidFill>
              </a:rPr>
              <a:t>(Евангелие от Матфея 6:25-27)</a:t>
            </a:r>
            <a:endParaRPr lang="en-RU" dirty="0">
              <a:solidFill>
                <a:srgbClr val="EEE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18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9A1A1-FD80-8319-92D9-A7EA7BC43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1326"/>
            <a:ext cx="10944225" cy="1228980"/>
          </a:xfrm>
        </p:spPr>
        <p:txBody>
          <a:bodyPr/>
          <a:lstStyle/>
          <a:p>
            <a:r>
              <a:rPr lang="ru-RU" dirty="0"/>
              <a:t>ПОКОЙ И ОТДЫХ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EAAED-C153-224A-8B24-8157DE289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70305"/>
            <a:ext cx="10944226" cy="3811332"/>
          </a:xfrm>
        </p:spPr>
        <p:txBody>
          <a:bodyPr/>
          <a:lstStyle/>
          <a:p>
            <a:r>
              <a:rPr lang="ru-RU" dirty="0"/>
              <a:t>Иисус призывает не к бездействию, но к тому, чтобы мы находили наш покой в Господе, который позволяет нам совсем по-другому подходить к нашему отдыху, который: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Неочевиден</a:t>
            </a:r>
            <a:r>
              <a:rPr lang="ru-RU" dirty="0"/>
              <a:t>, ему нужно учиться;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Необходим</a:t>
            </a:r>
            <a:r>
              <a:rPr lang="ru-RU" dirty="0"/>
              <a:t>, его нужно вплетать в нашу жизнь.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Насущен</a:t>
            </a:r>
            <a:r>
              <a:rPr lang="ru-RU" dirty="0"/>
              <a:t>, поскольку он начинается с души и проникает во все сферы нашей жизни. </a:t>
            </a:r>
          </a:p>
        </p:txBody>
      </p:sp>
    </p:spTree>
    <p:extLst>
      <p:ext uri="{BB962C8B-B14F-4D97-AF65-F5344CB8AC3E}">
        <p14:creationId xmlns:p14="http://schemas.microsoft.com/office/powerpoint/2010/main" val="2823831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7262E-FA14-885A-7075-48C1A1528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609601"/>
            <a:ext cx="10944226" cy="4872036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EEEAD2"/>
                </a:solidFill>
              </a:rPr>
              <a:t>Находим ли мы наш покой в Господе? Успокаивается ли наша душа в Нём или она продолжает метаться, стремясь доказать кому-то своё право на существование?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«</a:t>
            </a:r>
            <a:r>
              <a:rPr lang="ru-RU" b="1" i="1" dirty="0"/>
              <a:t>Мы по-настоящему спокойны тогда, когда обычной жизни для нас достаточно</a:t>
            </a:r>
            <a:r>
              <a:rPr lang="ru-RU" dirty="0"/>
              <a:t>».</a:t>
            </a:r>
            <a:endParaRPr lang="en-RU" dirty="0"/>
          </a:p>
          <a:p>
            <a:pPr algn="r"/>
            <a:r>
              <a:rPr lang="ru-RU" dirty="0">
                <a:solidFill>
                  <a:srgbClr val="EEEAD2"/>
                </a:solidFill>
              </a:rPr>
              <a:t>(</a:t>
            </a:r>
            <a:r>
              <a:rPr lang="ru-RU" dirty="0" err="1">
                <a:solidFill>
                  <a:srgbClr val="EEEAD2"/>
                </a:solidFill>
              </a:rPr>
              <a:t>Рональнд</a:t>
            </a:r>
            <a:r>
              <a:rPr lang="ru-RU" dirty="0">
                <a:solidFill>
                  <a:srgbClr val="EEEAD2"/>
                </a:solidFill>
              </a:rPr>
              <a:t> </a:t>
            </a:r>
            <a:r>
              <a:rPr lang="ru-RU" dirty="0" err="1">
                <a:solidFill>
                  <a:srgbClr val="EEEAD2"/>
                </a:solidFill>
              </a:rPr>
              <a:t>Ролхейзер</a:t>
            </a:r>
            <a:r>
              <a:rPr lang="ru-RU" dirty="0">
                <a:solidFill>
                  <a:srgbClr val="EEEAD2"/>
                </a:solidFill>
              </a:rPr>
              <a:t> «</a:t>
            </a:r>
            <a:r>
              <a:rPr lang="ru-RU" i="1" dirty="0">
                <a:solidFill>
                  <a:srgbClr val="EEEAD2"/>
                </a:solidFill>
              </a:rPr>
              <a:t>Забыт в лилиях</a:t>
            </a:r>
            <a:r>
              <a:rPr lang="ru-RU" dirty="0">
                <a:solidFill>
                  <a:srgbClr val="EEEAD2"/>
                </a:solidFill>
              </a:rPr>
              <a:t>»)</a:t>
            </a:r>
            <a:r>
              <a:rPr lang="en-RU" dirty="0">
                <a:solidFill>
                  <a:srgbClr val="EEEAD2"/>
                </a:solidFill>
              </a:rPr>
              <a:t> </a:t>
            </a:r>
            <a:endParaRPr lang="ru-RU" i="1" dirty="0">
              <a:solidFill>
                <a:srgbClr val="EEEAD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Бог спасает, и тем самым всю жизнь </a:t>
            </a:r>
            <a:br>
              <a:rPr lang="ru-RU" b="1" dirty="0"/>
            </a:br>
            <a:r>
              <a:rPr lang="ru-RU" b="1" dirty="0"/>
              <a:t>целиком и полностью преображает </a:t>
            </a:r>
            <a:endParaRPr lang="en-RU" b="1" dirty="0"/>
          </a:p>
        </p:txBody>
      </p:sp>
    </p:spTree>
    <p:extLst>
      <p:ext uri="{BB962C8B-B14F-4D97-AF65-F5344CB8AC3E}">
        <p14:creationId xmlns:p14="http://schemas.microsoft.com/office/powerpoint/2010/main" val="4067001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front of a black background&#10;&#10;AI-generated content may be incorrect.">
            <a:extLst>
              <a:ext uri="{FF2B5EF4-FFF2-40B4-BE49-F238E27FC236}">
                <a16:creationId xmlns:a16="http://schemas.microsoft.com/office/drawing/2014/main" id="{8CA7B8E6-8B0C-7C4E-3498-D39D32408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3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20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94DF2-7D6D-9E89-9FF8-AE766F0F9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D5217-D4BF-427A-1FDD-0728F613F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БОГ СПАСАЕТ, И ТЕМ САМЫМ ВСЮ ЖИЗНЬ ЦЕЛИКОМ И ПОЛНОСТЬЮ ПРЕОБРАЖАЕТ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70A9F-30BC-A030-422F-2B06FE013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6" y="2535937"/>
            <a:ext cx="11117009" cy="2938271"/>
          </a:xfrm>
        </p:spPr>
        <p:txBody>
          <a:bodyPr/>
          <a:lstStyle/>
          <a:p>
            <a:r>
              <a:rPr lang="ru-RU" dirty="0"/>
              <a:t>Отношения с Богом меняют: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Подход к </a:t>
            </a:r>
            <a:r>
              <a:rPr lang="ru-RU" b="1" dirty="0"/>
              <a:t>вере</a:t>
            </a:r>
            <a:r>
              <a:rPr lang="ru-RU" dirty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Привычное </a:t>
            </a:r>
            <a:r>
              <a:rPr lang="ru-RU" b="1" dirty="0"/>
              <a:t>восприятие</a:t>
            </a:r>
            <a:r>
              <a:rPr lang="ru-RU" dirty="0"/>
              <a:t> жизни;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Приватную</a:t>
            </a:r>
            <a:r>
              <a:rPr lang="ru-RU" dirty="0"/>
              <a:t> жизнь;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Понимание </a:t>
            </a:r>
            <a:r>
              <a:rPr lang="ru-RU" b="1" dirty="0"/>
              <a:t>покоя</a:t>
            </a:r>
            <a:r>
              <a:rPr lang="ru-RU" dirty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Профессиональную</a:t>
            </a:r>
            <a:r>
              <a:rPr lang="ru-RU" dirty="0"/>
              <a:t> деятельность. </a:t>
            </a:r>
          </a:p>
        </p:txBody>
      </p:sp>
    </p:spTree>
    <p:extLst>
      <p:ext uri="{BB962C8B-B14F-4D97-AF65-F5344CB8AC3E}">
        <p14:creationId xmlns:p14="http://schemas.microsoft.com/office/powerpoint/2010/main" val="411571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73AF6-1C33-9069-1078-8B23544AD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1325"/>
            <a:ext cx="10944225" cy="1460627"/>
          </a:xfrm>
        </p:spPr>
        <p:txBody>
          <a:bodyPr/>
          <a:lstStyle/>
          <a:p>
            <a:r>
              <a:rPr lang="ru-RU" dirty="0"/>
              <a:t>В СЛЕДУЮЩИЙ РАЗ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FFF08-8D80-D49E-24C0-CF44DB8E3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999489"/>
            <a:ext cx="10944226" cy="3482148"/>
          </a:xfrm>
          <a:noFill/>
        </p:spPr>
        <p:txBody>
          <a:bodyPr/>
          <a:lstStyle/>
          <a:p>
            <a:r>
              <a:rPr lang="ru-RU" dirty="0">
                <a:solidFill>
                  <a:srgbClr val="EEEAD2"/>
                </a:solidFill>
              </a:rPr>
              <a:t>Продолжая знакомиться с альтернативной историей нашей жизни, мы поговорим о том, </a:t>
            </a:r>
            <a:r>
              <a:rPr lang="ru-RU" b="1" dirty="0"/>
              <a:t>как </a:t>
            </a:r>
            <a:r>
              <a:rPr lang="ru-RU" b="1" dirty="0">
                <a:latin typeface="Arial" charset="0"/>
                <a:cs typeface="Arial" charset="0"/>
              </a:rPr>
              <a:t>рассказать, во что мы верим, не выглядя при этом религиозным фанатиком?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88759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AFECB-4BBB-76F9-CB0A-4968F0396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27D9B-0965-0913-F902-44EE41DB5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609601"/>
            <a:ext cx="10944226" cy="4681728"/>
          </a:xfrm>
        </p:spPr>
        <p:txBody>
          <a:bodyPr/>
          <a:lstStyle/>
          <a:p>
            <a:r>
              <a:rPr lang="ru-RU" baseline="30000" dirty="0"/>
              <a:t>7:24</a:t>
            </a:r>
            <a:r>
              <a:rPr lang="ru-RU" dirty="0"/>
              <a:t> Того, кто слушает эти Мои слова и исполняет их, можно сравнить с мудрым человеком, построившим свой дом на камне. </a:t>
            </a:r>
            <a:r>
              <a:rPr lang="ru-RU" baseline="30000" dirty="0"/>
              <a:t>25</a:t>
            </a:r>
            <a:r>
              <a:rPr lang="ru-RU" dirty="0"/>
              <a:t> Пошел дождь, разлились реки, подули ветры и обрушились на этот дом, но он устоял, потому что был построен на камне. </a:t>
            </a:r>
            <a:r>
              <a:rPr lang="ru-RU" baseline="30000" dirty="0"/>
              <a:t>26</a:t>
            </a:r>
            <a:r>
              <a:rPr lang="ru-RU" dirty="0"/>
              <a:t> А всякого, кто слушает Мои слова, но не исполняет их, можно сравнить с глупцом, построившим свой дом на песке. </a:t>
            </a:r>
            <a:r>
              <a:rPr lang="ru-RU" baseline="30000" dirty="0"/>
              <a:t>27</a:t>
            </a:r>
            <a:r>
              <a:rPr lang="ru-RU" dirty="0"/>
              <a:t> Пошел дождь, разлились реки, подули ветры и обрушились на этот дом, и он рухнул, и падение его было великим.</a:t>
            </a:r>
          </a:p>
          <a:p>
            <a:pPr algn="r"/>
            <a:r>
              <a:rPr lang="en-US" dirty="0"/>
              <a:t>(</a:t>
            </a:r>
            <a:r>
              <a:rPr lang="ru-RU" dirty="0"/>
              <a:t>Евангелие от Матфея 7:24-27)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467206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45102-6D5F-CF4E-9BD8-8FE02B90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49721"/>
            <a:ext cx="10944225" cy="815783"/>
          </a:xfrm>
        </p:spPr>
        <p:txBody>
          <a:bodyPr/>
          <a:lstStyle/>
          <a:p>
            <a:r>
              <a:rPr lang="ru-RU" dirty="0"/>
              <a:t>ПРИМЕНЕНИЕ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35186-47D5-574B-A540-4E2B35E64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73902"/>
            <a:ext cx="10944226" cy="4012498"/>
          </a:xfrm>
          <a:noFill/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b="1" dirty="0"/>
              <a:t>Проверьте фундамент, на котором на самом деле построена ваша жизнь</a:t>
            </a:r>
            <a:r>
              <a:rPr lang="ru-RU" dirty="0"/>
              <a:t>. </a:t>
            </a:r>
            <a:r>
              <a:rPr lang="ru-RU" dirty="0">
                <a:solidFill>
                  <a:srgbClr val="EEEAD2"/>
                </a:solidFill>
              </a:rPr>
              <a:t>Спросите себя, влияет ли моя вера на то, как я смотрю на отношения с Богом, на культуру, личную жизнь, работу и отдых.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b="1" dirty="0"/>
              <a:t>Позвольте Господу изменять то, как мы смотрим на абсолютно все сферы нашей жизни</a:t>
            </a:r>
            <a:r>
              <a:rPr lang="ru-RU" dirty="0">
                <a:solidFill>
                  <a:srgbClr val="EEEAD2"/>
                </a:solidFill>
              </a:rPr>
              <a:t>. </a:t>
            </a:r>
            <a:endParaRPr lang="en-US" dirty="0">
              <a:solidFill>
                <a:srgbClr val="EEEAD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633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368D4-D6E9-37BD-3ACC-97FE65CC4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6" y="633985"/>
            <a:ext cx="10982897" cy="4730496"/>
          </a:xfrm>
          <a:noFill/>
        </p:spPr>
        <p:txBody>
          <a:bodyPr/>
          <a:lstStyle/>
          <a:p>
            <a:r>
              <a:rPr lang="ru-RU" dirty="0">
                <a:solidFill>
                  <a:srgbClr val="EEEAD2"/>
                </a:solidFill>
              </a:rPr>
              <a:t>«</a:t>
            </a:r>
            <a:r>
              <a:rPr lang="ru-RU" b="1" i="1" dirty="0"/>
              <a:t>Христиане</a:t>
            </a:r>
            <a:r>
              <a:rPr lang="ru-RU" i="1" dirty="0">
                <a:solidFill>
                  <a:srgbClr val="EEEAD2"/>
                </a:solidFill>
              </a:rPr>
              <a:t> не различаются от прочих людей ни страною, ни языком, ни житейскими обычаями. Они …</a:t>
            </a:r>
            <a:r>
              <a:rPr lang="ru-RU" b="1" i="1" dirty="0"/>
              <a:t>представляют удивительный и поистине невероятный образ жизни</a:t>
            </a:r>
            <a:r>
              <a:rPr lang="ru-RU" i="1" dirty="0">
                <a:solidFill>
                  <a:srgbClr val="EEEAD2"/>
                </a:solidFill>
              </a:rPr>
              <a:t>. Живут они в своем отечестве, но как пришельцы; имеют участие во всем, как граждане, и все терпят как чужестранцы. Для них всякая чужая страна есть отечество, и всякое отечество — чужая страна. Они вступают в брак как и все, рождают детей, только не бросают их. Они имеют трапезу общую, но не общую постель. </a:t>
            </a:r>
            <a:r>
              <a:rPr lang="ru-RU" b="1" i="1" dirty="0"/>
              <a:t>Они во </a:t>
            </a:r>
            <a:r>
              <a:rPr lang="ru-RU" b="1" i="1" dirty="0" err="1"/>
              <a:t>плоти</a:t>
            </a:r>
            <a:r>
              <a:rPr lang="ru-RU" b="1" i="1" dirty="0"/>
              <a:t>, но живут не по </a:t>
            </a:r>
            <a:r>
              <a:rPr lang="ru-RU" b="1" i="1" dirty="0" err="1"/>
              <a:t>плоти</a:t>
            </a:r>
            <a:r>
              <a:rPr lang="ru-RU" b="1" i="1" dirty="0"/>
              <a:t>. Находятся на земле, но суть граждане небесные</a:t>
            </a:r>
            <a:r>
              <a:rPr lang="ru-RU" dirty="0"/>
              <a:t>»</a:t>
            </a:r>
            <a:r>
              <a:rPr lang="ru-RU" i="1" dirty="0"/>
              <a:t>.</a:t>
            </a:r>
          </a:p>
          <a:p>
            <a:pPr algn="r"/>
            <a:r>
              <a:rPr lang="ru-RU" dirty="0">
                <a:solidFill>
                  <a:srgbClr val="EEEAD2"/>
                </a:solidFill>
                <a:latin typeface="Arial" charset="0"/>
                <a:cs typeface="Arial" charset="0"/>
              </a:rPr>
              <a:t>(Послание к </a:t>
            </a:r>
            <a:r>
              <a:rPr lang="ru-RU" dirty="0" err="1">
                <a:solidFill>
                  <a:srgbClr val="EEEAD2"/>
                </a:solidFill>
                <a:latin typeface="Arial" charset="0"/>
                <a:cs typeface="Arial" charset="0"/>
              </a:rPr>
              <a:t>Диогнету</a:t>
            </a:r>
            <a:r>
              <a:rPr lang="ru-RU" dirty="0">
                <a:solidFill>
                  <a:srgbClr val="EEEAD2"/>
                </a:solidFill>
                <a:latin typeface="Arial" charset="0"/>
                <a:cs typeface="Arial" charset="0"/>
              </a:rPr>
              <a:t>, часть 5)</a:t>
            </a:r>
          </a:p>
        </p:txBody>
      </p:sp>
    </p:spTree>
    <p:extLst>
      <p:ext uri="{BB962C8B-B14F-4D97-AF65-F5344CB8AC3E}">
        <p14:creationId xmlns:p14="http://schemas.microsoft.com/office/powerpoint/2010/main" val="3593303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9434-2B7C-7FA0-0127-818894857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1325"/>
            <a:ext cx="10944225" cy="875411"/>
          </a:xfrm>
        </p:spPr>
        <p:txBody>
          <a:bodyPr/>
          <a:lstStyle/>
          <a:p>
            <a:r>
              <a:rPr lang="ru-RU" dirty="0"/>
              <a:t>ВЕРА И ВСЯ ОСТАВШАЯСЯ ЖИЗНЬ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D1861-4AE5-80BA-8326-72DE43F77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6" y="1682496"/>
            <a:ext cx="11068241" cy="3683418"/>
          </a:xfrm>
          <a:noFill/>
        </p:spPr>
        <p:txBody>
          <a:bodyPr/>
          <a:lstStyle/>
          <a:p>
            <a:pPr marL="0" marR="0">
              <a:spcAft>
                <a:spcPts val="600"/>
              </a:spcAft>
              <a:buNone/>
            </a:pPr>
            <a:r>
              <a:rPr lang="ru-RU" kern="0" dirty="0">
                <a:solidFill>
                  <a:srgbClr val="EEEAD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Довольно часто мы принимаем, не задумываясь, что вера является своего рода хобби, которое безусловно важно, но не фундаментально для нашей жизни. Оно сродни нашим диетическим предпочтениям, с тем лишь отличием, что о вере не принято говорить вслух. Но </a:t>
            </a:r>
            <a:r>
              <a:rPr lang="ru-RU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мы не живём, а выживаем, когда Бога во все аспекты нашей жизни не пускаем</a:t>
            </a:r>
            <a:r>
              <a:rPr lang="ru-RU" b="1" kern="0" dirty="0">
                <a:latin typeface="Arial" panose="020B0604020202020204" pitchFamily="34" charset="0"/>
                <a:ea typeface="Times New Roman" panose="02020603050405020304" pitchFamily="18" charset="0"/>
              </a:rPr>
              <a:t>. Доверяясь Богу, мы теперь подчиняем Ему всю нашу жизнь, целиком и полностью, позволяя Ему перестроить её так, как Он считает нужным. </a:t>
            </a:r>
            <a:endParaRPr lang="ru-RU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040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7FBDF-A342-150A-D03A-D4FCE4FD5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x-none"/>
          </a:p>
        </p:txBody>
      </p:sp>
      <p:pic>
        <p:nvPicPr>
          <p:cNvPr id="4" name="Proberbs ENDING 16-9">
            <a:hlinkClick r:id="" action="ppaction://media"/>
            <a:extLst>
              <a:ext uri="{FF2B5EF4-FFF2-40B4-BE49-F238E27FC236}">
                <a16:creationId xmlns:a16="http://schemas.microsoft.com/office/drawing/2014/main" id="{B3D3E0D7-2A12-CA17-D433-48C72ECE6C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66"/>
            <a:ext cx="12192000" cy="6857434"/>
          </a:xfrm>
        </p:spPr>
      </p:pic>
    </p:spTree>
    <p:extLst>
      <p:ext uri="{BB962C8B-B14F-4D97-AF65-F5344CB8AC3E}">
        <p14:creationId xmlns:p14="http://schemas.microsoft.com/office/powerpoint/2010/main" val="141225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person sitting on a hill looking at a forest&#10;&#10;AI-generated content may be incorrect.">
            <a:extLst>
              <a:ext uri="{FF2B5EF4-FFF2-40B4-BE49-F238E27FC236}">
                <a16:creationId xmlns:a16="http://schemas.microsoft.com/office/drawing/2014/main" id="{EF779B09-7457-DE7D-E40A-9C451BEF1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3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88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E87B7-9C15-364E-B454-5DE3DC5D3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609601"/>
            <a:ext cx="10944226" cy="4681728"/>
          </a:xfrm>
        </p:spPr>
        <p:txBody>
          <a:bodyPr/>
          <a:lstStyle/>
          <a:p>
            <a:r>
              <a:rPr lang="ru-RU" baseline="30000" dirty="0"/>
              <a:t>7:24</a:t>
            </a:r>
            <a:r>
              <a:rPr lang="ru-RU" dirty="0"/>
              <a:t> Того, кто слушает эти Мои слова и исполняет их, можно сравнить с мудрым человеком, построившим свой дом на камне. </a:t>
            </a:r>
            <a:r>
              <a:rPr lang="ru-RU" baseline="30000" dirty="0"/>
              <a:t>25</a:t>
            </a:r>
            <a:r>
              <a:rPr lang="ru-RU" dirty="0"/>
              <a:t> Пошел дождь, разлились реки, подули ветры и обрушились на этот дом, но он устоял, потому что был построен на камне. </a:t>
            </a:r>
            <a:r>
              <a:rPr lang="ru-RU" baseline="30000" dirty="0"/>
              <a:t>26</a:t>
            </a:r>
            <a:r>
              <a:rPr lang="ru-RU" dirty="0"/>
              <a:t> А всякого, кто слушает Мои слова, но не исполняет их, можно сравнить с глупцом, построившим свой дом на песке. </a:t>
            </a:r>
            <a:r>
              <a:rPr lang="ru-RU" baseline="30000" dirty="0"/>
              <a:t>27</a:t>
            </a:r>
            <a:r>
              <a:rPr lang="ru-RU" dirty="0"/>
              <a:t> Пошел дождь, разлились реки, подули ветры и обрушились на этот дом, и он рухнул, и падение его было великим.</a:t>
            </a:r>
          </a:p>
          <a:p>
            <a:pPr algn="r"/>
            <a:r>
              <a:rPr lang="en-US" dirty="0"/>
              <a:t>(</a:t>
            </a:r>
            <a:r>
              <a:rPr lang="ru-RU" dirty="0"/>
              <a:t>Евангелие от Матфея 7:24-27)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229687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DF18BD-C0CC-2560-1B58-6C466E4BF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1325"/>
            <a:ext cx="10944225" cy="1485011"/>
          </a:xfrm>
        </p:spPr>
        <p:txBody>
          <a:bodyPr/>
          <a:lstStyle/>
          <a:p>
            <a:r>
              <a:rPr lang="ru-RU" dirty="0"/>
              <a:t>НА ЧЁМ МЫ ОСТАНОВИЛИСЬ</a:t>
            </a:r>
            <a:br>
              <a:rPr lang="ru-RU" dirty="0"/>
            </a:br>
            <a:r>
              <a:rPr lang="ru-RU" dirty="0"/>
              <a:t>В ПРОШЛЫЙ РАЗ</a:t>
            </a:r>
            <a:endParaRPr lang="x-non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FA5F38-9B43-27CA-CA30-7335BD15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2036065"/>
            <a:ext cx="10944226" cy="3535680"/>
          </a:xfrm>
        </p:spPr>
        <p:txBody>
          <a:bodyPr/>
          <a:lstStyle/>
          <a:p>
            <a:r>
              <a:rPr lang="ru-RU" b="1" dirty="0">
                <a:ea typeface="Times New Roman" panose="02020603050405020304" pitchFamily="18" charset="0"/>
              </a:rPr>
              <a:t>Бог мне внимает, и разговор с Ним всю жизнь меняет</a:t>
            </a:r>
            <a:r>
              <a:rPr lang="ru-RU" dirty="0">
                <a:ea typeface="Times New Roman" panose="02020603050405020304" pitchFamily="18" charset="0"/>
              </a:rPr>
              <a:t>. </a:t>
            </a:r>
            <a:r>
              <a:rPr lang="ru-RU" dirty="0"/>
              <a:t>Молитва преображает сердца, потому что она:</a:t>
            </a:r>
            <a:endParaRPr lang="en-RU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dirty="0"/>
              <a:t>Переориентирует жизнь в </a:t>
            </a:r>
            <a:r>
              <a:rPr lang="ru-RU" b="1" dirty="0"/>
              <a:t>прославлении</a:t>
            </a:r>
            <a:r>
              <a:rPr lang="ru-RU" dirty="0"/>
              <a:t>;</a:t>
            </a:r>
            <a:endParaRPr lang="en-R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Помогает проникнуться зависимостью в </a:t>
            </a:r>
            <a:r>
              <a:rPr lang="ru-RU" b="1" dirty="0"/>
              <a:t>прошении</a:t>
            </a:r>
            <a:r>
              <a:rPr lang="ru-RU" dirty="0"/>
              <a:t>;</a:t>
            </a:r>
            <a:endParaRPr lang="ru-RU" b="1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dirty="0"/>
              <a:t>Пробуждает в </a:t>
            </a:r>
            <a:r>
              <a:rPr lang="ru-RU" b="1" dirty="0"/>
              <a:t>исповедании грехов</a:t>
            </a:r>
            <a:r>
              <a:rPr lang="ru-RU" dirty="0"/>
              <a:t>;</a:t>
            </a:r>
            <a:endParaRPr lang="en-R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Позволяет преодолеть непреодолимое в </a:t>
            </a:r>
            <a:r>
              <a:rPr lang="ru-RU" b="1" dirty="0"/>
              <a:t>доверии</a:t>
            </a:r>
            <a:r>
              <a:rPr lang="ru-RU" dirty="0"/>
              <a:t>.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436315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E8B20-483E-C9E5-7229-5DCD69F4E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1325"/>
            <a:ext cx="10944225" cy="1448435"/>
          </a:xfrm>
        </p:spPr>
        <p:txBody>
          <a:bodyPr/>
          <a:lstStyle/>
          <a:p>
            <a:r>
              <a:rPr lang="ru-RU" dirty="0"/>
              <a:t>ДВА ОСНОВАНИЯ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DA4BE-530A-BBF0-9266-27F7FE5EF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987297"/>
            <a:ext cx="10944226" cy="349434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Привычный взгляд: </a:t>
            </a:r>
            <a:r>
              <a:rPr lang="ru-RU" dirty="0">
                <a:solidFill>
                  <a:srgbClr val="EEEAD2"/>
                </a:solidFill>
              </a:rPr>
              <a:t>читая про два основания, мы думаем, что Иисус говорит про религиозный путь (молитва, пост, чтение Библии) и нерелигиозную жизнь (секс, наркотики и рок-н-ролл).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dirty="0"/>
              <a:t>Правильный взгляд: </a:t>
            </a:r>
            <a:r>
              <a:rPr lang="ru-RU" dirty="0">
                <a:solidFill>
                  <a:srgbClr val="EEEAD2"/>
                </a:solidFill>
              </a:rPr>
              <a:t>есть две жизни – одна целиком отдана Господу, другая, будь она религиозной или нерелигиозной, основана на моих желаниях. </a:t>
            </a:r>
            <a:r>
              <a:rPr lang="ru-RU" b="1" dirty="0"/>
              <a:t>Вопрос не в том, молюсь ли я, пощусь ли я, но в том, как я это делаю</a:t>
            </a:r>
            <a:r>
              <a:rPr lang="ru-RU" dirty="0"/>
              <a:t>.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428048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F3F62-CFEF-453F-EE31-1D9791EE5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БОГ СПАСАЕТ, И ТЕМ САМЫМ ВСЮ ЖИЗНЬ ЦЕЛИКОМ И ПОЛНОСТЬЮ ПРЕОБРАЖАЕТ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A5A52-A556-95CA-9E6A-52870648F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6" y="2535937"/>
            <a:ext cx="11117009" cy="2938271"/>
          </a:xfrm>
        </p:spPr>
        <p:txBody>
          <a:bodyPr/>
          <a:lstStyle/>
          <a:p>
            <a:r>
              <a:rPr lang="ru-RU" dirty="0"/>
              <a:t>Отношения с Богом меняют: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Подход к </a:t>
            </a:r>
            <a:r>
              <a:rPr lang="ru-RU" b="1" u="sng" dirty="0">
                <a:solidFill>
                  <a:srgbClr val="FABD2B"/>
                </a:solidFill>
              </a:rPr>
              <a:t>вере</a:t>
            </a:r>
            <a:r>
              <a:rPr lang="ru-RU" dirty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Привычное </a:t>
            </a:r>
            <a:r>
              <a:rPr lang="ru-RU" b="1" u="sng" dirty="0">
                <a:solidFill>
                  <a:srgbClr val="FABD2B"/>
                </a:solidFill>
              </a:rPr>
              <a:t>восприятие</a:t>
            </a:r>
            <a:r>
              <a:rPr lang="ru-RU" dirty="0"/>
              <a:t> жизни;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Приватную</a:t>
            </a:r>
            <a:r>
              <a:rPr lang="ru-RU" dirty="0"/>
              <a:t> жизнь;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Понимание </a:t>
            </a:r>
            <a:r>
              <a:rPr lang="ru-RU" b="1" u="sng" dirty="0">
                <a:solidFill>
                  <a:srgbClr val="FABD2B"/>
                </a:solidFill>
              </a:rPr>
              <a:t>покоя</a:t>
            </a:r>
            <a:r>
              <a:rPr lang="ru-RU" dirty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FABD2B"/>
                </a:solidFill>
              </a:rPr>
              <a:t>Профессиональную</a:t>
            </a:r>
            <a:r>
              <a:rPr lang="ru-RU" dirty="0"/>
              <a:t> деятельность. </a:t>
            </a:r>
          </a:p>
        </p:txBody>
      </p:sp>
    </p:spTree>
    <p:extLst>
      <p:ext uri="{BB962C8B-B14F-4D97-AF65-F5344CB8AC3E}">
        <p14:creationId xmlns:p14="http://schemas.microsoft.com/office/powerpoint/2010/main" val="649377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57D15-30ED-A3E5-91DF-F57799DD4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633985"/>
            <a:ext cx="10944226" cy="4847652"/>
          </a:xfrm>
        </p:spPr>
        <p:txBody>
          <a:bodyPr/>
          <a:lstStyle/>
          <a:p>
            <a:r>
              <a:rPr lang="ru-RU" baseline="30000" dirty="0"/>
              <a:t>5:2</a:t>
            </a:r>
            <a:r>
              <a:rPr lang="ru-RU" dirty="0"/>
              <a:t> …Он начал их учить такими словами: </a:t>
            </a:r>
            <a:r>
              <a:rPr lang="ru-RU" baseline="30000" dirty="0"/>
              <a:t>3</a:t>
            </a:r>
            <a:r>
              <a:rPr lang="ru-RU" dirty="0"/>
              <a:t> «</a:t>
            </a:r>
            <a:r>
              <a:rPr lang="ru-RU" i="1" dirty="0"/>
              <a:t>Блаженны нищие духом, потому что им принадлежит Небесное Царство</a:t>
            </a:r>
            <a:r>
              <a:rPr lang="en-GB" i="1" dirty="0"/>
              <a:t>.</a:t>
            </a:r>
            <a:r>
              <a:rPr lang="ru-RU" i="1" dirty="0"/>
              <a:t> </a:t>
            </a:r>
            <a:r>
              <a:rPr lang="en-GB" baseline="30000" dirty="0"/>
              <a:t>4</a:t>
            </a:r>
            <a:r>
              <a:rPr lang="en-GB" i="1" dirty="0"/>
              <a:t> </a:t>
            </a:r>
            <a:r>
              <a:rPr lang="ru-RU" i="1" dirty="0"/>
              <a:t>Блаженны плачущие, потому что они будут утешены. </a:t>
            </a:r>
            <a:r>
              <a:rPr lang="ru-RU" baseline="30000" dirty="0"/>
              <a:t>5</a:t>
            </a:r>
            <a:r>
              <a:rPr lang="ru-RU" i="1" dirty="0"/>
              <a:t> Блаженны кроткие, потому что они наследуют землю. </a:t>
            </a:r>
            <a:r>
              <a:rPr lang="ru-RU" baseline="30000" dirty="0"/>
              <a:t>6</a:t>
            </a:r>
            <a:r>
              <a:rPr lang="ru-RU" i="1" dirty="0"/>
              <a:t> Блаженны те, кто ощущает голод и жажду по праведности, потому что они насытятся</a:t>
            </a:r>
            <a:r>
              <a:rPr lang="ru-RU" dirty="0"/>
              <a:t>»… </a:t>
            </a:r>
            <a:r>
              <a:rPr lang="ru-RU" baseline="30000" dirty="0"/>
              <a:t>7:24</a:t>
            </a:r>
            <a:r>
              <a:rPr lang="ru-RU" dirty="0"/>
              <a:t> Того, кто слушает эти Мои слова и исполняет их, можно сравнить с мудрым человеком, построившим свой дом на камне. </a:t>
            </a:r>
            <a:r>
              <a:rPr lang="ru-RU" baseline="30000" dirty="0"/>
              <a:t>25</a:t>
            </a:r>
            <a:r>
              <a:rPr lang="ru-RU" dirty="0"/>
              <a:t> Пошел дождь, разлились реки, подули ветры и обрушились на этот дом, но он устоял, потому что был построен на камне.</a:t>
            </a:r>
          </a:p>
          <a:p>
            <a:pPr algn="r"/>
            <a:r>
              <a:rPr lang="ru-RU" dirty="0"/>
              <a:t>(Евангелие от Матфея 5:2-6)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608326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86DB3FC2AF4845AF15B4FB7108DAB1" ma:contentTypeVersion="13" ma:contentTypeDescription="Create a new document." ma:contentTypeScope="" ma:versionID="5cf6809030937979b576bdeaf2c82a0d">
  <xsd:schema xmlns:xsd="http://www.w3.org/2001/XMLSchema" xmlns:xs="http://www.w3.org/2001/XMLSchema" xmlns:p="http://schemas.microsoft.com/office/2006/metadata/properties" xmlns:ns3="62589e56-49db-468b-8cef-9bc6768a6759" xmlns:ns4="9d1a634f-6735-4db6-bcd6-aa97ff485f62" targetNamespace="http://schemas.microsoft.com/office/2006/metadata/properties" ma:root="true" ma:fieldsID="8bfce5ef5d5d0b81a2dfefc9299e2ee1" ns3:_="" ns4:_="">
    <xsd:import namespace="62589e56-49db-468b-8cef-9bc6768a6759"/>
    <xsd:import namespace="9d1a634f-6735-4db6-bcd6-aa97ff485f6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89e56-49db-468b-8cef-9bc6768a67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1a634f-6735-4db6-bcd6-aa97ff485f6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420F7A-413C-42FF-82BB-84EF9F3BF7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979B1A-126E-4AD1-8221-8C6525EE7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589e56-49db-468b-8cef-9bc6768a6759"/>
    <ds:schemaRef ds:uri="9d1a634f-6735-4db6-bcd6-aa97ff485f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8AE98BC-D3D4-43A3-A423-022DEC00C7DD}">
  <ds:schemaRefs>
    <ds:schemaRef ds:uri="http://purl.org/dc/elements/1.1/"/>
    <ds:schemaRef ds:uri="62589e56-49db-468b-8cef-9bc6768a6759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9d1a634f-6735-4db6-bcd6-aa97ff485f62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126708</TotalTime>
  <Words>1973</Words>
  <Application>Microsoft Macintosh PowerPoint</Application>
  <PresentationFormat>Widescreen</PresentationFormat>
  <Paragraphs>95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ВЕРА И ВСЯ ОСТАВШАЯСЯ ЖИЗНЬ</vt:lpstr>
      <vt:lpstr>PowerPoint Presentation</vt:lpstr>
      <vt:lpstr>PowerPoint Presentation</vt:lpstr>
      <vt:lpstr>НА ЧЁМ МЫ ОСТАНОВИЛИСЬ В ПРОШЛЫЙ РАЗ</vt:lpstr>
      <vt:lpstr>ДВА ОСНОВАНИЯ</vt:lpstr>
      <vt:lpstr>БОГ СПАСАЕТ, И ТЕМ САМЫМ ВСЮ ЖИЗНЬ ЦЕЛИКОМ И ПОЛНОСТЬЮ ПРЕОБРАЖАЕТ</vt:lpstr>
      <vt:lpstr>PowerPoint Presentation</vt:lpstr>
      <vt:lpstr>ДОВЕРИЕ БОГУ</vt:lpstr>
      <vt:lpstr>PowerPoint Presentation</vt:lpstr>
      <vt:lpstr>PowerPoint Presentation</vt:lpstr>
      <vt:lpstr>ПРИВЫЧНОЕ ВОСПРИЯТИЕ</vt:lpstr>
      <vt:lpstr>PowerPoint Presentation</vt:lpstr>
      <vt:lpstr>PowerPoint Presentation</vt:lpstr>
      <vt:lpstr>ЛИЧНАЯ ЖИЗНЬ</vt:lpstr>
      <vt:lpstr>PowerPoint Presentation</vt:lpstr>
      <vt:lpstr>PowerPoint Presentation</vt:lpstr>
      <vt:lpstr>ПРОФЕССИОНАЛЬНАЯ ДЕЯТЕЛЬНОСТЬ</vt:lpstr>
      <vt:lpstr>PowerPoint Presentation</vt:lpstr>
      <vt:lpstr>PowerPoint Presentation</vt:lpstr>
      <vt:lpstr>ПОКОЙ И ОТДЫХ</vt:lpstr>
      <vt:lpstr>PowerPoint Presentation</vt:lpstr>
      <vt:lpstr>PowerPoint Presentation</vt:lpstr>
      <vt:lpstr>БОГ СПАСАЕТ, И ТЕМ САМЫМ ВСЮ ЖИЗНЬ ЦЕЛИКОМ И ПОЛНОСТЬЮ ПРЕОБРАЖАЕТ</vt:lpstr>
      <vt:lpstr>В СЛЕДУЮЩИЙ РАЗ</vt:lpstr>
      <vt:lpstr>PowerPoint Presentation</vt:lpstr>
      <vt:lpstr>ПРИМЕНЕНИЕ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Constantin Lysakov</dc:creator>
  <cp:lastModifiedBy>Constantin Lysakov</cp:lastModifiedBy>
  <cp:revision>706</cp:revision>
  <dcterms:created xsi:type="dcterms:W3CDTF">2020-09-24T09:54:03Z</dcterms:created>
  <dcterms:modified xsi:type="dcterms:W3CDTF">2026-03-15T06:03:02Z</dcterms:modified>
</cp:coreProperties>
</file>