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1926" r:id="rId5"/>
    <p:sldId id="1881" r:id="rId6"/>
    <p:sldId id="1906" r:id="rId7"/>
    <p:sldId id="1450" r:id="rId8"/>
    <p:sldId id="1907" r:id="rId9"/>
    <p:sldId id="1908" r:id="rId10"/>
    <p:sldId id="1487" r:id="rId11"/>
    <p:sldId id="1526" r:id="rId12"/>
    <p:sldId id="1481" r:id="rId13"/>
    <p:sldId id="1909" r:id="rId14"/>
    <p:sldId id="1910" r:id="rId15"/>
    <p:sldId id="1911" r:id="rId16"/>
    <p:sldId id="1490" r:id="rId17"/>
    <p:sldId id="1913" r:id="rId18"/>
    <p:sldId id="1912" r:id="rId19"/>
    <p:sldId id="1528" r:id="rId20"/>
    <p:sldId id="1496" r:id="rId21"/>
    <p:sldId id="1494" r:id="rId22"/>
    <p:sldId id="1517" r:id="rId23"/>
    <p:sldId id="1518" r:id="rId24"/>
    <p:sldId id="1529" r:id="rId25"/>
    <p:sldId id="1519" r:id="rId26"/>
    <p:sldId id="1498" r:id="rId27"/>
    <p:sldId id="1915" r:id="rId28"/>
    <p:sldId id="1483" r:id="rId29"/>
    <p:sldId id="1495" r:id="rId30"/>
    <p:sldId id="1491" r:id="rId31"/>
    <p:sldId id="1521" r:id="rId32"/>
    <p:sldId id="1522" r:id="rId33"/>
    <p:sldId id="1510" r:id="rId34"/>
    <p:sldId id="1501" r:id="rId35"/>
    <p:sldId id="1482" r:id="rId36"/>
    <p:sldId id="1914" r:id="rId37"/>
    <p:sldId id="1524" r:id="rId38"/>
    <p:sldId id="1504" r:id="rId39"/>
    <p:sldId id="1469" r:id="rId40"/>
    <p:sldId id="190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3725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pos="7287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D2B"/>
    <a:srgbClr val="EEEAD2"/>
    <a:srgbClr val="A0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7" autoAdjust="0"/>
    <p:restoredTop sz="96190"/>
  </p:normalViewPr>
  <p:slideViewPr>
    <p:cSldViewPr snapToGrid="0" snapToObjects="1">
      <p:cViewPr varScale="1">
        <p:scale>
          <a:sx n="105" d="100"/>
          <a:sy n="105" d="100"/>
        </p:scale>
        <p:origin x="968" y="480"/>
      </p:cViewPr>
      <p:guideLst>
        <p:guide orient="horz" pos="2160"/>
        <p:guide pos="3840"/>
        <p:guide pos="393"/>
        <p:guide orient="horz" pos="3725"/>
        <p:guide orient="horz" pos="4042"/>
        <p:guide pos="7287"/>
        <p:guide orient="horz" pos="278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F2BAA-8641-A675-F94E-5FB08B34E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27EF0-1BED-3B03-B5EB-0823DE8B8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1C9-76AB-C449-8045-361449949862}" type="datetimeFigureOut">
              <a:rPr lang="en-RU" smtClean="0"/>
              <a:t>23.01.2026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CB05C-91E3-49F2-738F-69EFE818BA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96C0E-F132-7407-C42E-A8FDE01B07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FB5AD-6CAF-744A-BCD1-2839521B78C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218433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9057-650A-DA45-BBFC-E4A38716EBFB}" type="datetimeFigureOut">
              <a:rPr lang="en-RU" smtClean="0"/>
              <a:t>23.01.2026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BFED6-21E3-5342-AFB2-1D9FF8750C0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9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без заголовк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1 строка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221220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842654"/>
            <a:ext cx="10944226" cy="36389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3 строки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EFD7-9B2A-B740-A702-1D3D4A75C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861004"/>
          </a:xfrm>
        </p:spPr>
        <p:txBody>
          <a:bodyPr anchor="ctr">
            <a:noAutofit/>
          </a:bodyPr>
          <a:lstStyle/>
          <a:p>
            <a:r>
              <a:rPr lang="en-GB" dirty="0"/>
              <a:t>CLICK TO EDIT MASTER </a:t>
            </a:r>
            <a:br>
              <a:rPr lang="ru-RU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8EC5-4C53-7742-A0BB-159B4D15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698955"/>
            <a:ext cx="10944226" cy="2782681"/>
          </a:xfrm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2 строки и 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DF4C-9CFC-4945-B92C-A4AE158F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441325"/>
            <a:ext cx="10944225" cy="1384300"/>
          </a:xfrm>
        </p:spPr>
        <p:txBody>
          <a:bodyPr>
            <a:noAutofit/>
          </a:bodyPr>
          <a:lstStyle/>
          <a:p>
            <a:r>
              <a:rPr lang="en-GB" dirty="0"/>
              <a:t>CLICK TO EDIT </a:t>
            </a:r>
            <a:br>
              <a:rPr lang="ru-RU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1A5E4-2A61-CE4B-89F8-FF5B0E180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947553"/>
            <a:ext cx="5179035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29199-A26E-DA4B-892F-1D37F5B59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947553"/>
            <a:ext cx="5472113" cy="3534084"/>
          </a:xfrm>
        </p:spPr>
        <p:txBody>
          <a:bodyPr lIns="0" tIns="0" rIns="0" bIns="0" anchor="ctr"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8D8F-CAEC-599E-1B4E-8A0AD1697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2D996-E51C-1A6D-4961-4BC1ABE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A746-B6C9-599C-4FAA-9425440E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01D0-6EA3-42E2-BE7C-1A5364F44C24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AE1F-537B-0D1A-00F0-2309E79A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0A9C2-4099-ADC5-ED82-438088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4C122-F9FF-45D8-B252-8AFC258D2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34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8FE2E-E35F-9446-9B41-FE860391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5"/>
            <a:ext cx="10944225" cy="5615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4F738-B15A-6B45-A5D5-8A77D3C45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45342"/>
            <a:ext cx="10937854" cy="40362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0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96" r:id="rId2"/>
    <p:sldLayoutId id="2147483650" r:id="rId3"/>
    <p:sldLayoutId id="2147483652" r:id="rId4"/>
    <p:sldLayoutId id="214748369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FABD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rgbClr val="FABD2B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372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3453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xtstp 16-9">
            <a:hlinkClick r:id="" action="ppaction://media"/>
            <a:extLst>
              <a:ext uri="{FF2B5EF4-FFF2-40B4-BE49-F238E27FC236}">
                <a16:creationId xmlns:a16="http://schemas.microsoft.com/office/drawing/2014/main" id="{54C0BA7F-EDDA-B851-F47F-65F23ACD2D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998" cy="6858000"/>
          </a:xfrm>
        </p:spPr>
      </p:pic>
    </p:spTree>
    <p:extLst>
      <p:ext uri="{BB962C8B-B14F-4D97-AF65-F5344CB8AC3E}">
        <p14:creationId xmlns:p14="http://schemas.microsoft.com/office/powerpoint/2010/main" val="41704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49C71-E932-E546-8561-1C4182D63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1324"/>
            <a:ext cx="10944225" cy="1436243"/>
          </a:xfrm>
        </p:spPr>
        <p:txBody>
          <a:bodyPr/>
          <a:lstStyle/>
          <a:p>
            <a:r>
              <a:rPr lang="ru-RU" dirty="0"/>
              <a:t>НА ЧЁМ МЫ ОСТАНОВИЛИСЬ</a:t>
            </a:r>
            <a:br>
              <a:rPr lang="ru-RU" dirty="0"/>
            </a:br>
            <a:r>
              <a:rPr lang="ru-RU" dirty="0"/>
              <a:t>В ПРОШЛЫЙ РАЗ:</a:t>
            </a:r>
            <a:endParaRPr lang="en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B0A05E-67FF-EF08-79BE-5800EFEAE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999488"/>
            <a:ext cx="10944226" cy="3486912"/>
          </a:xfrm>
        </p:spPr>
        <p:txBody>
          <a:bodyPr/>
          <a:lstStyle/>
          <a:p>
            <a:r>
              <a:rPr lang="ru-RU" b="1" dirty="0"/>
              <a:t>Вера в Христа открывает мне на церковь глаза</a:t>
            </a:r>
            <a:r>
              <a:rPr lang="ru-RU" dirty="0"/>
              <a:t>. Доверяясь Богу я смотрю на поместную общину верующих теперь совсем по-другому, не так, как делал это раньше. Теперь я вижу: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Природу</a:t>
            </a:r>
            <a:r>
              <a:rPr lang="ru-RU" dirty="0"/>
              <a:t> церкви;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Призвание</a:t>
            </a:r>
            <a:r>
              <a:rPr lang="ru-RU" dirty="0"/>
              <a:t> церкви;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Преемственность</a:t>
            </a:r>
            <a:r>
              <a:rPr lang="ru-RU" dirty="0"/>
              <a:t> церкви.</a:t>
            </a:r>
          </a:p>
        </p:txBody>
      </p:sp>
    </p:spTree>
    <p:extLst>
      <p:ext uri="{BB962C8B-B14F-4D97-AF65-F5344CB8AC3E}">
        <p14:creationId xmlns:p14="http://schemas.microsoft.com/office/powerpoint/2010/main" val="137739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white television&#10;&#10;AI-generated content may be incorrect.">
            <a:extLst>
              <a:ext uri="{FF2B5EF4-FFF2-40B4-BE49-F238E27FC236}">
                <a16:creationId xmlns:a16="http://schemas.microsoft.com/office/drawing/2014/main" id="{4EB14D75-EC03-9C17-5F09-50E2EFB09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4217897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F70F-6F0B-E525-F6DE-8E4B22377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9757"/>
            <a:ext cx="11008426" cy="477653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в области культуры вам нравится больше всего</a:t>
            </a:r>
            <a:r>
              <a:rPr lang="en-US" i="1" dirty="0"/>
              <a:t>? </a:t>
            </a:r>
            <a:r>
              <a:rPr lang="ru-RU" i="1" dirty="0"/>
              <a:t>Живопись</a:t>
            </a:r>
            <a:r>
              <a:rPr lang="en-US" i="1" dirty="0"/>
              <a:t>? </a:t>
            </a:r>
            <a:r>
              <a:rPr lang="ru-RU" i="1" dirty="0"/>
              <a:t>Литература</a:t>
            </a:r>
            <a:r>
              <a:rPr lang="en-US" i="1" dirty="0"/>
              <a:t>? </a:t>
            </a:r>
            <a:r>
              <a:rPr lang="ru-RU" i="1" dirty="0"/>
              <a:t>Кино</a:t>
            </a:r>
            <a:r>
              <a:rPr lang="en-US" i="1" dirty="0"/>
              <a:t>?</a:t>
            </a:r>
            <a:r>
              <a:rPr lang="ru-RU" i="1" dirty="0"/>
              <a:t> Спорт</a:t>
            </a:r>
            <a:r>
              <a:rPr lang="en-US" i="1" dirty="0"/>
              <a:t>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Есть ли у вас любимые жанры</a:t>
            </a:r>
            <a:r>
              <a:rPr lang="en-US" i="1" dirty="0"/>
              <a:t>?</a:t>
            </a:r>
            <a:r>
              <a:rPr lang="ru-RU" i="1" dirty="0"/>
              <a:t> Стили</a:t>
            </a:r>
            <a:r>
              <a:rPr lang="en-US" i="1" dirty="0"/>
              <a:t>? </a:t>
            </a:r>
            <a:r>
              <a:rPr lang="ru-RU" i="1" dirty="0"/>
              <a:t>Сюжеты</a:t>
            </a:r>
            <a:r>
              <a:rPr lang="en-US" i="1" dirty="0"/>
              <a:t>?</a:t>
            </a:r>
            <a:endParaRPr lang="ru-RU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Как вы определяете, что вам стоит смотреть, а что нет? Что следует читать</a:t>
            </a:r>
            <a:r>
              <a:rPr lang="en-US" i="1" dirty="0"/>
              <a:t> </a:t>
            </a:r>
            <a:r>
              <a:rPr lang="ru-RU" i="1" dirty="0"/>
              <a:t>и смотреть, а что предпочтительнее пропустить?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Запишите, пожалуйста, ответ в ваши бюллетени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06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64C5C-8C8E-C505-3167-CFE6265CA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0832"/>
            <a:ext cx="10944226" cy="4920803"/>
          </a:xfrm>
        </p:spPr>
        <p:txBody>
          <a:bodyPr>
            <a:normAutofit/>
          </a:bodyPr>
          <a:lstStyle/>
          <a:p>
            <a:r>
              <a:rPr lang="ru-RU" baseline="30000" dirty="0"/>
              <a:t>17:16</a:t>
            </a:r>
            <a:r>
              <a:rPr lang="ru-RU" dirty="0"/>
              <a:t> В ожидании их в Афинах Павел возмутился духом при виде этого города, полного идолов. </a:t>
            </a:r>
            <a:r>
              <a:rPr lang="ru-RU" baseline="30000" dirty="0"/>
              <a:t>17</a:t>
            </a:r>
            <a:r>
              <a:rPr lang="ru-RU" dirty="0"/>
              <a:t> Итак, он рассуждал в синагоге с Иудеями и с чтущими</a:t>
            </a:r>
            <a:r>
              <a:rPr lang="en-US" dirty="0"/>
              <a:t> </a:t>
            </a:r>
            <a:r>
              <a:rPr lang="ru-RU" dirty="0"/>
              <a:t>Бога, и ежедневно на площади со встречающимися. </a:t>
            </a:r>
            <a:r>
              <a:rPr lang="ru-RU" baseline="30000" dirty="0"/>
              <a:t>18</a:t>
            </a:r>
            <a:r>
              <a:rPr lang="ru-RU" dirty="0"/>
              <a:t> Некоторые из эпикурейских и стоических философов стали спорить с ним; и одни говорили: «что хочет сказать этот суеслов?», а другие: «кажется, он проповедует о чужих божествах», потому что он благовествовал им Иисуса и воскресение. </a:t>
            </a:r>
          </a:p>
          <a:p>
            <a:pPr algn="r"/>
            <a:r>
              <a:rPr lang="ru-RU" dirty="0"/>
              <a:t>(Деяния апостолов 17:16-18)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14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B5C6E-B162-4B18-FA7B-30B2A15C9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451104"/>
            <a:ext cx="10944226" cy="5030531"/>
          </a:xfrm>
        </p:spPr>
        <p:txBody>
          <a:bodyPr/>
          <a:lstStyle/>
          <a:p>
            <a:r>
              <a:rPr lang="ru-RU" baseline="30000" dirty="0"/>
              <a:t>17:19</a:t>
            </a:r>
            <a:r>
              <a:rPr lang="ru-RU" dirty="0"/>
              <a:t> И, взяв его, привели в ареопаг и говорили: можем ли мы знать, что это за новое учение, проповедуемое тобою? </a:t>
            </a:r>
            <a:r>
              <a:rPr lang="ru-RU" baseline="30000" dirty="0"/>
              <a:t>20</a:t>
            </a:r>
            <a:r>
              <a:rPr lang="ru-RU" dirty="0"/>
              <a:t> Ибо что-то странное ты влагаешь в уши наши. Посему хотим знать, что это такое? </a:t>
            </a:r>
            <a:r>
              <a:rPr lang="ru-RU" baseline="30000" dirty="0"/>
              <a:t>21</a:t>
            </a:r>
            <a:r>
              <a:rPr lang="ru-RU" dirty="0"/>
              <a:t> Афиняне же все и живущие</a:t>
            </a:r>
            <a:r>
              <a:rPr lang="en-US" dirty="0"/>
              <a:t> </a:t>
            </a:r>
            <a:r>
              <a:rPr lang="ru-RU" dirty="0"/>
              <a:t>у них</a:t>
            </a:r>
            <a:r>
              <a:rPr lang="en-US" dirty="0"/>
              <a:t> </a:t>
            </a:r>
            <a:r>
              <a:rPr lang="ru-RU" dirty="0"/>
              <a:t>иностранцы ни в чём охотнее не проводили время, как в том, чтобы говорить или слушать что-нибудь новое. </a:t>
            </a:r>
          </a:p>
          <a:p>
            <a:pPr algn="r"/>
            <a:r>
              <a:rPr lang="ru-RU" dirty="0"/>
              <a:t>(Деяния апостолов 17:19-21)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9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8D846-6CB0-F02D-5159-E6A734FCF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45459"/>
            <a:ext cx="11008426" cy="4790837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«</a:t>
            </a:r>
            <a:r>
              <a:rPr lang="ru-RU" sz="2800" i="1" dirty="0"/>
              <a:t>Культура – это искусственная, вторичная среда, которую человек накладывает на естественное. Она состоит из языка, обычаев, верований, традиций, социального устройства, унаследованных памятников искусства, технического прогресса и ценностей</a:t>
            </a:r>
            <a:r>
              <a:rPr lang="ru-RU" sz="2800" dirty="0"/>
              <a:t>». </a:t>
            </a:r>
          </a:p>
          <a:p>
            <a:pPr marL="0" indent="0" algn="r">
              <a:buNone/>
            </a:pPr>
            <a:r>
              <a:rPr lang="ru-RU" sz="2800" dirty="0"/>
              <a:t>Рейнолд Нибур «Христос и культура»</a:t>
            </a:r>
          </a:p>
        </p:txBody>
      </p:sp>
    </p:spTree>
    <p:extLst>
      <p:ext uri="{BB962C8B-B14F-4D97-AF65-F5344CB8AC3E}">
        <p14:creationId xmlns:p14="http://schemas.microsoft.com/office/powerpoint/2010/main" val="387122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47D26-9344-4042-96F9-D1C2F3D22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365760"/>
            <a:ext cx="10944226" cy="5115875"/>
          </a:xfrm>
        </p:spPr>
        <p:txBody>
          <a:bodyPr/>
          <a:lstStyle/>
          <a:p>
            <a:pPr marL="0" indent="0">
              <a:buNone/>
            </a:pPr>
            <a:r>
              <a:rPr lang="ru-RU" baseline="30000" dirty="0"/>
              <a:t>1:12</a:t>
            </a:r>
            <a:r>
              <a:rPr lang="ru-RU" dirty="0"/>
              <a:t> Некоторые же приняли Его и поверили в Него. Он дал нечто тем, кто уверовал в Него, и было это — право стать детьми Божьими. </a:t>
            </a:r>
            <a:r>
              <a:rPr lang="ru-RU" baseline="30000" dirty="0"/>
              <a:t>13</a:t>
            </a:r>
            <a:r>
              <a:rPr lang="ru-RU" dirty="0"/>
              <a:t> Эти дети не рождаются на свет подобно младенцам, по желанию или намерению людей. Эти дети — от Бога.  </a:t>
            </a:r>
          </a:p>
          <a:p>
            <a:pPr marL="0" indent="0" algn="r">
              <a:buNone/>
            </a:pPr>
            <a:r>
              <a:rPr lang="ru-RU" dirty="0"/>
              <a:t>(Евангелие от Иоанна 1:12,13) </a:t>
            </a:r>
          </a:p>
        </p:txBody>
      </p:sp>
    </p:spTree>
    <p:extLst>
      <p:ext uri="{BB962C8B-B14F-4D97-AF65-F5344CB8AC3E}">
        <p14:creationId xmlns:p14="http://schemas.microsoft.com/office/powerpoint/2010/main" val="763969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D1DC5-9B18-639F-6AD6-6EC1D50C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БЕЗДУМНОЕ ПОТРЕБЛЕНИЕ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5E2F2-2201-4BF1-FE71-617A98222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Нам привычно воспринимать веру как что-то, что окрашивает мир в чёрно-белые тона. Это означает, что мы: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Либо бездумно </a:t>
            </a:r>
            <a:r>
              <a:rPr lang="ru-RU" b="1" u="sng" dirty="0">
                <a:solidFill>
                  <a:srgbClr val="FABD2B"/>
                </a:solidFill>
              </a:rPr>
              <a:t>отвергаем</a:t>
            </a:r>
            <a:r>
              <a:rPr lang="ru-RU" dirty="0"/>
              <a:t> культуру;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Либо без разбора </a:t>
            </a:r>
            <a:r>
              <a:rPr lang="ru-RU" b="1" u="sng" dirty="0">
                <a:solidFill>
                  <a:srgbClr val="FABD2B"/>
                </a:solidFill>
              </a:rPr>
              <a:t>окунаемся</a:t>
            </a:r>
            <a:r>
              <a:rPr lang="ru-RU" dirty="0"/>
              <a:t> в культуру.</a:t>
            </a:r>
          </a:p>
          <a:p>
            <a:pPr marL="0" indent="0">
              <a:buNone/>
            </a:pPr>
            <a:r>
              <a:rPr lang="ru-RU" dirty="0"/>
              <a:t>Но вера на самом деле окрашивает чёрно-белый мир в яркие цвета, позволяя нам </a:t>
            </a:r>
            <a:r>
              <a:rPr lang="ru-RU" b="1" u="sng" dirty="0">
                <a:solidFill>
                  <a:srgbClr val="FABD2B"/>
                </a:solidFill>
              </a:rPr>
              <a:t>обдумывать</a:t>
            </a:r>
            <a:r>
              <a:rPr lang="ru-RU" dirty="0"/>
              <a:t> и </a:t>
            </a:r>
            <a:r>
              <a:rPr lang="ru-RU" b="1" u="sng" dirty="0">
                <a:solidFill>
                  <a:srgbClr val="FABD2B"/>
                </a:solidFill>
              </a:rPr>
              <a:t>оценивать</a:t>
            </a:r>
            <a:r>
              <a:rPr lang="ru-RU" dirty="0"/>
              <a:t> культуру.</a:t>
            </a:r>
          </a:p>
        </p:txBody>
      </p:sp>
    </p:spTree>
    <p:extLst>
      <p:ext uri="{BB962C8B-B14F-4D97-AF65-F5344CB8AC3E}">
        <p14:creationId xmlns:p14="http://schemas.microsoft.com/office/powerpoint/2010/main" val="3701615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96BE4-2346-4ADC-724E-FA68DA81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1. КУЛЬТУРА ПОМОГАЕТ ОБЩЕНИЮ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59AA8-2BF9-B0ED-5A59-52A67BBBA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aseline="30000" dirty="0"/>
              <a:t>17:21</a:t>
            </a:r>
            <a:r>
              <a:rPr lang="ru-RU" dirty="0"/>
              <a:t> Афиняне же все и живущие</a:t>
            </a:r>
            <a:r>
              <a:rPr lang="en-US" dirty="0"/>
              <a:t> </a:t>
            </a:r>
            <a:r>
              <a:rPr lang="ru-RU" dirty="0"/>
              <a:t>у них</a:t>
            </a:r>
            <a:r>
              <a:rPr lang="en-US" dirty="0"/>
              <a:t> </a:t>
            </a:r>
            <a:r>
              <a:rPr lang="ru-RU" dirty="0"/>
              <a:t>иностранцы ни в чём охотнее не проводили время, как в том, чтобы говорить или слушать что-нибудь новое». </a:t>
            </a:r>
          </a:p>
          <a:p>
            <a:pPr algn="r"/>
            <a:r>
              <a:rPr lang="ru-RU" dirty="0"/>
              <a:t>(Деяния апостолов 17:21)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331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AF696-51BB-8538-0807-4E5772E3F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2. КУЛЬТУРА ПРИГЛАШАЕТ ЗАДУМАТЬСЯ О БОГЕ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FF67C-041D-A58B-DD5D-0FF7D58F8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aseline="30000" dirty="0"/>
              <a:t>14:33</a:t>
            </a:r>
            <a:r>
              <a:rPr lang="ru-RU" dirty="0"/>
              <a:t> Потому что Бог не есть Бог неустройства, но мира. </a:t>
            </a:r>
          </a:p>
          <a:p>
            <a:pPr algn="r"/>
            <a:r>
              <a:rPr lang="ru-RU" dirty="0"/>
              <a:t>(1 Послание Коринфянам 14:33)</a:t>
            </a:r>
          </a:p>
          <a:p>
            <a:pPr algn="r"/>
            <a:endParaRPr lang="ru-RU" dirty="0"/>
          </a:p>
          <a:p>
            <a:r>
              <a:rPr lang="ru-RU" baseline="30000" dirty="0"/>
              <a:t>1:20</a:t>
            </a:r>
            <a:r>
              <a:rPr lang="ru-RU" dirty="0"/>
              <a:t> Ибо невидимое Его, вечная сила Его и Божество, от создания мира через рассматривание творений видимы.  </a:t>
            </a:r>
          </a:p>
          <a:p>
            <a:pPr algn="r"/>
            <a:r>
              <a:rPr lang="ru-RU" dirty="0"/>
              <a:t>(Послание Римлянам 1:20)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73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2B41-9EC5-1B4E-E92A-C1E11E86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3. КУЛЬТУРА КАК СИСТЕМА ЗАПРЕТОВ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3839-2BE3-76FE-22B5-9FDC8882A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aseline="30000" dirty="0"/>
              <a:t>5:21</a:t>
            </a:r>
            <a:r>
              <a:rPr lang="ru-RU" dirty="0"/>
              <a:t> Всё испытывайте, хорошего держитесь. </a:t>
            </a:r>
            <a:r>
              <a:rPr lang="ru-RU" baseline="30000" dirty="0"/>
              <a:t>22</a:t>
            </a:r>
            <a:r>
              <a:rPr lang="ru-RU" dirty="0"/>
              <a:t> Удерживайтесь от всякого рода зла.</a:t>
            </a:r>
          </a:p>
          <a:p>
            <a:pPr algn="r"/>
            <a:br>
              <a:rPr lang="ru-RU" dirty="0"/>
            </a:br>
            <a:r>
              <a:rPr lang="ru-RU" dirty="0"/>
              <a:t>(1-е послание </a:t>
            </a:r>
            <a:r>
              <a:rPr lang="ru-RU" dirty="0" err="1"/>
              <a:t>Фессалоникийцам</a:t>
            </a:r>
            <a:r>
              <a:rPr lang="ru-RU" dirty="0"/>
              <a:t> 5:21,22)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41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B25B-5478-98F3-D5E7-A4CAC7885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ПРИМЕРЫ ПРИНЯТИЯ КУЛЬТУРЫ ап.ПАВЛОМ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A9A92-A668-A03E-270E-9DCC1D47E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Искусство: Павел цитирует </a:t>
            </a:r>
            <a:r>
              <a:rPr lang="ru-RU" dirty="0" err="1"/>
              <a:t>Эпименида</a:t>
            </a:r>
            <a:r>
              <a:rPr lang="ru-RU" dirty="0"/>
              <a:t> Критского, жившего в </a:t>
            </a:r>
            <a:r>
              <a:rPr lang="en-GB" dirty="0"/>
              <a:t>VI – V </a:t>
            </a:r>
            <a:r>
              <a:rPr lang="ru-RU" dirty="0"/>
              <a:t>вв. до РХ, а также Арата </a:t>
            </a:r>
            <a:r>
              <a:rPr lang="ru-RU" dirty="0" err="1"/>
              <a:t>Киликийца</a:t>
            </a:r>
            <a:r>
              <a:rPr lang="ru-RU" dirty="0"/>
              <a:t> (</a:t>
            </a:r>
            <a:r>
              <a:rPr lang="en-GB" dirty="0"/>
              <a:t>IV – III </a:t>
            </a:r>
            <a:r>
              <a:rPr lang="ru-RU" dirty="0"/>
              <a:t>вв. до РХ) или Клеанфа (</a:t>
            </a:r>
            <a:r>
              <a:rPr lang="en-GB" dirty="0"/>
              <a:t>IV – III </a:t>
            </a:r>
            <a:r>
              <a:rPr lang="ru-RU" dirty="0"/>
              <a:t>вв. до РХ), обращаясь к ареопагу в Афинах (см. Деяния 17:27-28).</a:t>
            </a:r>
            <a:r>
              <a:rPr lang="ru-RU" b="0" i="0" u="none" strike="noStrike" dirty="0">
                <a:solidFill>
                  <a:srgbClr val="212529"/>
                </a:solidFill>
                <a:effectLst/>
                <a:latin typeface="system-ui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Ценности: Павел</a:t>
            </a:r>
            <a:r>
              <a:rPr lang="en-US" dirty="0"/>
              <a:t> </a:t>
            </a:r>
            <a:r>
              <a:rPr lang="ru-RU" dirty="0"/>
              <a:t>использует ключевые слова «свет» (для иудеев); «слава» (для Римлян) и «знание» (для греков), чтобы донести до них Благую весть Христа (см. 2 Коринфянам 4:6)</a:t>
            </a:r>
          </a:p>
        </p:txBody>
      </p:sp>
    </p:spTree>
    <p:extLst>
      <p:ext uri="{BB962C8B-B14F-4D97-AF65-F5344CB8AC3E}">
        <p14:creationId xmlns:p14="http://schemas.microsoft.com/office/powerpoint/2010/main" val="204334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F1FE-E16F-3C4A-2850-B73161AEA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ПРИМЕРЫ ОТВЕРЖЕНИЯ КУЛЬТУРЫ ап.ПАВЛОМ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E670C-EEEF-47D4-02A8-568F9A80A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1690689"/>
            <a:ext cx="11008426" cy="374560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Искусство: Павла оскорбляют языческие статуи богов, капища и храмы (см. Деяния 17:16)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Ценности: Павел идёт против обычая возвеличивать себя (будь то в лидерстве или в судебных процессах, см. 1 Коринфянам </a:t>
            </a:r>
            <a:r>
              <a:rPr lang="en-US" dirty="0"/>
              <a:t>1:10-25 </a:t>
            </a:r>
            <a:r>
              <a:rPr lang="ru-RU" dirty="0"/>
              <a:t>или 6:1-11)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Развлечения: Павел решительно отвергает чувственную культуру развлечений древнего мира </a:t>
            </a:r>
            <a:br>
              <a:rPr lang="ru-RU" dirty="0"/>
            </a:br>
            <a:r>
              <a:rPr lang="ru-RU" dirty="0"/>
              <a:t>(см. 1 Коринфянам 6:12-20)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532849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DC833-DA3F-49D8-A0BB-55B0329E0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 НА НЕПРИЯТИЕ КУЛЬТУРЫ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F0B05-4497-CFBA-6B01-5842A2ADC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u="sng" dirty="0">
                <a:solidFill>
                  <a:srgbClr val="FABD2B"/>
                </a:solidFill>
              </a:rPr>
              <a:t>Не</a:t>
            </a:r>
            <a:r>
              <a:rPr lang="ru-RU" dirty="0"/>
              <a:t> способствует духовному росту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u="sng" dirty="0">
                <a:solidFill>
                  <a:srgbClr val="FABD2B"/>
                </a:solidFill>
              </a:rPr>
              <a:t>Не</a:t>
            </a:r>
            <a:r>
              <a:rPr lang="ru-RU" dirty="0"/>
              <a:t> прославляет Бога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u="sng" dirty="0">
                <a:solidFill>
                  <a:srgbClr val="FABD2B"/>
                </a:solidFill>
              </a:rPr>
              <a:t>Не</a:t>
            </a:r>
            <a:r>
              <a:rPr lang="ru-RU" dirty="0"/>
              <a:t> освобождает от сомнений (Римлянам 14:23)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u="sng" dirty="0">
                <a:solidFill>
                  <a:srgbClr val="FABD2B"/>
                </a:solidFill>
              </a:rPr>
              <a:t>Не</a:t>
            </a:r>
            <a:r>
              <a:rPr lang="ru-RU" dirty="0"/>
              <a:t> соответствует Писанию (Галатам 5:19-23)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u="sng" dirty="0">
                <a:solidFill>
                  <a:srgbClr val="FABD2B"/>
                </a:solidFill>
              </a:rPr>
              <a:t>Не</a:t>
            </a:r>
            <a:r>
              <a:rPr lang="ru-RU" dirty="0"/>
              <a:t> является нашим выбором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50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CB62E-CB62-4D48-9E24-F5F62320E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560832"/>
            <a:ext cx="10944226" cy="4920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aseline="30000" dirty="0"/>
              <a:t>2:12</a:t>
            </a:r>
            <a:r>
              <a:rPr lang="ru-RU" dirty="0"/>
              <a:t> Но мы приняли не духа мира сего, а Духа от Бога, дабы знать дарованное нам от Бога,... </a:t>
            </a:r>
            <a:r>
              <a:rPr lang="ru-RU" baseline="30000" dirty="0"/>
              <a:t>15</a:t>
            </a:r>
            <a:r>
              <a:rPr lang="ru-RU" dirty="0"/>
              <a:t> Но духовный судит о всем, а о нём судить никто не может. </a:t>
            </a:r>
            <a:r>
              <a:rPr lang="ru-RU" baseline="30000" dirty="0"/>
              <a:t>16</a:t>
            </a:r>
            <a:r>
              <a:rPr lang="ru-RU" dirty="0"/>
              <a:t> Ибо кто познал ум Господень, чтобы мог судить его? А мы имеем ум Христов».</a:t>
            </a:r>
          </a:p>
          <a:p>
            <a:pPr marL="0" indent="0" algn="r">
              <a:buNone/>
            </a:pPr>
            <a:r>
              <a:rPr lang="ru-RU" dirty="0"/>
              <a:t>(1-е послание Коринфянам 2:12, 15-16)</a:t>
            </a:r>
          </a:p>
          <a:p>
            <a:pPr marL="0" indent="0" algn="r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baseline="30000" dirty="0"/>
              <a:t>2:15</a:t>
            </a:r>
            <a:r>
              <a:rPr lang="ru-RU" dirty="0"/>
              <a:t> Не люби́те мира, ни того, что в мире: кто любит мир, в том нет любви Отчей.</a:t>
            </a:r>
          </a:p>
          <a:p>
            <a:pPr marL="0" indent="0" algn="r">
              <a:buNone/>
            </a:pPr>
            <a:r>
              <a:rPr lang="ru-RU" dirty="0"/>
              <a:t> (1-е послание Иоанна 2:15) </a:t>
            </a:r>
          </a:p>
        </p:txBody>
      </p:sp>
    </p:spTree>
    <p:extLst>
      <p:ext uri="{BB962C8B-B14F-4D97-AF65-F5344CB8AC3E}">
        <p14:creationId xmlns:p14="http://schemas.microsoft.com/office/powerpoint/2010/main" val="941126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EDE4C-8498-79D0-C74D-E7023A523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13187"/>
            <a:ext cx="11008426" cy="48231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неприемлемо для нас </a:t>
            </a:r>
            <a:r>
              <a:rPr lang="ru-RU" i="1"/>
              <a:t>в окружающей </a:t>
            </a:r>
            <a:r>
              <a:rPr lang="ru-RU" i="1" dirty="0"/>
              <a:t>нас культуре, потому что это идёт вразрез с нашей верой? Что мы отвергаем в ценностях нашего общества? От каких песен, фильмов или сериалов мы отказываемся, потому что они совсем не соответствуют нашей вере?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Вера помогает задуматься о том, что смотрю и читаю 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937152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F998-D72B-CF23-D70E-E55DBEF7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18666-9012-E271-5BD6-7C2DDC254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Мы отвергаем в культуре всё то, что </a:t>
            </a:r>
            <a:r>
              <a:rPr lang="ru-RU" b="1" u="sng" dirty="0">
                <a:solidFill>
                  <a:srgbClr val="FABD2B"/>
                </a:solidFill>
              </a:rPr>
              <a:t>искажает</a:t>
            </a:r>
            <a:r>
              <a:rPr lang="ru-RU" dirty="0"/>
              <a:t> образ Божий или </a:t>
            </a:r>
            <a:r>
              <a:rPr lang="ru-RU" b="1" u="sng" dirty="0">
                <a:solidFill>
                  <a:srgbClr val="FABD2B"/>
                </a:solidFill>
              </a:rPr>
              <a:t>оскорбляет</a:t>
            </a:r>
            <a:r>
              <a:rPr lang="ru-RU" dirty="0"/>
              <a:t> образ Божий.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659831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E1D88-B1E9-4748-8A05-0CFB82915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4. КУЛЬТУРА КАК СВИДЕТЕЛЬСТВО МИЛОСТИ БОЖЬЕЙ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0E5FE-9DB5-496E-9ACF-465D64EFA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30000" dirty="0"/>
              <a:t>5:45</a:t>
            </a:r>
            <a:r>
              <a:rPr lang="ru-RU" dirty="0"/>
              <a:t> Он повелевает солнцу Своему восходить над злыми и добрыми и посылает дождь на праведных и неправедных. </a:t>
            </a:r>
          </a:p>
          <a:p>
            <a:pPr marL="0" indent="0" algn="r">
              <a:buNone/>
            </a:pPr>
            <a:r>
              <a:rPr lang="ru-RU" dirty="0"/>
              <a:t>(Евангелие от Матфея 5:45)</a:t>
            </a:r>
          </a:p>
          <a:p>
            <a:pPr marL="0" indent="0" algn="r">
              <a:buNone/>
            </a:pPr>
            <a:endParaRPr lang="ru-RU" dirty="0"/>
          </a:p>
          <a:p>
            <a:pPr marL="0" indent="0">
              <a:buNone/>
            </a:pPr>
            <a:r>
              <a:rPr lang="en-US" baseline="30000" dirty="0"/>
              <a:t>16:23</a:t>
            </a:r>
            <a:r>
              <a:rPr lang="en-US" dirty="0"/>
              <a:t> </a:t>
            </a:r>
            <a:r>
              <a:rPr lang="ru-RU" dirty="0"/>
              <a:t>Давид брал лиру и играл, и Саулу становилось легче, он успокаивался - злой дух отступал от него.</a:t>
            </a:r>
          </a:p>
          <a:p>
            <a:pPr marL="0" indent="0" algn="r">
              <a:buNone/>
            </a:pPr>
            <a:r>
              <a:rPr lang="ru-RU" dirty="0"/>
              <a:t>(Первая книга Царств 16:23) </a:t>
            </a:r>
          </a:p>
        </p:txBody>
      </p:sp>
    </p:spTree>
    <p:extLst>
      <p:ext uri="{BB962C8B-B14F-4D97-AF65-F5344CB8AC3E}">
        <p14:creationId xmlns:p14="http://schemas.microsoft.com/office/powerpoint/2010/main" val="108706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6B44-2E99-4390-BFD3-7B68F734F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58" y="365125"/>
            <a:ext cx="11285284" cy="1102525"/>
          </a:xfrm>
        </p:spPr>
        <p:txBody>
          <a:bodyPr>
            <a:normAutofit/>
          </a:bodyPr>
          <a:lstStyle/>
          <a:p>
            <a:r>
              <a:rPr lang="ru-RU" sz="4000" dirty="0"/>
              <a:t>5. КУЛЬТУРА </a:t>
            </a:r>
            <a:br>
              <a:rPr lang="ru-RU" sz="4000" dirty="0"/>
            </a:br>
            <a:r>
              <a:rPr lang="ru-RU" sz="4000" dirty="0"/>
              <a:t>КАК БОЛЬНИЧНЫЙ УКАЗАТЕЛЬ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5B0C-4EBF-491F-B90E-65783DC95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58" y="1467650"/>
            <a:ext cx="11114755" cy="409190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Назначение искусства – служить незримой ступенью к христианству</a:t>
            </a:r>
            <a:r>
              <a:rPr lang="ru-RU" dirty="0"/>
              <a:t>».</a:t>
            </a:r>
          </a:p>
          <a:p>
            <a:pPr algn="r"/>
            <a:r>
              <a:rPr lang="ru-RU" dirty="0"/>
              <a:t>(Н.В. Гоголь «</a:t>
            </a:r>
            <a:r>
              <a:rPr lang="ru-RU" i="1" dirty="0"/>
              <a:t>Выбранные места из переписки с друзьями</a:t>
            </a:r>
            <a:r>
              <a:rPr lang="ru-RU" dirty="0"/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Отчаянный недуг врачуют лишь отчаянные средства иль никакие</a:t>
            </a:r>
            <a:r>
              <a:rPr lang="ru-RU" dirty="0"/>
              <a:t>». </a:t>
            </a:r>
          </a:p>
          <a:p>
            <a:pPr marL="0" indent="0" algn="r">
              <a:buNone/>
            </a:pPr>
            <a:r>
              <a:rPr lang="ru-RU" dirty="0"/>
              <a:t>(Вильям Шекспир «</a:t>
            </a:r>
            <a:r>
              <a:rPr lang="ru-RU" i="1" dirty="0"/>
              <a:t>Гамлет</a:t>
            </a:r>
            <a:r>
              <a:rPr lang="ru-RU" dirty="0"/>
              <a:t>»)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Смерть можно преодолеть усильем Воскресенья</a:t>
            </a:r>
            <a:r>
              <a:rPr lang="ru-RU" dirty="0"/>
              <a:t>». </a:t>
            </a:r>
          </a:p>
          <a:p>
            <a:pPr marL="0" indent="0" algn="r">
              <a:buNone/>
            </a:pPr>
            <a:r>
              <a:rPr lang="ru-RU" dirty="0"/>
              <a:t>(Б. Пастернак «</a:t>
            </a:r>
            <a:r>
              <a:rPr lang="ru-RU" i="1" dirty="0"/>
              <a:t>На Страстной</a:t>
            </a:r>
            <a:r>
              <a:rPr lang="ru-RU" dirty="0"/>
              <a:t>»)</a:t>
            </a:r>
          </a:p>
        </p:txBody>
      </p:sp>
    </p:spTree>
    <p:extLst>
      <p:ext uri="{BB962C8B-B14F-4D97-AF65-F5344CB8AC3E}">
        <p14:creationId xmlns:p14="http://schemas.microsoft.com/office/powerpoint/2010/main" val="2439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17F27-021C-459D-BC57-B3A95640D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719328"/>
            <a:ext cx="10944226" cy="476230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aseline="30000" dirty="0"/>
              <a:t>15:55</a:t>
            </a:r>
            <a:r>
              <a:rPr lang="ru-RU" dirty="0"/>
              <a:t> Смерть! где твое жало? ад! где твоя победа? </a:t>
            </a:r>
          </a:p>
          <a:p>
            <a:pPr marL="0" indent="0" algn="r">
              <a:buNone/>
            </a:pPr>
            <a:r>
              <a:rPr lang="ru-RU" dirty="0"/>
              <a:t>(1 Послание Коринфянам 15:55)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i="1" dirty="0"/>
              <a:t>Смерть прошла, погибла и исчезла совершенно, — все сделано тщетным. Господь не только обезоружил и победил смерть, но истребил её и обратил в ничто</a:t>
            </a:r>
            <a:r>
              <a:rPr lang="ru-RU" dirty="0"/>
              <a:t>». </a:t>
            </a:r>
          </a:p>
          <a:p>
            <a:pPr algn="r"/>
            <a:r>
              <a:rPr lang="ru-RU" dirty="0"/>
              <a:t>(Св. Иоанн Златоуст)</a:t>
            </a:r>
          </a:p>
        </p:txBody>
      </p:sp>
    </p:spTree>
    <p:extLst>
      <p:ext uri="{BB962C8B-B14F-4D97-AF65-F5344CB8AC3E}">
        <p14:creationId xmlns:p14="http://schemas.microsoft.com/office/powerpoint/2010/main" val="3026407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3DB56-5B30-47DF-A24B-9C34F1FBB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804672"/>
            <a:ext cx="10944226" cy="4676963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/>
              <a:t>«Тогда смиряется души моей тревога,</a:t>
            </a:r>
            <a:br>
              <a:rPr lang="ru-RU" i="1" dirty="0"/>
            </a:br>
            <a:r>
              <a:rPr lang="ru-RU" i="1" dirty="0"/>
              <a:t>Тогда расходятся морщины на челе, </a:t>
            </a:r>
            <a:br>
              <a:rPr lang="ru-RU" i="1" dirty="0"/>
            </a:br>
            <a:r>
              <a:rPr lang="ru-RU" i="1" dirty="0"/>
              <a:t>И счастье я могу постигнуть на земле,  </a:t>
            </a:r>
            <a:br>
              <a:rPr lang="ru-RU" i="1" dirty="0"/>
            </a:br>
            <a:r>
              <a:rPr lang="ru-RU" i="1" dirty="0"/>
              <a:t>И в небесах я вижу Бога» </a:t>
            </a:r>
          </a:p>
          <a:p>
            <a:pPr marL="0" indent="0" algn="ctr">
              <a:buNone/>
            </a:pPr>
            <a:r>
              <a:rPr lang="ru-RU" dirty="0"/>
              <a:t>(Михаил Лермонтов)  </a:t>
            </a:r>
          </a:p>
        </p:txBody>
      </p:sp>
    </p:spTree>
    <p:extLst>
      <p:ext uri="{BB962C8B-B14F-4D97-AF65-F5344CB8AC3E}">
        <p14:creationId xmlns:p14="http://schemas.microsoft.com/office/powerpoint/2010/main" val="3689111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D472-9975-9EA5-0BB7-4ADC72F0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BDCBD-7AF6-B2B1-2922-0EDD1FE77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Мы должны быть не просто пассивными потребителями культуры, принимающими одни её проявления и отвергающими другие, </a:t>
            </a:r>
            <a:r>
              <a:rPr lang="ru-RU" b="1" dirty="0"/>
              <a:t>мы призваны быть </a:t>
            </a:r>
            <a:r>
              <a:rPr lang="ru-RU" b="1" u="sng" dirty="0">
                <a:solidFill>
                  <a:srgbClr val="FABD2B"/>
                </a:solidFill>
              </a:rPr>
              <a:t>проводниками</a:t>
            </a:r>
            <a:r>
              <a:rPr lang="ru-RU" b="1" dirty="0"/>
              <a:t> небесных ценностей на земле</a:t>
            </a:r>
            <a:r>
              <a:rPr lang="ru-RU" dirty="0"/>
              <a:t>, </a:t>
            </a:r>
            <a:r>
              <a:rPr lang="ru-RU" dirty="0">
                <a:solidFill>
                  <a:srgbClr val="EEEAD2"/>
                </a:solidFill>
              </a:rPr>
              <a:t>чтобы «</a:t>
            </a:r>
            <a:r>
              <a:rPr lang="ru-RU" i="1" dirty="0">
                <a:solidFill>
                  <a:srgbClr val="EEEAD2"/>
                </a:solidFill>
              </a:rPr>
              <a:t>воля Господа вершилась на земле, как и на небе</a:t>
            </a:r>
            <a:r>
              <a:rPr lang="ru-RU" dirty="0">
                <a:solidFill>
                  <a:srgbClr val="EEEAD2"/>
                </a:solidFill>
              </a:rPr>
              <a:t>».</a:t>
            </a:r>
            <a:endParaRPr lang="en-RU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21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64FD3-35C2-9E99-D034-EB6EC3BAF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6. КУЛЬТУРА КАК ПРОВОДНИК БЛАГОЙ ВЕСТИ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27179-03CB-2F88-8529-B5AE20F4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aseline="30000" dirty="0">
                <a:solidFill>
                  <a:srgbClr val="EEEAD2"/>
                </a:solidFill>
              </a:rPr>
              <a:t>17:18</a:t>
            </a:r>
            <a:r>
              <a:rPr lang="ru-RU" dirty="0">
                <a:solidFill>
                  <a:srgbClr val="EEEAD2"/>
                </a:solidFill>
              </a:rPr>
              <a:t> Некоторые из эпикурейских и стоических философов стали спорить с ним; и одни говорили: «что хочет сказать этот суеслов?», а другие: «кажется, он проповедует о чужих божествах», потому что </a:t>
            </a:r>
            <a:r>
              <a:rPr lang="ru-RU" b="1" dirty="0"/>
              <a:t>он благовествовал им Иисуса и воскресение.</a:t>
            </a:r>
          </a:p>
          <a:p>
            <a:pPr algn="r"/>
            <a:r>
              <a:rPr lang="ru-RU" dirty="0">
                <a:solidFill>
                  <a:srgbClr val="EEEAD2"/>
                </a:solidFill>
              </a:rPr>
              <a:t>(Деяния апостолов 17:18)</a:t>
            </a:r>
          </a:p>
        </p:txBody>
      </p:sp>
    </p:spTree>
    <p:extLst>
      <p:ext uri="{BB962C8B-B14F-4D97-AF65-F5344CB8AC3E}">
        <p14:creationId xmlns:p14="http://schemas.microsoft.com/office/powerpoint/2010/main" val="2436674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74DFB-7535-47D8-02A6-DD0FC01E0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31521"/>
            <a:ext cx="11008426" cy="4704776"/>
          </a:xfrm>
        </p:spPr>
        <p:txBody>
          <a:bodyPr/>
          <a:lstStyle/>
          <a:p>
            <a:pPr marL="0" indent="0">
              <a:buNone/>
            </a:pPr>
            <a:r>
              <a:rPr lang="ru-RU" sz="2800" baseline="30000" dirty="0">
                <a:solidFill>
                  <a:srgbClr val="EEEAD2"/>
                </a:solidFill>
              </a:rPr>
              <a:t>9:22</a:t>
            </a:r>
            <a:r>
              <a:rPr lang="ru-RU" sz="2800" dirty="0">
                <a:solidFill>
                  <a:srgbClr val="EEEAD2"/>
                </a:solidFill>
              </a:rPr>
              <a:t> Для слабых я стал слабым, чтобы приобрести и их. Я стал всем для всех ради того, чтобы спасти по крайней мере некоторых. </a:t>
            </a:r>
            <a:r>
              <a:rPr lang="ru-RU" sz="2800" baseline="30000" dirty="0">
                <a:solidFill>
                  <a:srgbClr val="EEEAD2"/>
                </a:solidFill>
              </a:rPr>
              <a:t>23</a:t>
            </a:r>
            <a:r>
              <a:rPr lang="ru-RU" sz="2800" dirty="0">
                <a:solidFill>
                  <a:srgbClr val="EEEAD2"/>
                </a:solidFill>
              </a:rPr>
              <a:t> </a:t>
            </a:r>
            <a:r>
              <a:rPr lang="ru-RU" b="1" dirty="0"/>
              <a:t>Вс</a:t>
            </a:r>
            <a:r>
              <a:rPr lang="ru-RU" sz="2800" b="1" dirty="0"/>
              <a:t>е это я делаю ради Евангелия, чтобы и мне получить его благословения</a:t>
            </a:r>
            <a:r>
              <a:rPr lang="ru-RU" sz="2800" dirty="0"/>
              <a:t>. </a:t>
            </a:r>
          </a:p>
          <a:p>
            <a:pPr marL="0" indent="0" algn="r">
              <a:buNone/>
            </a:pPr>
            <a:r>
              <a:rPr lang="ru-RU" dirty="0">
                <a:solidFill>
                  <a:srgbClr val="EEEAD2"/>
                </a:solidFill>
              </a:rPr>
              <a:t>(1 Послание Коринфянам 9:22-23)</a:t>
            </a:r>
            <a:endParaRPr lang="ru-RU" sz="2800" dirty="0">
              <a:solidFill>
                <a:srgbClr val="EEEA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54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3AC9-9864-5E01-73E4-6F6C965D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CAF5D-5E47-A19B-3ADB-9286D34E9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Мы принимаем в культуре то, что помогает нам </a:t>
            </a:r>
            <a:r>
              <a:rPr lang="ru-RU" b="1" u="sng" dirty="0">
                <a:solidFill>
                  <a:srgbClr val="FABD2B"/>
                </a:solidFill>
              </a:rPr>
              <a:t>рассказать</a:t>
            </a:r>
            <a:r>
              <a:rPr lang="ru-RU" dirty="0"/>
              <a:t> окружающим нас людям о любви, жертве, милости и прощении Бога.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568188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87FF-467C-CB54-EA4B-AEF22ABEC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742279"/>
            <a:ext cx="11008426" cy="469401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Знаем ли мы культуру, в которой мы живём? Понимаем ли мы, что важно людям вокруг нас? Чем они дышат, что они смотрят, о чём говорят? Сможем ли мы поддержать с ними беседу, но самое главное, сумеем ли мы продемонстрировать им Радостную весть Христа на основании фильмов, спектаклей, сериалов, спортивных соревнований, ценностей или обычаев?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Вера помогает задуматься о том, что смотрю и читаю 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1905967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96F65-3B1D-4466-9A88-1AC434986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 КУЛЬТУРА КАК ЖЕМЧУЖИНА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B6DC-EF05-4C1F-B29F-CF256664B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aseline="30000" dirty="0"/>
              <a:t>5:19</a:t>
            </a:r>
            <a:r>
              <a:rPr lang="ru-RU" dirty="0"/>
              <a:t> Мы знаем, что мы от Бога и что весь мир лежит во зле. </a:t>
            </a:r>
          </a:p>
          <a:p>
            <a:pPr marL="0" indent="0" algn="r">
              <a:buNone/>
            </a:pPr>
            <a:r>
              <a:rPr lang="ru-RU" dirty="0"/>
              <a:t>(1-е послание Иоанна 5:19)</a:t>
            </a:r>
          </a:p>
        </p:txBody>
      </p:sp>
    </p:spTree>
    <p:extLst>
      <p:ext uri="{BB962C8B-B14F-4D97-AF65-F5344CB8AC3E}">
        <p14:creationId xmlns:p14="http://schemas.microsoft.com/office/powerpoint/2010/main" val="2683497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68250-C459-4EB6-93BE-BB066877E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48" y="548640"/>
            <a:ext cx="11289791" cy="4987047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/>
              <a:t>Почему мы клонимся без сил?</a:t>
            </a:r>
            <a:br>
              <a:rPr lang="ru-RU" i="1" dirty="0"/>
            </a:br>
            <a:r>
              <a:rPr lang="ru-RU" i="1" dirty="0"/>
              <a:t>Нам кажется, что Кто-то нас забыл</a:t>
            </a:r>
            <a:br>
              <a:rPr lang="ru-RU" i="1" dirty="0"/>
            </a:br>
            <a:r>
              <a:rPr lang="ru-RU" i="1" dirty="0"/>
              <a:t>Нам ясен ужас древнего соблазна,</a:t>
            </a:r>
            <a:br>
              <a:rPr lang="ru-RU" i="1" dirty="0"/>
            </a:br>
            <a:r>
              <a:rPr lang="ru-RU" i="1" dirty="0"/>
              <a:t>Когда случайно чья-нибудь рука</a:t>
            </a:r>
            <a:br>
              <a:rPr lang="ru-RU" i="1" dirty="0"/>
            </a:br>
            <a:r>
              <a:rPr lang="ru-RU" i="1" dirty="0"/>
              <a:t>Две жердочки, две травки, два древка</a:t>
            </a:r>
            <a:br>
              <a:rPr lang="ru-RU" i="1" dirty="0"/>
            </a:br>
            <a:r>
              <a:rPr lang="ru-RU" i="1" dirty="0"/>
              <a:t>Соединит на миг крестообразно.  </a:t>
            </a:r>
          </a:p>
          <a:p>
            <a:pPr marL="0" indent="0" algn="ctr">
              <a:buNone/>
            </a:pPr>
            <a:r>
              <a:rPr lang="en-US" dirty="0"/>
              <a:t>(</a:t>
            </a:r>
            <a:r>
              <a:rPr lang="ru-RU" dirty="0"/>
              <a:t>Николай Гумилев «</a:t>
            </a:r>
            <a:r>
              <a:rPr lang="ru-RU" i="1" dirty="0"/>
              <a:t>Потомки Каина</a:t>
            </a:r>
            <a:r>
              <a:rPr lang="ru-RU" dirty="0"/>
              <a:t>»</a:t>
            </a:r>
            <a:r>
              <a:rPr lang="en-US" dirty="0"/>
              <a:t>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060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ainting of a group of people&#10;&#10;AI-generated content may be incorrect.">
            <a:extLst>
              <a:ext uri="{FF2B5EF4-FFF2-40B4-BE49-F238E27FC236}">
                <a16:creationId xmlns:a16="http://schemas.microsoft.com/office/drawing/2014/main" id="{B016429E-67BC-4C6B-7C48-D2A86E5FBF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3470" cy="6858000"/>
          </a:xfrm>
        </p:spPr>
      </p:pic>
    </p:spTree>
    <p:extLst>
      <p:ext uri="{BB962C8B-B14F-4D97-AF65-F5344CB8AC3E}">
        <p14:creationId xmlns:p14="http://schemas.microsoft.com/office/powerpoint/2010/main" val="1035319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7891F-25FE-EFDB-B8A4-D8BB0B747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656217"/>
            <a:ext cx="11008426" cy="478008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именно сегодня наша вера меняет в людях вокруг нас? Каким образом мы преображаем культуру? Помогаем ли мы увидеть, что отношения с начальником, подчинённым или клиентом могут быть другими? Показываем ли мы им преображённую культуру искупленных семей? Являем ли мы Христа в нашем отношении к детям? В нашем восприятии государства?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dirty="0"/>
              <a:t>Вера помогает задуматься о том, что смотрю и читаю я</a:t>
            </a:r>
            <a:endParaRPr lang="en-RU" b="1" dirty="0"/>
          </a:p>
        </p:txBody>
      </p:sp>
    </p:spTree>
    <p:extLst>
      <p:ext uri="{BB962C8B-B14F-4D97-AF65-F5344CB8AC3E}">
        <p14:creationId xmlns:p14="http://schemas.microsoft.com/office/powerpoint/2010/main" val="3920682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776C-B3C6-A4FC-2758-45A4A4E44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1008426" cy="2045566"/>
          </a:xfrm>
        </p:spPr>
        <p:txBody>
          <a:bodyPr/>
          <a:lstStyle/>
          <a:p>
            <a:r>
              <a:rPr lang="ru-RU" dirty="0"/>
              <a:t>ВЕРА В ХРИСТА ПОМОГАЕТ ЗАДУМАТЬСЯ О ТОМ, </a:t>
            </a:r>
            <a:br>
              <a:rPr lang="ru-RU" dirty="0"/>
            </a:br>
            <a:r>
              <a:rPr lang="ru-RU" dirty="0"/>
              <a:t>ЧТО СМОТРЮ И ЧИТАЮ Я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56061-834A-327D-BDAD-8FE0F29A7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17" y="2660072"/>
            <a:ext cx="11008426" cy="277622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Это выражается в том, что: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b="1" u="sng" dirty="0">
                <a:solidFill>
                  <a:srgbClr val="FABD2B"/>
                </a:solidFill>
              </a:rPr>
              <a:t>принимаем</a:t>
            </a:r>
            <a:r>
              <a:rPr lang="ru-RU" dirty="0"/>
              <a:t> культуру, чтобы обрести свой голос;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b="1" u="sng" dirty="0">
                <a:solidFill>
                  <a:srgbClr val="FABD2B"/>
                </a:solidFill>
              </a:rPr>
              <a:t>отвергаем</a:t>
            </a:r>
            <a:r>
              <a:rPr lang="ru-RU" dirty="0"/>
              <a:t> культуру, чтобы не потерять свой голос;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Мы </a:t>
            </a:r>
            <a:r>
              <a:rPr lang="ru-RU" b="1" u="sng" dirty="0">
                <a:solidFill>
                  <a:srgbClr val="FABD2B"/>
                </a:solidFill>
              </a:rPr>
              <a:t>преображаем</a:t>
            </a:r>
            <a:r>
              <a:rPr lang="ru-RU" dirty="0"/>
              <a:t> культуру, чтобы мир услышал Христа.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622576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BE1F7-16DC-338F-7DFD-BF54C38F2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377952"/>
            <a:ext cx="10944226" cy="510368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Что в области культуры вам нравится больше всего</a:t>
            </a:r>
            <a:r>
              <a:rPr lang="en-US" i="1" dirty="0"/>
              <a:t>? </a:t>
            </a:r>
            <a:r>
              <a:rPr lang="ru-RU" i="1" dirty="0"/>
              <a:t>Живопись</a:t>
            </a:r>
            <a:r>
              <a:rPr lang="en-US" i="1" dirty="0"/>
              <a:t>? </a:t>
            </a:r>
            <a:r>
              <a:rPr lang="ru-RU" i="1" dirty="0"/>
              <a:t>Литература</a:t>
            </a:r>
            <a:r>
              <a:rPr lang="en-US" i="1" dirty="0"/>
              <a:t>? </a:t>
            </a:r>
            <a:r>
              <a:rPr lang="ru-RU" i="1" dirty="0"/>
              <a:t>Кино</a:t>
            </a:r>
            <a:r>
              <a:rPr lang="en-US" i="1" dirty="0"/>
              <a:t>?</a:t>
            </a:r>
            <a:r>
              <a:rPr lang="ru-RU" i="1" dirty="0"/>
              <a:t> Спорт</a:t>
            </a:r>
            <a:r>
              <a:rPr lang="en-US" i="1" dirty="0"/>
              <a:t>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i="1" dirty="0"/>
              <a:t>Есть ли у вас любимые жанры</a:t>
            </a:r>
            <a:r>
              <a:rPr lang="en-US" i="1" dirty="0"/>
              <a:t>?</a:t>
            </a:r>
            <a:r>
              <a:rPr lang="ru-RU" i="1" dirty="0"/>
              <a:t> Стили</a:t>
            </a:r>
            <a:r>
              <a:rPr lang="en-US" i="1" dirty="0"/>
              <a:t>? </a:t>
            </a:r>
            <a:r>
              <a:rPr lang="ru-RU" b="1" i="1" dirty="0"/>
              <a:t>Сюжеты</a:t>
            </a:r>
            <a:r>
              <a:rPr lang="en-US" b="1" i="1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858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C7432-D336-46ED-9539-12BCB230D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609600"/>
            <a:ext cx="10944226" cy="487203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Однажды все сюжетные линии оборвутся – в музыке, фильмах и книгах.  Всё закончится и будет иметь значение только одно: записано ли ваше имя в Книге жизни.  Не упустите этот шанс сейчас.  Покайтесь Христу.  Признайте Христа своим Господом и Спасителем.</a:t>
            </a:r>
          </a:p>
        </p:txBody>
      </p:sp>
    </p:spTree>
    <p:extLst>
      <p:ext uri="{BB962C8B-B14F-4D97-AF65-F5344CB8AC3E}">
        <p14:creationId xmlns:p14="http://schemas.microsoft.com/office/powerpoint/2010/main" val="3907600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DABA-D4B7-A2B8-374D-B8B17B3F5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</a:t>
            </a:r>
            <a:endParaRPr lang="en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18488-F8EA-5364-ED07-E1973FFCF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Приучите себя размышлять о том, что вы видите или слышите. Выискивайте то, что вы можете использовать для рассказа о Христе. Обращайте внимание на то, что губит наши сердца и от чего нам стоит отказаться. Но не останавливайтесь только на этом. Преображайте представления людей вокруг себя о том, какой может и должна быть наша жизнь.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740894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0FE6B-BD27-ECD8-50AF-C55A54874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СЛЕДУЮЩИЙ РАЗ: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2B5AA-8712-C1D3-7AA4-B9982C739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EEEAD2"/>
                </a:solidFill>
              </a:rPr>
              <a:t>Продолжая изучать то, что мы должны понимать в наших отношениях с окружающим миром, чтобы мы могли принять Божие призвание в этом мире, мы поговорим о том, </a:t>
            </a:r>
            <a:r>
              <a:rPr lang="ru-RU" b="1" dirty="0"/>
              <a:t>как найти себя в городе, в котором так </a:t>
            </a:r>
            <a:r>
              <a:rPr lang="ru-RU" b="1"/>
              <a:t>легко себя потерять.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63007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FBDF-A342-150A-D03A-D4FCE4FD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RU"/>
          </a:p>
        </p:txBody>
      </p:sp>
      <p:pic>
        <p:nvPicPr>
          <p:cNvPr id="4" name="Proberbs ENDING 16-9">
            <a:hlinkClick r:id="" action="ppaction://media"/>
            <a:extLst>
              <a:ext uri="{FF2B5EF4-FFF2-40B4-BE49-F238E27FC236}">
                <a16:creationId xmlns:a16="http://schemas.microsoft.com/office/drawing/2014/main" id="{B3D3E0D7-2A12-CA17-D433-48C72ECE6C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6"/>
            <a:ext cx="12192000" cy="6857434"/>
          </a:xfrm>
        </p:spPr>
      </p:pic>
    </p:spTree>
    <p:extLst>
      <p:ext uri="{BB962C8B-B14F-4D97-AF65-F5344CB8AC3E}">
        <p14:creationId xmlns:p14="http://schemas.microsoft.com/office/powerpoint/2010/main" val="186612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86DB3FC2AF4845AF15B4FB7108DAB1" ma:contentTypeVersion="13" ma:contentTypeDescription="Create a new document." ma:contentTypeScope="" ma:versionID="5cf6809030937979b576bdeaf2c82a0d">
  <xsd:schema xmlns:xsd="http://www.w3.org/2001/XMLSchema" xmlns:xs="http://www.w3.org/2001/XMLSchema" xmlns:p="http://schemas.microsoft.com/office/2006/metadata/properties" xmlns:ns3="62589e56-49db-468b-8cef-9bc6768a6759" xmlns:ns4="9d1a634f-6735-4db6-bcd6-aa97ff485f62" targetNamespace="http://schemas.microsoft.com/office/2006/metadata/properties" ma:root="true" ma:fieldsID="8bfce5ef5d5d0b81a2dfefc9299e2ee1" ns3:_="" ns4:_="">
    <xsd:import namespace="62589e56-49db-468b-8cef-9bc6768a6759"/>
    <xsd:import namespace="9d1a634f-6735-4db6-bcd6-aa97ff485f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89e56-49db-468b-8cef-9bc6768a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a634f-6735-4db6-bcd6-aa97ff485f6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979B1A-126E-4AD1-8221-8C6525EE780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2589e56-49db-468b-8cef-9bc6768a6759"/>
    <ds:schemaRef ds:uri="9d1a634f-6735-4db6-bcd6-aa97ff485f6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420F7A-413C-42FF-82BB-84EF9F3BF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E98BC-D3D4-43A3-A423-022DEC00C7DD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138687</TotalTime>
  <Words>1741</Words>
  <Application>Microsoft Macintosh PowerPoint</Application>
  <PresentationFormat>Widescreen</PresentationFormat>
  <Paragraphs>105</Paragraphs>
  <Slides>37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system-ui</vt:lpstr>
      <vt:lpstr>Office Theme</vt:lpstr>
      <vt:lpstr>PowerPoint Presentation</vt:lpstr>
      <vt:lpstr>НА ЧЁМ МЫ ОСТАНОВИЛИСЬ В ПРОШЛЫЙ РАЗ: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БЕЗДУМНОЕ ПОТРЕБЛЕНИЕ</vt:lpstr>
      <vt:lpstr>1. КУЛЬТУРА ПОМОГАЕТ ОБЩЕНИЮ</vt:lpstr>
      <vt:lpstr>2. КУЛЬТУРА ПРИГЛАШАЕТ ЗАДУМАТЬСЯ О БОГЕ</vt:lpstr>
      <vt:lpstr>3. КУЛЬТУРА КАК СИСТЕМА ЗАПРЕТОВ</vt:lpstr>
      <vt:lpstr>ПРИМЕРЫ ПРИНЯТИЯ КУЛЬТУРЫ ап.ПАВЛОМ</vt:lpstr>
      <vt:lpstr>ПРИМЕРЫ ОТВЕРЖЕНИЯ КУЛЬТУРЫ ап.ПАВЛОМ</vt:lpstr>
      <vt:lpstr>ТЕСТ НА НЕПРИЯТИЕ КУЛЬТУРЫ</vt:lpstr>
      <vt:lpstr>PowerPoint Presentation</vt:lpstr>
      <vt:lpstr>PowerPoint Presentation</vt:lpstr>
      <vt:lpstr>ПРИНЦИП</vt:lpstr>
      <vt:lpstr>4. КУЛЬТУРА КАК СВИДЕТЕЛЬСТВО МИЛОСТИ БОЖЬЕЙ</vt:lpstr>
      <vt:lpstr>5. КУЛЬТУРА  КАК БОЛЬНИЧНЫЙ УКАЗАТЕЛЬ</vt:lpstr>
      <vt:lpstr>PowerPoint Presentation</vt:lpstr>
      <vt:lpstr>PowerPoint Presentation</vt:lpstr>
      <vt:lpstr>ПРИНЦИП</vt:lpstr>
      <vt:lpstr>6. КУЛЬТУРА КАК ПРОВОДНИК БЛАГОЙ ВЕСТИ</vt:lpstr>
      <vt:lpstr>PowerPoint Presentation</vt:lpstr>
      <vt:lpstr>ПРИНЦИП</vt:lpstr>
      <vt:lpstr>PowerPoint Presentation</vt:lpstr>
      <vt:lpstr>7. КУЛЬТУРА КАК ЖЕМЧУЖИНА</vt:lpstr>
      <vt:lpstr>PowerPoint Presentation</vt:lpstr>
      <vt:lpstr>PowerPoint Presentation</vt:lpstr>
      <vt:lpstr>PowerPoint Presentation</vt:lpstr>
      <vt:lpstr>ВЕРА В ХРИСТА ПОМОГАЕТ ЗАДУМАТЬСЯ О ТОМ,  ЧТО СМОТРЮ И ЧИТАЮ Я</vt:lpstr>
      <vt:lpstr>PowerPoint Presentation</vt:lpstr>
      <vt:lpstr>PowerPoint Presentation</vt:lpstr>
      <vt:lpstr>ПРИМЕНЕНИЕ</vt:lpstr>
      <vt:lpstr>В СЛЕДУЮЩИЙ РАЗ: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Constantin Lysakov</dc:creator>
  <cp:lastModifiedBy>Constantin Lysakov</cp:lastModifiedBy>
  <cp:revision>873</cp:revision>
  <dcterms:created xsi:type="dcterms:W3CDTF">2020-09-24T09:54:03Z</dcterms:created>
  <dcterms:modified xsi:type="dcterms:W3CDTF">2026-01-23T12:05:23Z</dcterms:modified>
</cp:coreProperties>
</file>