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1926" r:id="rId5"/>
    <p:sldId id="1148" r:id="rId6"/>
    <p:sldId id="1015" r:id="rId7"/>
    <p:sldId id="1906" r:id="rId8"/>
    <p:sldId id="1908" r:id="rId9"/>
    <p:sldId id="1881" r:id="rId10"/>
    <p:sldId id="1478" r:id="rId11"/>
    <p:sldId id="1907" r:id="rId12"/>
    <p:sldId id="1481" r:id="rId13"/>
    <p:sldId id="1909" r:id="rId14"/>
    <p:sldId id="1911" r:id="rId15"/>
    <p:sldId id="1918" r:id="rId16"/>
    <p:sldId id="1919" r:id="rId17"/>
    <p:sldId id="1913" r:id="rId18"/>
    <p:sldId id="1920" r:id="rId19"/>
    <p:sldId id="1925" r:id="rId20"/>
    <p:sldId id="1484" r:id="rId21"/>
    <p:sldId id="1916" r:id="rId22"/>
    <p:sldId id="1921" r:id="rId23"/>
    <p:sldId id="1922" r:id="rId24"/>
    <p:sldId id="1457" r:id="rId25"/>
    <p:sldId id="1914" r:id="rId26"/>
    <p:sldId id="1917" r:id="rId27"/>
    <p:sldId id="584" r:id="rId28"/>
    <p:sldId id="1924" r:id="rId29"/>
    <p:sldId id="1886" r:id="rId30"/>
    <p:sldId id="1891" r:id="rId31"/>
    <p:sldId id="1890" r:id="rId32"/>
    <p:sldId id="1476" r:id="rId33"/>
    <p:sldId id="190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D2B"/>
    <a:srgbClr val="EEEAD2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0" autoAdjust="0"/>
    <p:restoredTop sz="96190"/>
  </p:normalViewPr>
  <p:slideViewPr>
    <p:cSldViewPr snapToGrid="0" snapToObjects="1">
      <p:cViewPr varScale="1">
        <p:scale>
          <a:sx n="93" d="100"/>
          <a:sy n="93" d="100"/>
        </p:scale>
        <p:origin x="240" y="752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18.01.2026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18.01.2026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221220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42654"/>
            <a:ext cx="10944226" cy="36389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96" r:id="rId2"/>
    <p:sldLayoutId id="2147483650" r:id="rId3"/>
    <p:sldLayoutId id="2147483652" r:id="rId4"/>
    <p:sldLayoutId id="214748369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xtstp 16-9">
            <a:hlinkClick r:id="" action="ppaction://media"/>
            <a:extLst>
              <a:ext uri="{FF2B5EF4-FFF2-40B4-BE49-F238E27FC236}">
                <a16:creationId xmlns:a16="http://schemas.microsoft.com/office/drawing/2014/main" id="{54C0BA7F-EDDA-B851-F47F-65F23ACD2DE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998" cy="6858000"/>
          </a:xfrm>
        </p:spPr>
      </p:pic>
    </p:spTree>
    <p:extLst>
      <p:ext uri="{BB962C8B-B14F-4D97-AF65-F5344CB8AC3E}">
        <p14:creationId xmlns:p14="http://schemas.microsoft.com/office/powerpoint/2010/main" val="417041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46734-C87E-9242-96A7-D0F69D01F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88369"/>
            <a:ext cx="11008426" cy="4747928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Что вы представляете себе, когда слышите слово «церковь»? Здание или сообщество людей?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вы воспринимаете поместную церковь? Чем она является: сообществом друзей, клубом по интересам?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Постарайтесь избегать дежурных ответов, которые вы считаете правильными. Попробуйте предельно честно ответить на эти простые вопросы. </a:t>
            </a:r>
            <a:endParaRPr lang="ru-RU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Запишите свой ответ в бюллетень сейчас</a:t>
            </a:r>
            <a:r>
              <a:rPr lang="en-US" dirty="0"/>
              <a:t>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90812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887" y="568036"/>
            <a:ext cx="10944226" cy="4913600"/>
          </a:xfrm>
        </p:spPr>
        <p:txBody>
          <a:bodyPr/>
          <a:lstStyle/>
          <a:p>
            <a:r>
              <a:rPr lang="ru-RU" baseline="30000" dirty="0"/>
              <a:t>5:16 </a:t>
            </a:r>
            <a:r>
              <a:rPr lang="ru-RU" dirty="0"/>
              <a:t>Итак, теперь мы уже не смотрим ни на кого с человеческой точки зрения. Когда-то мы смотрели так на Христа, но больше не смотрим. </a:t>
            </a:r>
            <a:r>
              <a:rPr lang="ru-RU" baseline="30000" dirty="0"/>
              <a:t>17 </a:t>
            </a:r>
            <a:r>
              <a:rPr lang="ru-RU" dirty="0"/>
              <a:t>Поэтому, если кто-то находится во Христе, он уже новое творение. Все старое миновало, теперь все новое! </a:t>
            </a:r>
            <a:r>
              <a:rPr lang="ru-RU" baseline="30000" dirty="0"/>
              <a:t>18 </a:t>
            </a:r>
            <a:r>
              <a:rPr lang="ru-RU" dirty="0"/>
              <a:t>А все это от Бога, Который примирил нас с Собой благодаря Христу и дал нам служение примирения. </a:t>
            </a:r>
            <a:r>
              <a:rPr lang="ru-RU" baseline="30000" dirty="0"/>
              <a:t>19 </a:t>
            </a:r>
            <a:r>
              <a:rPr lang="ru-RU" dirty="0"/>
              <a:t>То есть Бог через Христа примирил с Собой мир, не вменяя людям их грехов, и Он поручил нам возвещать весть об этом примирении.</a:t>
            </a:r>
          </a:p>
          <a:p>
            <a:pPr algn="r"/>
            <a:r>
              <a:rPr lang="ru-RU" dirty="0"/>
              <a:t>(2 Послание Коринфянам 5:16-19)</a:t>
            </a:r>
          </a:p>
        </p:txBody>
      </p:sp>
    </p:spTree>
    <p:extLst>
      <p:ext uri="{BB962C8B-B14F-4D97-AF65-F5344CB8AC3E}">
        <p14:creationId xmlns:p14="http://schemas.microsoft.com/office/powerpoint/2010/main" val="2207793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1F572-73A2-6BAC-6057-9DCC09F30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73024"/>
            <a:ext cx="10944226" cy="4908611"/>
          </a:xfrm>
        </p:spPr>
        <p:txBody>
          <a:bodyPr/>
          <a:lstStyle/>
          <a:p>
            <a:r>
              <a:rPr lang="ru-RU" baseline="30000" dirty="0"/>
              <a:t>5:20 </a:t>
            </a:r>
            <a:r>
              <a:rPr lang="ru-RU" dirty="0"/>
              <a:t>Итак, мы – представители Христа, так как через нас с людьми говорит Бог. Поэтому мы умоляем вас от имени Христа: примиритесь с Богом. </a:t>
            </a:r>
            <a:r>
              <a:rPr lang="ru-RU" baseline="30000" dirty="0"/>
              <a:t>21 </a:t>
            </a:r>
            <a:r>
              <a:rPr lang="ru-RU" dirty="0"/>
              <a:t>На безгрешного Бог возложил вину за грех людей</a:t>
            </a:r>
            <a:r>
              <a:rPr lang="en-GB" dirty="0"/>
              <a:t>, </a:t>
            </a:r>
            <a:r>
              <a:rPr lang="ru-RU" dirty="0"/>
              <a:t>чтобы в Нем мы стали праведными перед Богом</a:t>
            </a:r>
            <a:r>
              <a:rPr lang="en-GB" dirty="0"/>
              <a:t>.</a:t>
            </a:r>
            <a:endParaRPr lang="ru-RU" dirty="0"/>
          </a:p>
          <a:p>
            <a:pPr algn="r"/>
            <a:r>
              <a:rPr lang="ru-RU" dirty="0"/>
              <a:t>(2 Послание Коринфянам 5:20-21)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221868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tall building with a steeple&#10;&#10;AI-generated content may be incorrect.">
            <a:extLst>
              <a:ext uri="{FF2B5EF4-FFF2-40B4-BE49-F238E27FC236}">
                <a16:creationId xmlns:a16="http://schemas.microsoft.com/office/drawing/2014/main" id="{5A180565-C171-FA42-31DA-29FCE0A7F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4062153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49C71-E932-E546-8561-1C4182D63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1436243"/>
          </a:xfrm>
        </p:spPr>
        <p:txBody>
          <a:bodyPr/>
          <a:lstStyle/>
          <a:p>
            <a:r>
              <a:rPr lang="ru-RU" dirty="0"/>
              <a:t>С ЧЕГО МЫ НАЧАЛИ </a:t>
            </a:r>
            <a:br>
              <a:rPr lang="ru-RU" dirty="0"/>
            </a:br>
            <a:r>
              <a:rPr lang="ru-RU" dirty="0"/>
              <a:t>В ПРОШЛЫЙ РАЗ</a:t>
            </a:r>
            <a:endParaRPr lang="en-R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B0A05E-67FF-EF08-79BE-5800EFEAE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99488"/>
            <a:ext cx="10944226" cy="3486912"/>
          </a:xfrm>
        </p:spPr>
        <p:txBody>
          <a:bodyPr/>
          <a:lstStyle/>
          <a:p>
            <a:r>
              <a:rPr lang="ru-RU" b="1" dirty="0"/>
              <a:t>Вера в Христа меняет моё восприятие труда</a:t>
            </a:r>
            <a:r>
              <a:rPr lang="ru-RU" dirty="0"/>
              <a:t>. Доверяясь Господу, мы смотрим теперь на нашу работу глубже и объёмней. Надо лишь: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Поменять </a:t>
            </a:r>
            <a:r>
              <a:rPr lang="ru-RU" b="1" dirty="0"/>
              <a:t>ожидания</a:t>
            </a:r>
            <a:r>
              <a:rPr lang="ru-RU" dirty="0"/>
              <a:t> от труда;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Преобразить </a:t>
            </a:r>
            <a:r>
              <a:rPr lang="ru-RU" b="1" dirty="0"/>
              <a:t>отношения</a:t>
            </a:r>
            <a:r>
              <a:rPr lang="ru-RU" dirty="0"/>
              <a:t> на работе;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Подражать</a:t>
            </a:r>
            <a:r>
              <a:rPr lang="ru-RU" dirty="0"/>
              <a:t> Господу в нашем труде.</a:t>
            </a:r>
          </a:p>
          <a:p>
            <a:r>
              <a:rPr lang="ru-RU" dirty="0"/>
              <a:t>Так мы </a:t>
            </a:r>
            <a:r>
              <a:rPr lang="ru-RU" b="1" dirty="0"/>
              <a:t>прославим</a:t>
            </a:r>
            <a:r>
              <a:rPr lang="ru-RU" dirty="0"/>
              <a:t> Бога нашей работой, какой бы она ни была.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377396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FB47-686E-34FD-BFCE-967EE2C0C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МЫ ВОСПРИНИМАЕМ ЦЕРКОВЬ?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EED09-EB80-555D-2655-54D03ACE9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825625"/>
            <a:ext cx="11008426" cy="374390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Мы смотрим на поместную общину как на: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Интересное сообщество единомышленников;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Любопытное место (лекторий или концертный зал);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Группу близких друзей.</a:t>
            </a:r>
          </a:p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Ни одно из этих пониманий церкви не помогает нам даже ходить в неё по воскресеньям, не говоря уже о том, чтобы служить в ней. </a:t>
            </a:r>
            <a:r>
              <a:rPr lang="ru-RU" b="1" dirty="0"/>
              <a:t>Наша проблема с посвящением решается не решимостью, но верным пониманием природы церкви.</a:t>
            </a:r>
            <a:endParaRPr lang="x-none" b="1" dirty="0"/>
          </a:p>
        </p:txBody>
      </p:sp>
    </p:spTree>
    <p:extLst>
      <p:ext uri="{BB962C8B-B14F-4D97-AF65-F5344CB8AC3E}">
        <p14:creationId xmlns:p14="http://schemas.microsoft.com/office/powerpoint/2010/main" val="1739013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FBB0A-2199-D938-5A93-8E9CD3E01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14528"/>
            <a:ext cx="10944226" cy="5067107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16:18</a:t>
            </a:r>
            <a:r>
              <a:rPr lang="ru-RU" dirty="0">
                <a:solidFill>
                  <a:srgbClr val="EEEAD2"/>
                </a:solidFill>
              </a:rPr>
              <a:t> И Я говорю тебе: ты – Петр, и на этой скале </a:t>
            </a:r>
            <a:r>
              <a:rPr lang="ru-RU" b="1" dirty="0"/>
              <a:t>Я построю Мою Церковь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и врата ада не одолеют ее…</a:t>
            </a:r>
            <a:r>
              <a:rPr lang="en-US" dirty="0">
                <a:solidFill>
                  <a:srgbClr val="EEEAD2"/>
                </a:solidFill>
              </a:rPr>
              <a:t> </a:t>
            </a:r>
            <a:r>
              <a:rPr lang="en-US" baseline="30000" dirty="0">
                <a:solidFill>
                  <a:srgbClr val="EEEAD2"/>
                </a:solidFill>
              </a:rPr>
              <a:t>1</a:t>
            </a:r>
            <a:r>
              <a:rPr lang="ru-RU" baseline="30000" dirty="0">
                <a:solidFill>
                  <a:srgbClr val="EEEAD2"/>
                </a:solidFill>
              </a:rPr>
              <a:t>8</a:t>
            </a:r>
            <a:r>
              <a:rPr lang="en-US" baseline="30000" dirty="0">
                <a:solidFill>
                  <a:srgbClr val="EEEAD2"/>
                </a:solidFill>
              </a:rPr>
              <a:t>:</a:t>
            </a:r>
            <a:r>
              <a:rPr lang="ru-RU" baseline="30000" dirty="0">
                <a:solidFill>
                  <a:srgbClr val="EEEAD2"/>
                </a:solidFill>
              </a:rPr>
              <a:t>15 </a:t>
            </a:r>
            <a:r>
              <a:rPr lang="ru-RU" dirty="0">
                <a:solidFill>
                  <a:srgbClr val="EEEAD2"/>
                </a:solidFill>
              </a:rPr>
              <a:t>Если твой брат согрешил против тебя, то пойди и с глазу на глаз скажи ему, в чем он не прав. Если он послушает тебя, то ты приобрел своего брата. </a:t>
            </a:r>
            <a:r>
              <a:rPr lang="ru-RU" baseline="30000" dirty="0">
                <a:solidFill>
                  <a:srgbClr val="EEEAD2"/>
                </a:solidFill>
              </a:rPr>
              <a:t>16 </a:t>
            </a:r>
            <a:r>
              <a:rPr lang="ru-RU" dirty="0">
                <a:solidFill>
                  <a:srgbClr val="EEEAD2"/>
                </a:solidFill>
              </a:rPr>
              <a:t>Если же он не будет тебя слушать, то возьми с собой еще одного или двух человек, чтобы «</a:t>
            </a:r>
            <a:r>
              <a:rPr lang="ru-RU" i="1" dirty="0">
                <a:solidFill>
                  <a:srgbClr val="EEEAD2"/>
                </a:solidFill>
              </a:rPr>
              <a:t>каждое слово было подтверждено показаниями двух или трех свидетелей</a:t>
            </a:r>
            <a:r>
              <a:rPr lang="ru-RU" dirty="0">
                <a:solidFill>
                  <a:srgbClr val="EEEAD2"/>
                </a:solidFill>
              </a:rPr>
              <a:t>»</a:t>
            </a:r>
            <a:r>
              <a:rPr lang="en-GB" dirty="0">
                <a:solidFill>
                  <a:srgbClr val="EEEAD2"/>
                </a:solidFill>
              </a:rPr>
              <a:t>. </a:t>
            </a:r>
            <a:r>
              <a:rPr lang="en-GB" baseline="30000" dirty="0">
                <a:solidFill>
                  <a:srgbClr val="EEEAD2"/>
                </a:solidFill>
              </a:rPr>
              <a:t>17 </a:t>
            </a:r>
            <a:r>
              <a:rPr lang="ru-RU" dirty="0">
                <a:solidFill>
                  <a:srgbClr val="EEEAD2"/>
                </a:solidFill>
              </a:rPr>
              <a:t>Если он и их не захочет слушать, то </a:t>
            </a:r>
            <a:r>
              <a:rPr lang="ru-RU" b="1" dirty="0"/>
              <a:t>скажи об этом церкви, и если он не послушается и церкви, то тогда пусть он будет для тебя как язычник или как сборщик налогов</a:t>
            </a:r>
            <a:r>
              <a:rPr lang="ru-RU" dirty="0"/>
              <a:t>.</a:t>
            </a:r>
            <a:endParaRPr lang="en-US" dirty="0"/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Матфея 16:18 и 18:15-17)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0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F3E36-A71B-F0FF-4A33-0F015F0A3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ЦЕРКОВЬ В УСТАХ СПАСИТЕЛЯ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3BEF7-6849-24F3-5B3C-0FA4E690E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Иисус использует слово «церковь» лишь пару раз в своей речи.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 первом случае Он показывает нам непостижимо великую </a:t>
            </a:r>
            <a:r>
              <a:rPr lang="ru-RU" b="1" u="sng" dirty="0">
                <a:solidFill>
                  <a:srgbClr val="FABD2B"/>
                </a:solidFill>
              </a:rPr>
              <a:t>природу</a:t>
            </a:r>
            <a:r>
              <a:rPr lang="ru-RU" dirty="0"/>
              <a:t> Церкви (см. Евангелие от Матфея 16 глава);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Во втором случае Он демонстрирует нам необычайно высокие стандарты </a:t>
            </a:r>
            <a:r>
              <a:rPr lang="ru-RU" b="1" u="sng" dirty="0">
                <a:solidFill>
                  <a:srgbClr val="FABD2B"/>
                </a:solidFill>
              </a:rPr>
              <a:t>поведения</a:t>
            </a:r>
            <a:r>
              <a:rPr lang="ru-RU" dirty="0"/>
              <a:t> внутри церкви (см. Евангелие от Матфея 18 глава)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862679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AC137-511E-8435-DBE8-DB49FEFE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1692275"/>
          </a:xfrm>
        </p:spPr>
        <p:txBody>
          <a:bodyPr/>
          <a:lstStyle/>
          <a:p>
            <a:r>
              <a:rPr lang="ru-RU" dirty="0"/>
              <a:t>ВЕРА В ХРИСТА ОТКРЫВАЕТ МНЕ НА ЦЕРКОВЬ ГЛАЗА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9E9A5-D1E6-BB64-46ED-CE2D02D18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133600"/>
            <a:ext cx="10944226" cy="3348035"/>
          </a:xfrm>
        </p:spPr>
        <p:txBody>
          <a:bodyPr/>
          <a:lstStyle/>
          <a:p>
            <a:r>
              <a:rPr lang="ru-RU" dirty="0"/>
              <a:t>Доверяясь Богу, теперь я смотрю на поместную общину верующих совсем по-другому, не так, как делал это раньше. Теперь я вижу: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Природу</a:t>
            </a:r>
            <a:r>
              <a:rPr lang="ru-RU" dirty="0"/>
              <a:t> церкви;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Призвание</a:t>
            </a:r>
            <a:r>
              <a:rPr lang="ru-RU" dirty="0"/>
              <a:t> церкви;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Преемственность</a:t>
            </a:r>
            <a:r>
              <a:rPr lang="ru-RU" dirty="0"/>
              <a:t> церкви.</a:t>
            </a:r>
          </a:p>
        </p:txBody>
      </p:sp>
    </p:spTree>
    <p:extLst>
      <p:ext uri="{BB962C8B-B14F-4D97-AF65-F5344CB8AC3E}">
        <p14:creationId xmlns:p14="http://schemas.microsoft.com/office/powerpoint/2010/main" val="2496413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B19A7-F559-1F90-CA8A-99E31FD81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735D1-A04F-9252-F70F-D92A85C2E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68036"/>
            <a:ext cx="10944226" cy="4913600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5:16 </a:t>
            </a:r>
            <a:r>
              <a:rPr lang="ru-RU" dirty="0">
                <a:solidFill>
                  <a:srgbClr val="EEEAD2"/>
                </a:solidFill>
              </a:rPr>
              <a:t>Итак, </a:t>
            </a:r>
            <a:r>
              <a:rPr lang="ru-RU" b="1" dirty="0"/>
              <a:t>теперь мы уже не смотрим ни на кого с человеческой точки зрения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Когда-то мы смотрели так на Христа, но больше не смотрим. </a:t>
            </a:r>
            <a:r>
              <a:rPr lang="ru-RU" baseline="30000" dirty="0">
                <a:solidFill>
                  <a:srgbClr val="EEEAD2"/>
                </a:solidFill>
              </a:rPr>
              <a:t>17 </a:t>
            </a:r>
            <a:r>
              <a:rPr lang="ru-RU" dirty="0">
                <a:solidFill>
                  <a:srgbClr val="EEEAD2"/>
                </a:solidFill>
              </a:rPr>
              <a:t>Поэтому, если кто-то находится во Христе, он уже новое творение. Все старое миновало, теперь все новое! </a:t>
            </a:r>
            <a:r>
              <a:rPr lang="ru-RU" baseline="30000" dirty="0">
                <a:solidFill>
                  <a:srgbClr val="EEEAD2"/>
                </a:solidFill>
              </a:rPr>
              <a:t>18 </a:t>
            </a:r>
            <a:r>
              <a:rPr lang="ru-RU" dirty="0">
                <a:solidFill>
                  <a:srgbClr val="EEEAD2"/>
                </a:solidFill>
              </a:rPr>
              <a:t>А все это от Бога, Который примирил нас с Собой благодаря Христу… 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(2 Послание Коринфянам 5:16-18)</a:t>
            </a:r>
          </a:p>
        </p:txBody>
      </p:sp>
    </p:spTree>
    <p:extLst>
      <p:ext uri="{BB962C8B-B14F-4D97-AF65-F5344CB8AC3E}">
        <p14:creationId xmlns:p14="http://schemas.microsoft.com/office/powerpoint/2010/main" val="3413454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DBBE4-33EC-A7E3-5949-61398BC3A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ПРИРОДА ЦЕРКВИ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0288D-5278-7F00-5B2D-F3A70CE44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62546"/>
            <a:ext cx="10944226" cy="3819090"/>
          </a:xfrm>
        </p:spPr>
        <p:txBody>
          <a:bodyPr/>
          <a:lstStyle/>
          <a:p>
            <a:r>
              <a:rPr lang="ru-RU" dirty="0"/>
              <a:t>Церковь – это община люди, в которой одновременно: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Святы</a:t>
            </a:r>
            <a:r>
              <a:rPr lang="ru-RU" dirty="0"/>
              <a:t>. Потому что они уже освящены Христом.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Стремятся</a:t>
            </a:r>
            <a:r>
              <a:rPr lang="ru-RU" dirty="0"/>
              <a:t> к переменам в жизни. Потому что они понимают, насколько они далеки от Божьих стандартов. </a:t>
            </a:r>
          </a:p>
          <a:p>
            <a:r>
              <a:rPr lang="ru-RU" dirty="0"/>
              <a:t>Мы одновременно и оправданы, и грешники (</a:t>
            </a:r>
            <a:r>
              <a:rPr lang="en-US" dirty="0"/>
              <a:t>Simul Justus et </a:t>
            </a:r>
            <a:r>
              <a:rPr lang="en-US" dirty="0" err="1"/>
              <a:t>Peccator</a:t>
            </a:r>
            <a:r>
              <a:rPr lang="en-US" dirty="0"/>
              <a:t>). </a:t>
            </a:r>
            <a:r>
              <a:rPr lang="ru-RU" dirty="0"/>
              <a:t>Наш статус в глазах Бога всё ещё не соответствует нашему поведению среди людей. </a:t>
            </a:r>
          </a:p>
        </p:txBody>
      </p:sp>
    </p:spTree>
    <p:extLst>
      <p:ext uri="{BB962C8B-B14F-4D97-AF65-F5344CB8AC3E}">
        <p14:creationId xmlns:p14="http://schemas.microsoft.com/office/powerpoint/2010/main" val="3170940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B0713-F405-5DC2-65AC-78666A7DC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63296"/>
            <a:ext cx="10944226" cy="501833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Не бывает совершенных или идеальных церквей. Но бывают общины, которым не всё равно, которые стремятся к переменам. </a:t>
            </a:r>
            <a:r>
              <a:rPr lang="ru-RU" b="1" dirty="0"/>
              <a:t>Природа церкви подталкивает нас к тому, чтобы проявлять требовательность к себе и милость с благодатью к другим</a:t>
            </a:r>
            <a:r>
              <a:rPr lang="ru-RU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Как мы воспринимаем поместную церковь сегодня? Ожидаем ли мы святости</a:t>
            </a:r>
            <a:r>
              <a:rPr lang="en-US" i="1" dirty="0">
                <a:solidFill>
                  <a:srgbClr val="EEEAD2"/>
                </a:solidFill>
              </a:rPr>
              <a:t> </a:t>
            </a:r>
            <a:r>
              <a:rPr lang="ru-RU" i="1" dirty="0">
                <a:solidFill>
                  <a:srgbClr val="EEEAD2"/>
                </a:solidFill>
              </a:rPr>
              <a:t>от других? Ждём ли мы, что церковь будет идеальной? Требуем ли мы при этом, чтобы к нам было явлено прощение и понимание?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Вера в Христа открывает мне на церковь глаза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945226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82251-643E-32F4-B8E9-EFF0B9F8F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B8F22-D846-7108-798C-540EB7F3A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68036"/>
            <a:ext cx="10944226" cy="4913600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5:18 </a:t>
            </a:r>
            <a:r>
              <a:rPr lang="ru-RU" dirty="0">
                <a:solidFill>
                  <a:srgbClr val="EEEAD2"/>
                </a:solidFill>
              </a:rPr>
              <a:t>А все это от Бога, Который примирил нас с Собой благодаря Христу и дал нам служение примирения. </a:t>
            </a:r>
            <a:r>
              <a:rPr lang="ru-RU" baseline="30000" dirty="0">
                <a:solidFill>
                  <a:srgbClr val="EEEAD2"/>
                </a:solidFill>
              </a:rPr>
              <a:t>19 </a:t>
            </a:r>
            <a:r>
              <a:rPr lang="ru-RU" dirty="0">
                <a:solidFill>
                  <a:srgbClr val="EEEAD2"/>
                </a:solidFill>
              </a:rPr>
              <a:t>То есть Бог через Христа примирил с Собой мир, не вменяя людям их грехов, и Он поручил нам возвещать весть об этом примирении. </a:t>
            </a:r>
            <a:r>
              <a:rPr lang="ru-RU" baseline="30000" dirty="0">
                <a:solidFill>
                  <a:srgbClr val="EEEAD2"/>
                </a:solidFill>
              </a:rPr>
              <a:t>20 </a:t>
            </a:r>
            <a:r>
              <a:rPr lang="ru-RU" dirty="0">
                <a:solidFill>
                  <a:srgbClr val="EEEAD2"/>
                </a:solidFill>
              </a:rPr>
              <a:t>Итак, </a:t>
            </a:r>
            <a:r>
              <a:rPr lang="ru-RU" b="1" dirty="0"/>
              <a:t>мы – представители Христа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так как через нас с людьми говорит Бог. Поэтому мы умоляем вас от имени Христа: примиритесь с Богом. 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(2 Послание Коринфянам 5:18-20)</a:t>
            </a:r>
          </a:p>
        </p:txBody>
      </p:sp>
    </p:spTree>
    <p:extLst>
      <p:ext uri="{BB962C8B-B14F-4D97-AF65-F5344CB8AC3E}">
        <p14:creationId xmlns:p14="http://schemas.microsoft.com/office/powerpoint/2010/main" val="3320168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73D2-E1A2-A86B-8040-C9A439B5E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ПРИЗВАНИЕ ЦЕРКВИ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D11C0-AED1-231C-3243-011285967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Церковь – это представительство Небесного Царства на земле. С практической точки зрения это означает, что мы ответственны за то, чтобы «</a:t>
            </a:r>
            <a:r>
              <a:rPr lang="ru-RU" b="1" u="sng" dirty="0">
                <a:solidFill>
                  <a:srgbClr val="FABD2B"/>
                </a:solidFill>
              </a:rPr>
              <a:t>выдавать визы на небо</a:t>
            </a:r>
            <a:r>
              <a:rPr lang="ru-RU" dirty="0"/>
              <a:t>». Для этого: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Мы проповедуем Христа </a:t>
            </a:r>
            <a:r>
              <a:rPr lang="ru-RU" b="1" u="sng" dirty="0">
                <a:solidFill>
                  <a:srgbClr val="FABD2B"/>
                </a:solidFill>
              </a:rPr>
              <a:t>словами</a:t>
            </a:r>
            <a:r>
              <a:rPr lang="ru-RU" dirty="0"/>
              <a:t> и </a:t>
            </a:r>
            <a:r>
              <a:rPr lang="ru-RU" b="1" u="sng" dirty="0">
                <a:solidFill>
                  <a:srgbClr val="FABD2B"/>
                </a:solidFill>
              </a:rPr>
              <a:t>делами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Мы призваны быть </a:t>
            </a:r>
            <a:r>
              <a:rPr lang="ru-RU" b="1" u="sng" dirty="0">
                <a:solidFill>
                  <a:srgbClr val="FABD2B"/>
                </a:solidFill>
              </a:rPr>
              <a:t>лучшими</a:t>
            </a:r>
            <a:r>
              <a:rPr lang="ru-RU" dirty="0"/>
              <a:t> земными гражданами, потому что принадлежим Небесному Царству;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Мы подчиняемся земным законам, потому что наши стандарты </a:t>
            </a:r>
            <a:r>
              <a:rPr lang="ru-RU" b="1" u="sng" dirty="0">
                <a:solidFill>
                  <a:srgbClr val="FABD2B"/>
                </a:solidFill>
              </a:rPr>
              <a:t>выше</a:t>
            </a:r>
            <a:r>
              <a:rPr lang="ru-RU" dirty="0"/>
              <a:t>, чем земные законы.</a:t>
            </a:r>
          </a:p>
        </p:txBody>
      </p:sp>
    </p:spTree>
    <p:extLst>
      <p:ext uri="{BB962C8B-B14F-4D97-AF65-F5344CB8AC3E}">
        <p14:creationId xmlns:p14="http://schemas.microsoft.com/office/powerpoint/2010/main" val="1355939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53C2A-C450-8135-E15B-B16075C4F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38912"/>
            <a:ext cx="10944226" cy="50427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Знают ли люди вокруг нас, что мы верующие? Как часто мы говорим с ними о том, во что мы верим? Как мы рассматриваем церковь сегодня? Воспринимаем ли мы её просто как группу друзей? Как некий социальный клуб? Отдаём ли мы себе отчёт в том, что являемся консульскими работниками, представителями дипломатической миссии Царства Небесного на земле? Подчиняемся ли мы церкви или всё время оставляем за собой право уйти из неё, если нам в ней что-то не нравится?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Вера в Христа открывает мне на церковь глаза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649522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05FE5-3705-3F3F-69EC-3FEEDCF67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56217"/>
            <a:ext cx="11008426" cy="4780080"/>
          </a:xfrm>
          <a:noFill/>
        </p:spPr>
        <p:txBody>
          <a:bodyPr/>
          <a:lstStyle/>
          <a:p>
            <a:pPr marL="0" marR="0" indent="0">
              <a:spcAft>
                <a:spcPts val="600"/>
              </a:spcAft>
              <a:buNone/>
            </a:pPr>
            <a:r>
              <a:rPr lang="ru-RU" dirty="0">
                <a:solidFill>
                  <a:srgbClr val="EEEAD2"/>
                </a:solidFill>
              </a:rPr>
              <a:t>«…</a:t>
            </a:r>
            <a:r>
              <a:rPr lang="ru-RU" i="1" dirty="0">
                <a:solidFill>
                  <a:srgbClr val="EEEAD2"/>
                </a:solidFill>
              </a:rPr>
              <a:t>вместо того, чтобы начинать с рассмотрения церкви, как ассоциации добровольцев, нам стоит приступить к тому, чтобы относиться к ней, как к людям, принадлежащим царству или народу… Церковь не является царством. Она служит посольством или представительством царства… Поместная церковь – это настоящее посольство. Она находится в настоящем, но представляет грядущее Царство Христа и пришествие Его Вселенской Церкви… </a:t>
            </a:r>
            <a:r>
              <a:rPr lang="ru-RU" b="1" i="1" dirty="0"/>
              <a:t>Христиане не присоединяются к церквям, они подчиняются им</a:t>
            </a:r>
            <a:r>
              <a:rPr lang="ru-RU" dirty="0"/>
              <a:t>».</a:t>
            </a:r>
            <a:endParaRPr lang="x-none" dirty="0"/>
          </a:p>
          <a:p>
            <a:pPr marL="0" marR="0" indent="0" algn="r">
              <a:spcAft>
                <a:spcPts val="600"/>
              </a:spcAft>
              <a:buNone/>
            </a:pPr>
            <a:r>
              <a:rPr lang="ru-RU" dirty="0">
                <a:solidFill>
                  <a:srgbClr val="EEEAD2"/>
                </a:solidFill>
              </a:rPr>
              <a:t>(Джонатан Лиман «Членство в церкви»)</a:t>
            </a:r>
            <a:endParaRPr lang="x-none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394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161F7-D77B-115E-B6F1-FF398DF84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DB620-0283-9F71-0896-1B3D323D3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73024"/>
            <a:ext cx="10944226" cy="4908611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5:20 </a:t>
            </a:r>
            <a:r>
              <a:rPr lang="ru-RU" dirty="0">
                <a:solidFill>
                  <a:srgbClr val="EEEAD2"/>
                </a:solidFill>
              </a:rPr>
              <a:t>Итак, мы – </a:t>
            </a:r>
            <a:r>
              <a:rPr lang="ru-RU" b="1" dirty="0"/>
              <a:t>представители Христа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так как </a:t>
            </a:r>
            <a:r>
              <a:rPr lang="ru-RU" b="1" dirty="0"/>
              <a:t>через нас с людьми говорит Бог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Поэтому мы умоляем вас от имени Христа: примиритесь с Богом. </a:t>
            </a:r>
            <a:r>
              <a:rPr lang="ru-RU" baseline="30000" dirty="0">
                <a:solidFill>
                  <a:srgbClr val="EEEAD2"/>
                </a:solidFill>
              </a:rPr>
              <a:t>21 </a:t>
            </a:r>
            <a:r>
              <a:rPr lang="ru-RU" dirty="0">
                <a:solidFill>
                  <a:srgbClr val="EEEAD2"/>
                </a:solidFill>
              </a:rPr>
              <a:t>На безгрешного Бог возложил вину за грех людей</a:t>
            </a:r>
            <a:r>
              <a:rPr lang="en-GB" dirty="0">
                <a:solidFill>
                  <a:srgbClr val="EEEAD2"/>
                </a:solidFill>
              </a:rPr>
              <a:t>, </a:t>
            </a:r>
            <a:r>
              <a:rPr lang="ru-RU" dirty="0">
                <a:solidFill>
                  <a:srgbClr val="EEEAD2"/>
                </a:solidFill>
              </a:rPr>
              <a:t>чтобы в Нем мы стали праведными перед Богом</a:t>
            </a:r>
            <a:r>
              <a:rPr lang="en-GB" dirty="0">
                <a:solidFill>
                  <a:srgbClr val="EEEAD2"/>
                </a:solidFill>
              </a:rPr>
              <a:t>.</a:t>
            </a:r>
            <a:endParaRPr lang="ru-RU" dirty="0">
              <a:solidFill>
                <a:srgbClr val="EEEAD2"/>
              </a:solidFill>
            </a:endParaRPr>
          </a:p>
          <a:p>
            <a:pPr algn="r"/>
            <a:r>
              <a:rPr lang="ru-RU" dirty="0">
                <a:solidFill>
                  <a:srgbClr val="EEEAD2"/>
                </a:solidFill>
              </a:rPr>
              <a:t>(2 Послание Коринфянам 5:20-21)</a:t>
            </a:r>
            <a:endParaRPr lang="en-US" dirty="0">
              <a:solidFill>
                <a:srgbClr val="EEEAD2"/>
              </a:solidFill>
            </a:endParaRPr>
          </a:p>
          <a:p>
            <a:r>
              <a:rPr lang="en-US" baseline="30000" dirty="0"/>
              <a:t>2:</a:t>
            </a:r>
            <a:r>
              <a:rPr lang="ru-RU" baseline="30000" dirty="0"/>
              <a:t>20 </a:t>
            </a:r>
            <a:r>
              <a:rPr lang="ru-RU" b="1" dirty="0"/>
              <a:t>Вы воздвигнуты на основании, которым являются апостолы и пророки</a:t>
            </a:r>
            <a:r>
              <a:rPr lang="en-GB" dirty="0"/>
              <a:t>, </a:t>
            </a:r>
            <a:r>
              <a:rPr lang="ru-RU" dirty="0">
                <a:solidFill>
                  <a:srgbClr val="EEEAD2"/>
                </a:solidFill>
              </a:rPr>
              <a:t>а его краеугольный Камень – Иисус Христос.</a:t>
            </a:r>
            <a:endParaRPr lang="en-US" dirty="0">
              <a:solidFill>
                <a:srgbClr val="EEEAD2"/>
              </a:solidFill>
            </a:endParaRPr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Послание Ефесянам 2:20)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884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FCF93-D68B-DC61-18AB-67C68B532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ПРЕЕМСТВЕННОСТЬ ЦЕРКВИ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6D2BE-0DEC-CB23-6284-F5210FB01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Главой любой поместной церкви является Христос. Основанием всех поместных церквей, признающих Христа главой и следующих за Ним, являются апостолы и пророки. Это одновременно: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Обуздывает нас, потому что мы </a:t>
            </a:r>
            <a:r>
              <a:rPr lang="ru-RU" b="1" u="sng" dirty="0">
                <a:solidFill>
                  <a:srgbClr val="FABD2B"/>
                </a:solidFill>
              </a:rPr>
              <a:t>не изобретаем</a:t>
            </a:r>
            <a:r>
              <a:rPr lang="ru-RU" dirty="0"/>
              <a:t> церковь;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Ободряет нас, потому что мы часть </a:t>
            </a:r>
            <a:r>
              <a:rPr lang="ru-RU" b="1" u="sng" dirty="0">
                <a:solidFill>
                  <a:srgbClr val="FABD2B"/>
                </a:solidFill>
              </a:rPr>
              <a:t>исторической</a:t>
            </a:r>
            <a:r>
              <a:rPr lang="ru-RU" dirty="0"/>
              <a:t> Церкви</a:t>
            </a:r>
            <a:r>
              <a:rPr lang="en-US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Обязывает нас, потому что мы неотъемлемая часть не только прошлого, но и </a:t>
            </a:r>
            <a:r>
              <a:rPr lang="ru-RU" b="1" u="sng" dirty="0">
                <a:solidFill>
                  <a:srgbClr val="FABD2B"/>
                </a:solidFill>
              </a:rPr>
              <a:t>будущего</a:t>
            </a:r>
            <a:r>
              <a:rPr lang="ru-RU" dirty="0"/>
              <a:t> Церкви.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78191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B4B04-F380-A2C3-B2A5-408DD5003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9600"/>
            <a:ext cx="10944226" cy="487203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мы смотрим на себя сегодня? Есть ли у нас, как у протестантов, небольшой комплекс неполноценности? Помним ли мы о том, что являемся преемниками апостольской традиции? Что мы знаем из истории церкви? Насколько хорошо знакомы с праздниками, которые христианская церковь отмечала на протяжении веков? Помним ли мы о том, что являемся неотъемлемой частью тысячелетней истории церкви в России? Воспринимаем ли мы себя продолжателями традиций Церкви?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Вера в Христа открывает мне на церковь глаза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073443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1274D-19D6-ADB3-3697-E68239A25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544011"/>
            <a:ext cx="11008426" cy="4892286"/>
          </a:xfrm>
          <a:noFill/>
        </p:spPr>
        <p:txBody>
          <a:bodyPr/>
          <a:lstStyle/>
          <a:p>
            <a:pPr marL="9525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…Беззаконники надеялись услышать от него недолжное слово, вырванное непрерывными тяжкими пытками, но так тверд был он в своем отпоре, что даже не назвал ни своего имени, ни национальности, ни родного города, не сказал, раб он или свободный; </a:t>
            </a:r>
            <a:r>
              <a:rPr lang="ru-RU" b="1" i="1" dirty="0"/>
              <a:t>на все вопросы он отвечал по-латыни: «Я христианин»</a:t>
            </a:r>
            <a:r>
              <a:rPr lang="ru-RU" i="1" dirty="0">
                <a:solidFill>
                  <a:srgbClr val="EEEAD2"/>
                </a:solidFill>
              </a:rPr>
              <a:t>. Вместо имени, вместо города, вместо своего происхождения, вместо всего он раз за разом повторял свое исповедание: другого слова язычники от него не услышали</a:t>
            </a:r>
            <a:r>
              <a:rPr lang="ru-RU" dirty="0">
                <a:solidFill>
                  <a:srgbClr val="EEEAD2"/>
                </a:solidFill>
              </a:rPr>
              <a:t>».</a:t>
            </a:r>
            <a:endParaRPr lang="x-none" dirty="0">
              <a:solidFill>
                <a:srgbClr val="EEEAD2"/>
              </a:solidFill>
            </a:endParaRPr>
          </a:p>
          <a:p>
            <a:pPr marL="0" marR="0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Евсевий</a:t>
            </a:r>
            <a:r>
              <a:rPr lang="en-US" dirty="0">
                <a:solidFill>
                  <a:srgbClr val="EEEAD2"/>
                </a:solidFill>
              </a:rPr>
              <a:t> </a:t>
            </a:r>
            <a:r>
              <a:rPr lang="ru-RU" dirty="0" err="1">
                <a:solidFill>
                  <a:srgbClr val="EEEAD2"/>
                </a:solidFill>
              </a:rPr>
              <a:t>Памфил</a:t>
            </a:r>
            <a:r>
              <a:rPr lang="ru-RU" dirty="0">
                <a:solidFill>
                  <a:srgbClr val="EEEAD2"/>
                </a:solidFill>
              </a:rPr>
              <a:t> </a:t>
            </a:r>
            <a:r>
              <a:rPr lang="en-US" dirty="0">
                <a:solidFill>
                  <a:srgbClr val="EEEAD2"/>
                </a:solidFill>
              </a:rPr>
              <a:t>«</a:t>
            </a:r>
            <a:r>
              <a:rPr lang="ru-RU" dirty="0">
                <a:solidFill>
                  <a:srgbClr val="EEEAD2"/>
                </a:solidFill>
              </a:rPr>
              <a:t>Церковная история</a:t>
            </a:r>
            <a:r>
              <a:rPr lang="en-US" dirty="0">
                <a:solidFill>
                  <a:srgbClr val="EEEAD2"/>
                </a:solidFill>
              </a:rPr>
              <a:t>»)</a:t>
            </a:r>
            <a:endParaRPr lang="x-none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76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AC5FF-5D40-1EB4-F138-595658E85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C6FB2-4297-F621-2F13-FEE07A1EE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73024"/>
            <a:ext cx="10944226" cy="490861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/>
              <a:t>5:21 </a:t>
            </a:r>
            <a:r>
              <a:rPr lang="ru-RU" dirty="0"/>
              <a:t>На безгрешного Бог возложил вину за грех людей</a:t>
            </a:r>
            <a:r>
              <a:rPr lang="en-GB" dirty="0"/>
              <a:t>, </a:t>
            </a:r>
            <a:r>
              <a:rPr lang="ru-RU" dirty="0"/>
              <a:t>чтобы в Нем мы стали праведными перед Богом</a:t>
            </a:r>
            <a:r>
              <a:rPr lang="en-GB" dirty="0"/>
              <a:t>.</a:t>
            </a:r>
            <a:endParaRPr lang="ru-RU" dirty="0"/>
          </a:p>
          <a:p>
            <a:pPr algn="r"/>
            <a:r>
              <a:rPr lang="ru-RU" dirty="0"/>
              <a:t>(2 Послание Коринфянам 5:21)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Христос стал грехом, чтобы мы могли стать праведностью Божьей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6404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C063E-0754-C1F5-3AEA-C3C0CD7AB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2786784"/>
          </a:xfrm>
        </p:spPr>
        <p:txBody>
          <a:bodyPr/>
          <a:lstStyle/>
          <a:p>
            <a:r>
              <a:rPr lang="ru-RU" dirty="0"/>
              <a:t>ХРИСТОС ПРИНЯЛ НА СЕБЯ НЕСОВЕРШЕНСТВО ЦЕРКВИ, ЧТОБЫ СВЯТОСТЬ БОГА БЫЛА ВИДНА В ЦЕРКВИ</a:t>
            </a:r>
            <a:endParaRPr lang="en-R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7F307E-1AC1-5446-1A37-3321A3474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3865418"/>
            <a:ext cx="10944226" cy="1616218"/>
          </a:xfrm>
        </p:spPr>
        <p:txBody>
          <a:bodyPr/>
          <a:lstStyle/>
          <a:p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483371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4C8A5-978E-3B42-B0BF-712FF33A2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472611"/>
            <a:ext cx="11008426" cy="4963685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i="1" dirty="0"/>
              <a:t>«</a:t>
            </a:r>
            <a:r>
              <a:rPr lang="ru-RU" b="1" i="1" dirty="0"/>
              <a:t>Превращение в христианина всегда связано и с личным, и с коллективным аспектом</a:t>
            </a:r>
            <a:r>
              <a:rPr lang="ru-RU" i="1" dirty="0"/>
              <a:t>… </a:t>
            </a:r>
            <a:r>
              <a:rPr lang="ru-RU" i="1" dirty="0">
                <a:solidFill>
                  <a:srgbClr val="EEEAD2"/>
                </a:solidFill>
              </a:rPr>
              <a:t>покаяния и вера должны быть как индивидуальными, так и общественными. Мы осуществляем их, когда лично приближаемся к Богу в молитве.., а также когда публично идентифицируем себя с Христом, становясь частью церкви».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(Тимоти Келлер «</a:t>
            </a:r>
            <a:r>
              <a:rPr lang="ru-RU" i="1" dirty="0">
                <a:solidFill>
                  <a:srgbClr val="EEEAD2"/>
                </a:solidFill>
              </a:rPr>
              <a:t>Разум за Бога</a:t>
            </a:r>
            <a:r>
              <a:rPr lang="ru-RU" dirty="0">
                <a:solidFill>
                  <a:srgbClr val="EEEAD2"/>
                </a:solidFill>
              </a:rPr>
              <a:t>»)</a:t>
            </a:r>
            <a:r>
              <a:rPr lang="en-US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064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9C266-1086-134D-0A79-B403B2933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1FB5A-90A2-5AFF-83A0-783241A1F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1692275"/>
          </a:xfrm>
        </p:spPr>
        <p:txBody>
          <a:bodyPr/>
          <a:lstStyle/>
          <a:p>
            <a:r>
              <a:rPr lang="ru-RU" dirty="0"/>
              <a:t>ВЕРА В ХРИСТА ОТКРЫВАЕТ МНЕ НА ЦЕРКОВЬ ГЛАЗА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29981-2399-2BA8-F560-89A3DAA3C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133600"/>
            <a:ext cx="10944226" cy="3348035"/>
          </a:xfrm>
        </p:spPr>
        <p:txBody>
          <a:bodyPr/>
          <a:lstStyle/>
          <a:p>
            <a:r>
              <a:rPr lang="ru-RU" dirty="0"/>
              <a:t>Доверяясь Богу, я смотрю на поместную общину верующих теперь совсем по-другому, не так, как делал это раньше. Теперь я вижу: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Природу</a:t>
            </a:r>
            <a:r>
              <a:rPr lang="ru-RU" dirty="0"/>
              <a:t> церкви;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Призвание</a:t>
            </a:r>
            <a:r>
              <a:rPr lang="ru-RU" dirty="0"/>
              <a:t> церкви;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Преемственность</a:t>
            </a:r>
            <a:r>
              <a:rPr lang="ru-RU" dirty="0"/>
              <a:t> церкви.</a:t>
            </a:r>
          </a:p>
        </p:txBody>
      </p:sp>
    </p:spTree>
    <p:extLst>
      <p:ext uri="{BB962C8B-B14F-4D97-AF65-F5344CB8AC3E}">
        <p14:creationId xmlns:p14="http://schemas.microsoft.com/office/powerpoint/2010/main" val="3862484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406D6-A18C-C11F-4182-747BE8A20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45911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1951A-954D-2370-88E1-606795027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87237"/>
            <a:ext cx="10944226" cy="3694400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Продолжая говорить о следующем шаге, что нам предстоит сделать в нашем духовном развитии, мы поговорим о том, </a:t>
            </a:r>
            <a:r>
              <a:rPr lang="ru-RU" b="1" dirty="0"/>
              <a:t>как популярной культурой наслаждаться, но в культуре при этом не потеряться</a:t>
            </a:r>
            <a:r>
              <a:rPr lang="ru-RU" dirty="0">
                <a:solidFill>
                  <a:srgbClr val="EEEAD2"/>
                </a:solidFill>
              </a:rPr>
              <a:t>.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285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165D7-BB7D-05D9-A0E8-AFCA07817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48145"/>
            <a:ext cx="10944226" cy="4733491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Если вы ещё не приняли таинство святого водного крещения, запишитесь сегодня, чтобы принять его и рассказать всему миру о том, что вы стали частью Вселенской церкви, доверившись Христу.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Если вы ещё не являетесь членом церкви сегодня, станьте им. Запишитесь на «Занятие №1: БЫТЬ», чтобы вы могли принять информированное решение и присоединиться либо к Московской Библейской церкви, либо к какой-то другой общине.</a:t>
            </a:r>
            <a:endParaRPr lang="x-none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180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0DAD7-7114-DBBC-2E8B-778F6F83B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43635"/>
          </a:xfrm>
        </p:spPr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2147E-BEB1-1B8E-5026-68A20EFB0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70305"/>
            <a:ext cx="10944226" cy="3811332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Если вы уже являетесь членом церкви, не воспринимайте членство в церкви формально. </a:t>
            </a:r>
            <a:r>
              <a:rPr lang="ru-RU" b="1" dirty="0"/>
              <a:t>Поменяйте свой взгляд на церковь, начав смотреть на неё как на представительство и посольство Христа. Напомните себе, что не мы нужны церкви, но церковь нужна нам.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Начните служить в церкви, начните приносить десятину в церковь, начните прославлять Господа тем, с какой преданностью вы относитесь к этой поместной общине.</a:t>
            </a:r>
            <a:endParaRPr lang="x-none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884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C2D7F-F484-DFE0-2F50-1457F56CE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44237"/>
            <a:ext cx="11008426" cy="479206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Мы растём тогда, когда выходим из своей зоны комфорта. Мы наиболее эффективны тогда, когда мы рискуем, доходя до грани. Мы крепче держимся за веру, мы стремимся к целям более страстно, когда за них нам приходится платить… </a:t>
            </a:r>
            <a:r>
              <a:rPr lang="ru-RU" b="1" i="1" dirty="0"/>
              <a:t>Христианская церковь слаба</a:t>
            </a:r>
            <a:r>
              <a:rPr lang="en-US" b="1" i="1" dirty="0"/>
              <a:t>, </a:t>
            </a:r>
            <a:r>
              <a:rPr lang="ru-RU" b="1" i="1" dirty="0"/>
              <a:t>когда она изнежена</a:t>
            </a:r>
            <a:r>
              <a:rPr lang="en-US" b="1" i="1" dirty="0"/>
              <a:t>. </a:t>
            </a:r>
            <a:r>
              <a:rPr lang="ru-RU" b="1" i="1" dirty="0"/>
              <a:t>Она сильна тогда, когда она идёт против ветра доминирующей культуры и когда она неудобна</a:t>
            </a:r>
            <a:r>
              <a:rPr lang="ru-RU" dirty="0"/>
              <a:t>».</a:t>
            </a:r>
            <a:endParaRPr lang="x-none" dirty="0"/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(Бретт </a:t>
            </a:r>
            <a:r>
              <a:rPr lang="ru-RU" dirty="0" err="1">
                <a:solidFill>
                  <a:srgbClr val="EEEAD2"/>
                </a:solidFill>
              </a:rPr>
              <a:t>Маккракен</a:t>
            </a:r>
            <a:r>
              <a:rPr lang="ru-RU" dirty="0">
                <a:solidFill>
                  <a:srgbClr val="EEEAD2"/>
                </a:solidFill>
              </a:rPr>
              <a:t> «</a:t>
            </a:r>
            <a:r>
              <a:rPr lang="ru-RU" i="1" dirty="0">
                <a:solidFill>
                  <a:srgbClr val="EEEAD2"/>
                </a:solidFill>
              </a:rPr>
              <a:t>Неудобная</a:t>
            </a:r>
            <a:r>
              <a:rPr lang="ru-RU" dirty="0">
                <a:solidFill>
                  <a:srgbClr val="EEEAD2"/>
                </a:solidFill>
              </a:rPr>
              <a:t>»)</a:t>
            </a:r>
            <a:r>
              <a:rPr lang="x-none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5439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86612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AE98BC-D3D4-43A3-A423-022DEC00C7DD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2589e56-49db-468b-8cef-9bc6768a6759"/>
    <ds:schemaRef ds:uri="9d1a634f-6735-4db6-bcd6-aa97ff485f62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137359</TotalTime>
  <Words>1877</Words>
  <Application>Microsoft Macintosh PowerPoint</Application>
  <PresentationFormat>Widescreen</PresentationFormat>
  <Paragraphs>85</Paragraphs>
  <Slides>30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 ЧЕГО МЫ НАЧАЛИ  В ПРОШЛЫЙ РАЗ</vt:lpstr>
      <vt:lpstr>КАК МЫ ВОСПРИНИМАЕМ ЦЕРКОВЬ?</vt:lpstr>
      <vt:lpstr>PowerPoint Presentation</vt:lpstr>
      <vt:lpstr>ЦЕРКОВЬ В УСТАХ СПАСИТЕЛЯ</vt:lpstr>
      <vt:lpstr>ВЕРА В ХРИСТА ОТКРЫВАЕТ МНЕ НА ЦЕРКОВЬ ГЛАЗА</vt:lpstr>
      <vt:lpstr>PowerPoint Presentation</vt:lpstr>
      <vt:lpstr>ПРИРОДА ЦЕРКВИ</vt:lpstr>
      <vt:lpstr>PowerPoint Presentation</vt:lpstr>
      <vt:lpstr>PowerPoint Presentation</vt:lpstr>
      <vt:lpstr>ПРИЗВАНИЕ ЦЕРКВИ</vt:lpstr>
      <vt:lpstr>PowerPoint Presentation</vt:lpstr>
      <vt:lpstr>PowerPoint Presentation</vt:lpstr>
      <vt:lpstr>PowerPoint Presentation</vt:lpstr>
      <vt:lpstr>ПРЕЕМСТВЕННОСТЬ ЦЕРКВИ</vt:lpstr>
      <vt:lpstr>PowerPoint Presentation</vt:lpstr>
      <vt:lpstr>PowerPoint Presentation</vt:lpstr>
      <vt:lpstr>PowerPoint Presentation</vt:lpstr>
      <vt:lpstr>ХРИСТОС ПРИНЯЛ НА СЕБЯ НЕСОВЕРШЕНСТВО ЦЕРКВИ, ЧТОБЫ СВЯТОСТЬ БОГА БЫЛА ВИДНА В ЦЕРКВИ</vt:lpstr>
      <vt:lpstr>PowerPoint Presentation</vt:lpstr>
      <vt:lpstr>ВЕРА В ХРИСТА ОТКРЫВАЕТ МНЕ НА ЦЕРКОВЬ ГЛАЗА</vt:lpstr>
      <vt:lpstr>В СЛЕДУЮЩИЙ РАЗ</vt:lpstr>
      <vt:lpstr>PowerPoint Presentation</vt:lpstr>
      <vt:lpstr>ПРИМЕНЕНИЕ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866</cp:revision>
  <dcterms:created xsi:type="dcterms:W3CDTF">2020-09-24T09:54:03Z</dcterms:created>
  <dcterms:modified xsi:type="dcterms:W3CDTF">2026-01-18T04:50:51Z</dcterms:modified>
</cp:coreProperties>
</file>