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1523" r:id="rId5"/>
    <p:sldId id="1561" r:id="rId6"/>
    <p:sldId id="2115" r:id="rId7"/>
    <p:sldId id="2001" r:id="rId8"/>
    <p:sldId id="2147" r:id="rId9"/>
    <p:sldId id="2059" r:id="rId10"/>
    <p:sldId id="2119" r:id="rId11"/>
    <p:sldId id="2148" r:id="rId12"/>
    <p:sldId id="2137" r:id="rId13"/>
    <p:sldId id="2142" r:id="rId14"/>
    <p:sldId id="2149" r:id="rId15"/>
    <p:sldId id="2138" r:id="rId16"/>
    <p:sldId id="2145" r:id="rId17"/>
    <p:sldId id="2154" r:id="rId18"/>
    <p:sldId id="2153" r:id="rId19"/>
    <p:sldId id="2140" r:id="rId20"/>
    <p:sldId id="2144" r:id="rId21"/>
    <p:sldId id="2155" r:id="rId22"/>
    <p:sldId id="2139" r:id="rId23"/>
    <p:sldId id="2143" r:id="rId24"/>
    <p:sldId id="2150" r:id="rId25"/>
    <p:sldId id="2151" r:id="rId26"/>
    <p:sldId id="2141" r:id="rId27"/>
    <p:sldId id="2146" r:id="rId28"/>
    <p:sldId id="2136" r:id="rId29"/>
    <p:sldId id="2135" r:id="rId30"/>
    <p:sldId id="1589" r:id="rId31"/>
    <p:sldId id="1547" r:id="rId32"/>
    <p:sldId id="2152" r:id="rId33"/>
    <p:sldId id="2043" r:id="rId34"/>
    <p:sldId id="134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D2"/>
    <a:srgbClr val="FABD2B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 autoAdjust="0"/>
    <p:restoredTop sz="96190"/>
  </p:normalViewPr>
  <p:slideViewPr>
    <p:cSldViewPr snapToGrid="0" snapToObjects="1">
      <p:cViewPr varScale="1">
        <p:scale>
          <a:sx n="105" d="100"/>
          <a:sy n="105" d="100"/>
        </p:scale>
        <p:origin x="1056" y="480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30.11.2025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30.11.2025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21FBFA-627B-D8B4-E8BE-A6888F73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41326"/>
            <a:ext cx="10944226" cy="5040312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532069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01098"/>
            <a:ext cx="10944226" cy="4080538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2 строк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180998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20528"/>
            <a:ext cx="10944226" cy="3461107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7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6" r:id="rId2"/>
    <p:sldLayoutId id="2147483695" r:id="rId3"/>
    <p:sldLayoutId id="2147483650" r:id="rId4"/>
    <p:sldLayoutId id="2147483652" r:id="rId5"/>
    <p:sldLayoutId id="214748369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rsthand Christmas VIDEO INTRO 16-9">
            <a:hlinkClick r:id="" action="ppaction://media"/>
            <a:extLst>
              <a:ext uri="{FF2B5EF4-FFF2-40B4-BE49-F238E27FC236}">
                <a16:creationId xmlns:a16="http://schemas.microsoft.com/office/drawing/2014/main" id="{BAEAEF82-6752-FF09-2E7D-4D01FC04C25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0259" cy="6858000"/>
          </a:xfrm>
        </p:spPr>
      </p:pic>
    </p:spTree>
    <p:extLst>
      <p:ext uri="{BB962C8B-B14F-4D97-AF65-F5344CB8AC3E}">
        <p14:creationId xmlns:p14="http://schemas.microsoft.com/office/powerpoint/2010/main" val="21148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D3C6-1630-02F4-B6ED-585982F98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3385"/>
            <a:ext cx="10944226" cy="4778251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На чём обычно основана ваша надежда в жизни?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 сейчас ответ в ваши бюллетени.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342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erson with a beard&#10;&#10;AI-generated content may be incorrect.">
            <a:extLst>
              <a:ext uri="{FF2B5EF4-FFF2-40B4-BE49-F238E27FC236}">
                <a16:creationId xmlns:a16="http://schemas.microsoft.com/office/drawing/2014/main" id="{BF7755EB-F134-4571-DE34-25185003E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205704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12CD9-991A-E711-1F7D-93CB83999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43883-343E-AD48-784A-A22CBCAB8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  <a:noFill/>
        </p:spPr>
        <p:txBody>
          <a:bodyPr/>
          <a:lstStyle/>
          <a:p>
            <a:r>
              <a:rPr lang="ru-RU" baseline="30000" dirty="0"/>
              <a:t>1:1</a:t>
            </a:r>
            <a:r>
              <a:rPr lang="ru-RU" dirty="0"/>
              <a:t> Поскольку уже многие принялись составлять описание произошедших среди нас событий </a:t>
            </a:r>
            <a:r>
              <a:rPr lang="ru-RU" baseline="30000" dirty="0"/>
              <a:t>2 </a:t>
            </a:r>
            <a:r>
              <a:rPr lang="ru-RU" dirty="0"/>
              <a:t>на основе сведений, переданных нам людьми, которые с самого начала были очевидцами и служителями Слова, </a:t>
            </a:r>
            <a:r>
              <a:rPr lang="ru-RU" baseline="30000" dirty="0"/>
              <a:t>3 </a:t>
            </a:r>
            <a:r>
              <a:rPr lang="ru-RU" dirty="0"/>
              <a:t>то и я решил, тщательно исследовав все от начала, описать тебе, </a:t>
            </a:r>
            <a:r>
              <a:rPr lang="ru-RU" dirty="0" err="1"/>
              <a:t>достопочтеннейший</a:t>
            </a:r>
            <a:r>
              <a:rPr lang="ru-RU" dirty="0"/>
              <a:t> Феофил, все по порядку, </a:t>
            </a:r>
            <a:r>
              <a:rPr lang="ru-RU" baseline="30000" dirty="0"/>
              <a:t>4 </a:t>
            </a:r>
            <a:r>
              <a:rPr lang="ru-RU" dirty="0"/>
              <a:t>чтобы ты мог убедиться в достоверности того, чему был научен. </a:t>
            </a:r>
            <a:endParaRPr lang="en-US" dirty="0"/>
          </a:p>
          <a:p>
            <a:pPr algn="r"/>
            <a:r>
              <a:rPr lang="en-US" dirty="0">
                <a:ea typeface="Times New Roman" panose="02020603050405020304" pitchFamily="18" charset="0"/>
              </a:rPr>
              <a:t>(</a:t>
            </a:r>
            <a:r>
              <a:rPr lang="ru-RU" dirty="0">
                <a:ea typeface="Times New Roman" panose="02020603050405020304" pitchFamily="18" charset="0"/>
              </a:rPr>
              <a:t>Евангелие от Луки 1:1-4)</a:t>
            </a:r>
            <a:endParaRPr lang="en-RU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17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A76D-DA4A-6E88-64EC-3D1E19402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876823"/>
            <a:ext cx="10944226" cy="4604814"/>
          </a:xfrm>
        </p:spPr>
        <p:txBody>
          <a:bodyPr/>
          <a:lstStyle/>
          <a:p>
            <a:r>
              <a:rPr lang="ru-RU" baseline="30000" dirty="0"/>
              <a:t>1:39 </a:t>
            </a:r>
            <a:r>
              <a:rPr lang="ru-RU" dirty="0"/>
              <a:t>Вскоре после этого Мария собралась и поспешила в город, расположенный в нагорьях Иудеи. </a:t>
            </a:r>
            <a:r>
              <a:rPr lang="ru-RU" baseline="30000" dirty="0"/>
              <a:t>40 </a:t>
            </a:r>
            <a:r>
              <a:rPr lang="ru-RU" dirty="0"/>
              <a:t>Она вошла в дом Захарии и поприветствовала Елизавету. </a:t>
            </a:r>
            <a:r>
              <a:rPr lang="ru-RU" baseline="30000" dirty="0"/>
              <a:t>41 </a:t>
            </a:r>
            <a:r>
              <a:rPr lang="ru-RU" dirty="0"/>
              <a:t>Когда Елизавета услышала приветствие Марии, ребенок внутри у нее встрепенулся…</a:t>
            </a:r>
          </a:p>
          <a:p>
            <a:pPr algn="r"/>
            <a:r>
              <a:rPr lang="ru-RU" dirty="0"/>
              <a:t>(Евангелие от Луки 1:39-41)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030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3DB2-94B0-8904-5959-7FA249F8C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6" y="501042"/>
            <a:ext cx="11092625" cy="4980596"/>
          </a:xfrm>
          <a:noFill/>
        </p:spPr>
        <p:txBody>
          <a:bodyPr/>
          <a:lstStyle/>
          <a:p>
            <a:r>
              <a:rPr lang="ru-RU" b="1" dirty="0"/>
              <a:t>Рождество – это </a:t>
            </a:r>
            <a:r>
              <a:rPr lang="ru-RU" dirty="0">
                <a:solidFill>
                  <a:srgbClr val="EEEAD2"/>
                </a:solidFill>
              </a:rPr>
              <a:t>не миф или легенда, но </a:t>
            </a:r>
            <a:r>
              <a:rPr lang="ru-RU" b="1" dirty="0"/>
              <a:t>реальное историческое событие, о смысле которого мы узнаём благодаря его свидетелям, открывающим нам: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Надежду Иоанна Крестителя;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Мир Захарии, отца Иоана Крестителя;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Радость Елизаветы, мамы Иоанна Крестителя;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Любовь Марии, мамы Иисуса;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Веру Иосифа;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Поклонение волхвов.</a:t>
            </a:r>
          </a:p>
        </p:txBody>
      </p:sp>
    </p:spTree>
    <p:extLst>
      <p:ext uri="{BB962C8B-B14F-4D97-AF65-F5344CB8AC3E}">
        <p14:creationId xmlns:p14="http://schemas.microsoft.com/office/powerpoint/2010/main" val="331933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AE3A3-6C43-7387-8846-E74851D8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800834"/>
          </a:xfrm>
        </p:spPr>
        <p:txBody>
          <a:bodyPr/>
          <a:lstStyle/>
          <a:p>
            <a:r>
              <a:rPr lang="ru-RU" dirty="0"/>
              <a:t>НАДЕЖДА НА ХРИСТА НЕ ПОДВОДИТ НИКОГДА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3DD5C-F71E-DC60-22B1-B377A2E28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54477"/>
            <a:ext cx="10944226" cy="3432130"/>
          </a:xfrm>
        </p:spPr>
        <p:txBody>
          <a:bodyPr/>
          <a:lstStyle/>
          <a:p>
            <a:r>
              <a:rPr lang="ru-RU" dirty="0"/>
              <a:t>Потому что по своей природе наша надежда: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Исторична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Интуитивна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Интеллектуальна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Испытана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Искусна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84768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35E4E-005D-2C6B-EF9A-B0F5F9D5B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A3CBD-6948-0D6E-1F4D-FF09CE889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63793"/>
            <a:ext cx="10944226" cy="4717843"/>
          </a:xfrm>
          <a:noFill/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1:1</a:t>
            </a:r>
            <a:r>
              <a:rPr lang="ru-RU" dirty="0">
                <a:solidFill>
                  <a:srgbClr val="EEEAD2"/>
                </a:solidFill>
              </a:rPr>
              <a:t> Поскольку уже многие принялись составлять описание произошедших среди нас событий </a:t>
            </a:r>
            <a:r>
              <a:rPr lang="ru-RU" baseline="30000" dirty="0"/>
              <a:t>2 </a:t>
            </a:r>
            <a:r>
              <a:rPr lang="ru-RU" b="1" dirty="0"/>
              <a:t>на основе сведений, переданных нам людьми, которые с самого начала были очевидцами и служителями Слова</a:t>
            </a:r>
            <a:r>
              <a:rPr lang="ru-RU" dirty="0"/>
              <a:t>, </a:t>
            </a:r>
            <a:r>
              <a:rPr lang="ru-RU" baseline="30000" dirty="0">
                <a:solidFill>
                  <a:srgbClr val="EEEAD2"/>
                </a:solidFill>
              </a:rPr>
              <a:t>3 </a:t>
            </a:r>
            <a:r>
              <a:rPr lang="ru-RU" dirty="0">
                <a:solidFill>
                  <a:srgbClr val="EEEAD2"/>
                </a:solidFill>
              </a:rPr>
              <a:t>то и я решил, тщательно исследовав все от начала, описать тебе, </a:t>
            </a:r>
            <a:r>
              <a:rPr lang="ru-RU" dirty="0" err="1">
                <a:solidFill>
                  <a:srgbClr val="EEEAD2"/>
                </a:solidFill>
              </a:rPr>
              <a:t>достопочтеннейший</a:t>
            </a:r>
            <a:r>
              <a:rPr lang="ru-RU" dirty="0">
                <a:solidFill>
                  <a:srgbClr val="EEEAD2"/>
                </a:solidFill>
              </a:rPr>
              <a:t> Феофил, все по порядку, </a:t>
            </a:r>
            <a:r>
              <a:rPr lang="ru-RU" baseline="30000" dirty="0">
                <a:solidFill>
                  <a:srgbClr val="EEEAD2"/>
                </a:solidFill>
              </a:rPr>
              <a:t>4 </a:t>
            </a:r>
            <a:r>
              <a:rPr lang="ru-RU" dirty="0">
                <a:solidFill>
                  <a:srgbClr val="EEEAD2"/>
                </a:solidFill>
              </a:rPr>
              <a:t>чтобы ты мог убедиться в достоверности того, чему был научен… </a:t>
            </a:r>
            <a:r>
              <a:rPr lang="ru-RU" baseline="30000" dirty="0">
                <a:solidFill>
                  <a:srgbClr val="EEEAD2"/>
                </a:solidFill>
              </a:rPr>
              <a:t>2:1</a:t>
            </a:r>
            <a:r>
              <a:rPr lang="ru-RU" b="1" dirty="0">
                <a:solidFill>
                  <a:srgbClr val="EEEAD2"/>
                </a:solidFill>
              </a:rPr>
              <a:t> </a:t>
            </a:r>
            <a:r>
              <a:rPr lang="ru-RU" dirty="0">
                <a:solidFill>
                  <a:srgbClr val="EEEAD2"/>
                </a:solidFill>
              </a:rPr>
              <a:t>В те дни кесарь Август</a:t>
            </a:r>
            <a:r>
              <a:rPr lang="ru-RU" baseline="30000" dirty="0">
                <a:solidFill>
                  <a:srgbClr val="EEEAD2"/>
                </a:solidFill>
              </a:rPr>
              <a:t> </a:t>
            </a:r>
            <a:r>
              <a:rPr lang="ru-RU" dirty="0">
                <a:solidFill>
                  <a:srgbClr val="EEEAD2"/>
                </a:solidFill>
              </a:rPr>
              <a:t>издал указ о проведении переписи по всей Римской империи. </a:t>
            </a:r>
            <a:r>
              <a:rPr lang="ru-RU" baseline="30000" dirty="0">
                <a:solidFill>
                  <a:srgbClr val="EEEAD2"/>
                </a:solidFill>
              </a:rPr>
              <a:t>2 </a:t>
            </a:r>
            <a:r>
              <a:rPr lang="ru-RU" dirty="0">
                <a:solidFill>
                  <a:srgbClr val="EEEAD2"/>
                </a:solidFill>
              </a:rPr>
              <a:t>Это была первая перепись, она проводилась в то время, когда Сирией управлял </a:t>
            </a:r>
            <a:r>
              <a:rPr lang="ru-RU" dirty="0" err="1">
                <a:solidFill>
                  <a:srgbClr val="EEEAD2"/>
                </a:solidFill>
              </a:rPr>
              <a:t>Квириний</a:t>
            </a:r>
            <a:r>
              <a:rPr lang="ru-RU" dirty="0">
                <a:solidFill>
                  <a:srgbClr val="EEEAD2"/>
                </a:solidFill>
              </a:rPr>
              <a:t>. 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en-US" dirty="0">
                <a:solidFill>
                  <a:srgbClr val="EEEAD2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EEEAD2"/>
                </a:solidFill>
                <a:ea typeface="Times New Roman" panose="02020603050405020304" pitchFamily="18" charset="0"/>
              </a:rPr>
              <a:t>Евангелие от Луки 1:1-4 и 2:1-2)</a:t>
            </a:r>
            <a:endParaRPr lang="en-RU" dirty="0">
              <a:solidFill>
                <a:srgbClr val="EEEAD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644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EFE4-21DC-9931-F1C2-71D2FE0A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00209"/>
          </a:xfrm>
        </p:spPr>
        <p:txBody>
          <a:bodyPr/>
          <a:lstStyle/>
          <a:p>
            <a:r>
              <a:rPr lang="ru-RU" dirty="0"/>
              <a:t>НАДЕЖДА ИСТОРИЧНА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44472-FA3F-9366-E9B4-D5C1B7EB8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079321"/>
            <a:ext cx="10944226" cy="3402315"/>
          </a:xfrm>
        </p:spPr>
        <p:txBody>
          <a:bodyPr/>
          <a:lstStyle/>
          <a:p>
            <a:r>
              <a:rPr lang="ru-RU" dirty="0"/>
              <a:t>Всё, что описано в Евангелиях, не просто основано на исторических  событиях, но является непосредственной историей. Эта история: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Реальна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Релевантна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85712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89F0D-5A0A-E7C1-0A6C-F71BEE2EB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1563"/>
            <a:ext cx="10944226" cy="4730074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сегодня мы смотрим на события Рождественской истории? Замечаем ли мы в ней перипетии реальных людей?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Известный тележурналист и далёкий от веры человек, Ларри Кинг в одном из своих интервью заметил, что он очень хотел бы спросить Иисуса Христа, было ли Его зачатие действительно непорочным, потому что от ответа зависит вся история человечества.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Надежда на Христа не подводит никогда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287949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1E6B4-4369-E2FF-F27D-7BC1EA0C8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3FDB4-944A-6D9D-0F4F-6463EF00B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876823"/>
            <a:ext cx="10944226" cy="4604814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1:39 </a:t>
            </a:r>
            <a:r>
              <a:rPr lang="ru-RU" dirty="0">
                <a:solidFill>
                  <a:srgbClr val="EEEAD2"/>
                </a:solidFill>
              </a:rPr>
              <a:t>Вскоре после этого Мария собралась и поспешила в город, расположенный в нагорьях Иудеи. </a:t>
            </a:r>
            <a:r>
              <a:rPr lang="ru-RU" baseline="30000" dirty="0">
                <a:solidFill>
                  <a:srgbClr val="EEEAD2"/>
                </a:solidFill>
              </a:rPr>
              <a:t>40 </a:t>
            </a:r>
            <a:r>
              <a:rPr lang="ru-RU" dirty="0">
                <a:solidFill>
                  <a:srgbClr val="EEEAD2"/>
                </a:solidFill>
              </a:rPr>
              <a:t>Она вошла в дом Захарии и поприветствовала Елизавету. </a:t>
            </a:r>
            <a:r>
              <a:rPr lang="ru-RU" baseline="30000" dirty="0">
                <a:solidFill>
                  <a:srgbClr val="EEEAD2"/>
                </a:solidFill>
              </a:rPr>
              <a:t>41 </a:t>
            </a:r>
            <a:r>
              <a:rPr lang="ru-RU" dirty="0">
                <a:solidFill>
                  <a:srgbClr val="EEEAD2"/>
                </a:solidFill>
              </a:rPr>
              <a:t>Когда Елизавета услышала приветствие Марии, </a:t>
            </a:r>
            <a:r>
              <a:rPr lang="ru-RU" b="1" dirty="0"/>
              <a:t>ребенок внутри у нее встрепенулся Елизавету наполнил Святой Дух</a:t>
            </a:r>
            <a:r>
              <a:rPr lang="ru-RU" dirty="0"/>
              <a:t>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Луки 1:39-41)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17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C8D3-8EC8-CD31-0A7B-59780BED8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237163"/>
          </a:xfrm>
        </p:spPr>
        <p:txBody>
          <a:bodyPr/>
          <a:lstStyle/>
          <a:p>
            <a:r>
              <a:rPr lang="ru-RU" dirty="0"/>
              <a:t>НАДЕЖДА ИНТУИТИВНА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D20F3-E772-EDEA-B15B-A73C2680C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78488"/>
            <a:ext cx="10944226" cy="3803149"/>
          </a:xfrm>
        </p:spPr>
        <p:txBody>
          <a:bodyPr/>
          <a:lstStyle/>
          <a:p>
            <a:r>
              <a:rPr lang="ru-RU" b="1" dirty="0"/>
              <a:t>Никто не рождается атеистом. Неверие в Бога приходит много позже. Нам приходится постигать его шаг за шагом, погружая наши сердца и души в едкую кислоту цинизма, сарказма и скептицизма</a:t>
            </a:r>
            <a:r>
              <a:rPr lang="ru-RU" dirty="0"/>
              <a:t>. Но надежда на Бога дана нам: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От </a:t>
            </a:r>
            <a:r>
              <a:rPr lang="ru-RU" b="1" u="sng" dirty="0">
                <a:solidFill>
                  <a:srgbClr val="FABD2B"/>
                </a:solidFill>
              </a:rPr>
              <a:t>рождения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От </a:t>
            </a:r>
            <a:r>
              <a:rPr lang="ru-RU" b="1" u="sng" dirty="0">
                <a:solidFill>
                  <a:srgbClr val="FABD2B"/>
                </a:solidFill>
              </a:rPr>
              <a:t>Духа Святого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59753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EB1BC-A964-2064-30F0-99C8525A3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51353"/>
            <a:ext cx="10944226" cy="4830283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Отдаём ли мы себе отчёт в том, насколько естественно для нас верить в вечность и рай? Позволяем ли мы Богу наполнить нас надеждой на то, что смерть – это не конец, но лишь начало нашей настоящей жизни?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Что есть вера? Это обнаглевшая надежда. Прошение о ссуде, настолько уверенное в себе, что считает себя векселем</a:t>
            </a:r>
            <a:r>
              <a:rPr lang="ru-RU" dirty="0"/>
              <a:t>».</a:t>
            </a:r>
            <a:endParaRPr lang="en-RU" dirty="0"/>
          </a:p>
          <a:p>
            <a:pPr algn="r"/>
            <a:r>
              <a:rPr lang="en-US" dirty="0"/>
              <a:t>(</a:t>
            </a:r>
            <a:r>
              <a:rPr lang="ru-RU" dirty="0"/>
              <a:t>Виктор Пелевин </a:t>
            </a:r>
            <a:r>
              <a:rPr lang="en-US" dirty="0"/>
              <a:t>«</a:t>
            </a:r>
            <a:r>
              <a:rPr lang="en-US" i="1" dirty="0"/>
              <a:t>Transhumanism Inc</a:t>
            </a:r>
            <a:r>
              <a:rPr lang="en-US" dirty="0"/>
              <a:t>.»</a:t>
            </a:r>
            <a:r>
              <a:rPr lang="ru-RU" dirty="0"/>
              <a:t>)</a:t>
            </a:r>
            <a:endParaRPr lang="en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Надежда на Христа не подводит никогда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73168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D3733-DABC-0411-8E18-F3D90D0A0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801667"/>
            <a:ext cx="10944226" cy="4679970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3:1</a:t>
            </a:r>
            <a:r>
              <a:rPr lang="ru-RU" dirty="0">
                <a:solidFill>
                  <a:srgbClr val="EEEAD2"/>
                </a:solidFill>
              </a:rPr>
              <a:t> В те дни Иоанн Креститель начал проповедовать в Иудейской пустыне. </a:t>
            </a:r>
            <a:r>
              <a:rPr lang="ru-RU" baseline="30000" dirty="0">
                <a:solidFill>
                  <a:srgbClr val="EEEAD2"/>
                </a:solidFill>
              </a:rPr>
              <a:t>2</a:t>
            </a:r>
            <a:r>
              <a:rPr lang="ru-RU" dirty="0">
                <a:solidFill>
                  <a:srgbClr val="EEEAD2"/>
                </a:solidFill>
              </a:rPr>
              <a:t> «Покайтесь!» – говорил он. –  «Потому что Царство Небес уже близко!» </a:t>
            </a:r>
            <a:r>
              <a:rPr lang="ru-RU" baseline="30000" dirty="0">
                <a:solidFill>
                  <a:srgbClr val="EEEAD2"/>
                </a:solidFill>
              </a:rPr>
              <a:t>3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b="1" dirty="0"/>
              <a:t>Об Иоанне говорил пророк Исаия: </a:t>
            </a: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Голос раздается в пустыне: </a:t>
            </a:r>
            <a:r>
              <a:rPr lang="en-US" i="1" dirty="0">
                <a:solidFill>
                  <a:srgbClr val="EEEAD2"/>
                </a:solidFill>
              </a:rPr>
              <a:t>“</a:t>
            </a:r>
            <a:r>
              <a:rPr lang="ru-RU" i="1" dirty="0">
                <a:solidFill>
                  <a:srgbClr val="EEEAD2"/>
                </a:solidFill>
              </a:rPr>
              <a:t>Приготовьте путь Господу, сделайте прямыми дороги Его!</a:t>
            </a:r>
            <a:r>
              <a:rPr lang="en-US" i="1" dirty="0">
                <a:solidFill>
                  <a:srgbClr val="EEEAD2"/>
                </a:solidFill>
              </a:rPr>
              <a:t>”</a:t>
            </a:r>
            <a:r>
              <a:rPr lang="ru-RU" dirty="0">
                <a:solidFill>
                  <a:srgbClr val="EEEAD2"/>
                </a:solidFill>
              </a:rPr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Матфея 3:1-3)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24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BB9EA-91E4-69FE-53D9-B56642E9A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1249"/>
            <a:ext cx="10944226" cy="4880387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1:19</a:t>
            </a:r>
            <a:r>
              <a:rPr lang="ru-RU" dirty="0">
                <a:solidFill>
                  <a:srgbClr val="EEEAD2"/>
                </a:solidFill>
              </a:rPr>
              <a:t> И вот свидетельство Иоанна. Когда предводители иудеев послали к Иоанну священников и левитов, чтобы спросить его, кто он такой, </a:t>
            </a:r>
            <a:r>
              <a:rPr lang="ru-RU" baseline="30000" dirty="0">
                <a:solidFill>
                  <a:srgbClr val="EEEAD2"/>
                </a:solidFill>
              </a:rPr>
              <a:t>20</a:t>
            </a:r>
            <a:r>
              <a:rPr lang="ru-RU" dirty="0">
                <a:solidFill>
                  <a:srgbClr val="EEEAD2"/>
                </a:solidFill>
              </a:rPr>
              <a:t> он сказал им прямо, не скрывая: </a:t>
            </a:r>
            <a:r>
              <a:rPr lang="ru-RU" dirty="0"/>
              <a:t>«</a:t>
            </a:r>
            <a:r>
              <a:rPr lang="ru-RU" b="1" i="1" dirty="0"/>
              <a:t>Я не Христос</a:t>
            </a:r>
            <a:r>
              <a:rPr lang="ru-RU" dirty="0"/>
              <a:t>». </a:t>
            </a:r>
            <a:r>
              <a:rPr lang="ru-RU" baseline="30000" dirty="0">
                <a:solidFill>
                  <a:srgbClr val="EEEAD2"/>
                </a:solidFill>
              </a:rPr>
              <a:t>21</a:t>
            </a:r>
            <a:r>
              <a:rPr lang="ru-RU" dirty="0">
                <a:solidFill>
                  <a:srgbClr val="EEEAD2"/>
                </a:solidFill>
              </a:rPr>
              <a:t> Они спросили его: «</a:t>
            </a:r>
            <a:r>
              <a:rPr lang="ru-RU" i="1" dirty="0">
                <a:solidFill>
                  <a:srgbClr val="EEEAD2"/>
                </a:solidFill>
              </a:rPr>
              <a:t>Тогда кто же ты? Илия?</a:t>
            </a:r>
            <a:r>
              <a:rPr lang="ru-RU" dirty="0">
                <a:solidFill>
                  <a:srgbClr val="EEEAD2"/>
                </a:solidFill>
              </a:rPr>
              <a:t>» Он ответил: «</a:t>
            </a:r>
            <a:r>
              <a:rPr lang="ru-RU" i="1" dirty="0">
                <a:solidFill>
                  <a:srgbClr val="EEEAD2"/>
                </a:solidFill>
              </a:rPr>
              <a:t>Нет</a:t>
            </a:r>
            <a:r>
              <a:rPr lang="ru-RU" dirty="0">
                <a:solidFill>
                  <a:srgbClr val="EEEAD2"/>
                </a:solidFill>
              </a:rPr>
              <a:t>». «</a:t>
            </a:r>
            <a:r>
              <a:rPr lang="ru-RU" i="1" dirty="0">
                <a:solidFill>
                  <a:srgbClr val="EEEAD2"/>
                </a:solidFill>
              </a:rPr>
              <a:t>Так ты Пророк?</a:t>
            </a:r>
            <a:r>
              <a:rPr lang="ru-RU" dirty="0">
                <a:solidFill>
                  <a:srgbClr val="EEEAD2"/>
                </a:solidFill>
              </a:rPr>
              <a:t>» «</a:t>
            </a:r>
            <a:r>
              <a:rPr lang="ru-RU" i="1" dirty="0">
                <a:solidFill>
                  <a:srgbClr val="EEEAD2"/>
                </a:solidFill>
              </a:rPr>
              <a:t>Нет</a:t>
            </a:r>
            <a:r>
              <a:rPr lang="ru-RU" dirty="0">
                <a:solidFill>
                  <a:srgbClr val="EEEAD2"/>
                </a:solidFill>
              </a:rPr>
              <a:t>», – отвечал Иоанн. </a:t>
            </a:r>
          </a:p>
          <a:p>
            <a:pPr algn="r"/>
            <a:r>
              <a:rPr lang="en-RU" dirty="0">
                <a:solidFill>
                  <a:srgbClr val="EEEAD2"/>
                </a:solidFill>
              </a:rPr>
              <a:t>(</a:t>
            </a:r>
            <a:r>
              <a:rPr lang="ru-RU" dirty="0">
                <a:solidFill>
                  <a:srgbClr val="EEEAD2"/>
                </a:solidFill>
              </a:rPr>
              <a:t>Евангелие от Иоанна 1:19-21)</a:t>
            </a:r>
          </a:p>
        </p:txBody>
      </p:sp>
    </p:spTree>
    <p:extLst>
      <p:ext uri="{BB962C8B-B14F-4D97-AF65-F5344CB8AC3E}">
        <p14:creationId xmlns:p14="http://schemas.microsoft.com/office/powerpoint/2010/main" val="3061416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F074-AA47-44B1-6B70-0B23F1FC5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12736"/>
          </a:xfrm>
        </p:spPr>
        <p:txBody>
          <a:bodyPr/>
          <a:lstStyle/>
          <a:p>
            <a:r>
              <a:rPr lang="ru-RU" dirty="0"/>
              <a:t>НАДЕЖДА ИНТЕЛЛЕКТУАЛЬНА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AA5B8-8334-6C65-B78D-345DC0D39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54061"/>
            <a:ext cx="10944226" cy="3527576"/>
          </a:xfrm>
        </p:spPr>
        <p:txBody>
          <a:bodyPr/>
          <a:lstStyle/>
          <a:p>
            <a:r>
              <a:rPr lang="ru-RU" dirty="0"/>
              <a:t>Иоанн не просто принимает Иисуса, но, размышляя о Его природе и призвании, Иоанн постигает: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Ограничения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Особенности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Обетования</a:t>
            </a:r>
            <a:r>
              <a:rPr lang="ru-RU" dirty="0"/>
              <a:t>;</a:t>
            </a:r>
          </a:p>
          <a:p>
            <a:r>
              <a:rPr lang="ru-RU" dirty="0"/>
              <a:t>Своего призвания и служения.</a:t>
            </a:r>
          </a:p>
        </p:txBody>
      </p:sp>
    </p:spTree>
    <p:extLst>
      <p:ext uri="{BB962C8B-B14F-4D97-AF65-F5344CB8AC3E}">
        <p14:creationId xmlns:p14="http://schemas.microsoft.com/office/powerpoint/2010/main" val="1698265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58A1E-E634-3EC5-3282-FCE025CD2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51563"/>
            <a:ext cx="10944226" cy="4730074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Размышляем ли мы над словами Писания, пропуская их через своё сердце? Позволяем ли мы именно этим истинам формировать наше восприятие себя и своего призвания в жизни?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«…</a:t>
            </a:r>
            <a:r>
              <a:rPr lang="ru-RU" i="1" dirty="0">
                <a:solidFill>
                  <a:srgbClr val="EEEAD2"/>
                </a:solidFill>
              </a:rPr>
              <a:t>я хочу сказать, что лучше всего увидеть христианство изнутри; но если вы не можете, </a:t>
            </a:r>
            <a:r>
              <a:rPr lang="ru-RU" b="1" i="1" dirty="0"/>
              <a:t>взгляните на него извне</a:t>
            </a:r>
            <a:r>
              <a:rPr lang="ru-RU" dirty="0">
                <a:solidFill>
                  <a:srgbClr val="EEEAD2"/>
                </a:solidFill>
              </a:rPr>
              <a:t>».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(Гилберт </a:t>
            </a:r>
            <a:r>
              <a:rPr lang="ru-RU" dirty="0" err="1">
                <a:solidFill>
                  <a:srgbClr val="EEEAD2"/>
                </a:solidFill>
              </a:rPr>
              <a:t>Кийт</a:t>
            </a:r>
            <a:r>
              <a:rPr lang="ru-RU" dirty="0">
                <a:solidFill>
                  <a:srgbClr val="EEEAD2"/>
                </a:solidFill>
              </a:rPr>
              <a:t> Честертон «Вечный человек»)</a:t>
            </a:r>
            <a:endParaRPr lang="en-US" i="1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Надежда на Христа не подводит никогда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807881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BB210-E213-C2F4-C8AD-60C0B2CFC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51145"/>
            <a:ext cx="10944226" cy="4930491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11:2</a:t>
            </a:r>
            <a:r>
              <a:rPr lang="ru-RU" dirty="0">
                <a:solidFill>
                  <a:srgbClr val="EEEAD2"/>
                </a:solidFill>
              </a:rPr>
              <a:t> Когда Иоанн, находясь в темнице, услышал о том, что делает Христос, он послал своих учеников </a:t>
            </a:r>
            <a:r>
              <a:rPr lang="ru-RU" baseline="30000" dirty="0">
                <a:solidFill>
                  <a:srgbClr val="EEEAD2"/>
                </a:solidFill>
              </a:rPr>
              <a:t>3</a:t>
            </a:r>
            <a:r>
              <a:rPr lang="ru-RU" dirty="0">
                <a:solidFill>
                  <a:srgbClr val="EEEAD2"/>
                </a:solidFill>
              </a:rPr>
              <a:t> спросить Его: </a:t>
            </a:r>
            <a:r>
              <a:rPr lang="ru-RU" dirty="0"/>
              <a:t>«</a:t>
            </a:r>
            <a:r>
              <a:rPr lang="ru-RU" b="1" i="1" dirty="0"/>
              <a:t>Ты ли Тот, Кто должен прийти, или нам ожидать кого-то другого?</a:t>
            </a:r>
            <a:r>
              <a:rPr lang="ru-RU" dirty="0"/>
              <a:t>» </a:t>
            </a:r>
            <a:r>
              <a:rPr lang="ru-RU" baseline="30000" dirty="0">
                <a:solidFill>
                  <a:srgbClr val="EEEAD2"/>
                </a:solidFill>
              </a:rPr>
              <a:t>4</a:t>
            </a:r>
            <a:r>
              <a:rPr lang="ru-RU" dirty="0">
                <a:solidFill>
                  <a:srgbClr val="EEEAD2"/>
                </a:solidFill>
              </a:rPr>
              <a:t> Иисус им ответил: «</a:t>
            </a:r>
            <a:r>
              <a:rPr lang="ru-RU" i="1" dirty="0">
                <a:solidFill>
                  <a:srgbClr val="EEEAD2"/>
                </a:solidFill>
              </a:rPr>
              <a:t>Пойдите и расскажите Иоанну о том, что вы слышите и видите: </a:t>
            </a:r>
            <a:r>
              <a:rPr lang="ru-RU" baseline="30000" dirty="0">
                <a:solidFill>
                  <a:srgbClr val="EEEAD2"/>
                </a:solidFill>
              </a:rPr>
              <a:t>5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i="1" dirty="0">
                <a:solidFill>
                  <a:srgbClr val="EEEAD2"/>
                </a:solidFill>
              </a:rPr>
              <a:t>слепые прозревают, хромые ходят, прокаженные очищаются, глухие слышат, мертвые воскресают и бедным возвещается Радостная Весть. </a:t>
            </a:r>
            <a:r>
              <a:rPr lang="ru-RU" baseline="30000" dirty="0">
                <a:solidFill>
                  <a:srgbClr val="EEEAD2"/>
                </a:solidFill>
              </a:rPr>
              <a:t>6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i="1" dirty="0">
                <a:solidFill>
                  <a:srgbClr val="EEEAD2"/>
                </a:solidFill>
              </a:rPr>
              <a:t>Блажен тот, кто не усомнится во Мне</a:t>
            </a:r>
            <a:r>
              <a:rPr lang="ru-RU" dirty="0">
                <a:solidFill>
                  <a:srgbClr val="EEEAD2"/>
                </a:solidFill>
              </a:rPr>
              <a:t>».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Матфея 11:2-6)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44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961A9-E9BC-84BB-7EA1-9ACAB122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500209"/>
          </a:xfrm>
        </p:spPr>
        <p:txBody>
          <a:bodyPr/>
          <a:lstStyle/>
          <a:p>
            <a:r>
              <a:rPr lang="ru-RU" dirty="0"/>
              <a:t>НАДЕЖДА ИСПЫТАНА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BA2E2-C683-D9FE-14E1-C7052EC88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53853"/>
            <a:ext cx="10944226" cy="3627784"/>
          </a:xfrm>
        </p:spPr>
        <p:txBody>
          <a:bodyPr/>
          <a:lstStyle/>
          <a:p>
            <a:r>
              <a:rPr lang="ru-RU" dirty="0"/>
              <a:t>Бог не просит нас просто поверить Ему на слово. Он приглашает нас исследовать, как Он: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Проявлял Себя в </a:t>
            </a:r>
            <a:r>
              <a:rPr lang="ru-RU" b="1" u="sng" dirty="0">
                <a:solidFill>
                  <a:srgbClr val="FABD2B"/>
                </a:solidFill>
              </a:rPr>
              <a:t>прошлом</a:t>
            </a:r>
            <a:r>
              <a:rPr lang="ru-RU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Преображает жизни в </a:t>
            </a:r>
            <a:r>
              <a:rPr lang="ru-RU" b="1" u="sng" dirty="0">
                <a:solidFill>
                  <a:srgbClr val="FABD2B"/>
                </a:solidFill>
              </a:rPr>
              <a:t>настоящем</a:t>
            </a:r>
            <a:r>
              <a:rPr lang="ru-RU" dirty="0"/>
              <a:t>, чтобы мы могли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Положиться на Него в </a:t>
            </a:r>
            <a:r>
              <a:rPr lang="ru-RU" b="1" u="sng" dirty="0">
                <a:solidFill>
                  <a:srgbClr val="FABD2B"/>
                </a:solidFill>
              </a:rPr>
              <a:t>будущем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93584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B75CB-28A1-B236-12B0-84C91A3F1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01459"/>
            <a:ext cx="10944226" cy="4780178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Обращаем ли мы внимание на тот крепкий фундамент надежды, что дам нам в нашей вере? Тратим ли мы время на то, чтобы, исследовав его, проникнуться уверенностью во Христе?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Религиозные люди находят Бога полезным. Христиане находят Бога прекрасным</a:t>
            </a:r>
            <a:r>
              <a:rPr lang="en-US" dirty="0"/>
              <a:t>». </a:t>
            </a:r>
            <a:endParaRPr lang="ru-RU" dirty="0"/>
          </a:p>
          <a:p>
            <a:pPr lvl="0" algn="r"/>
            <a:r>
              <a:rPr lang="ru-RU" dirty="0"/>
              <a:t>(Тимоти Келлер) 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Надежда на Христа не подводит никогда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182674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CAB48-75EF-58F7-C60E-BD11E5C22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50937"/>
            <a:ext cx="10944226" cy="5030699"/>
          </a:xfrm>
        </p:spPr>
        <p:txBody>
          <a:bodyPr/>
          <a:lstStyle/>
          <a:p>
            <a:r>
              <a:rPr lang="ru-RU" baseline="30000" dirty="0"/>
              <a:t>1:29</a:t>
            </a:r>
            <a:r>
              <a:rPr lang="ru-RU" dirty="0"/>
              <a:t> </a:t>
            </a:r>
            <a:r>
              <a:rPr lang="ru-RU" dirty="0">
                <a:solidFill>
                  <a:srgbClr val="EEEAD2"/>
                </a:solidFill>
              </a:rPr>
              <a:t>На следующий день Иоанн увидел идущего к нему Иисуса и сказал: «Вот </a:t>
            </a:r>
            <a:r>
              <a:rPr lang="ru-RU" b="1" dirty="0"/>
              <a:t>Божий Ягненок, Который заберет грех мира</a:t>
            </a:r>
            <a:r>
              <a:rPr lang="ru-RU" dirty="0"/>
              <a:t>! </a:t>
            </a:r>
            <a:r>
              <a:rPr lang="ru-RU" baseline="30000" dirty="0">
                <a:solidFill>
                  <a:srgbClr val="EEEAD2"/>
                </a:solidFill>
              </a:rPr>
              <a:t>30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i="1" dirty="0">
                <a:solidFill>
                  <a:srgbClr val="EEEAD2"/>
                </a:solidFill>
              </a:rPr>
              <a:t>Это о Нем я говорил: «Тот, Кто идет за мной, – выше меня, потому что Он существовал еще до меня</a:t>
            </a:r>
            <a:r>
              <a:rPr lang="ru-RU" dirty="0">
                <a:solidFill>
                  <a:srgbClr val="EEEAD2"/>
                </a:solidFill>
              </a:rPr>
              <a:t>». </a:t>
            </a:r>
            <a:r>
              <a:rPr lang="ru-RU" baseline="30000" dirty="0">
                <a:solidFill>
                  <a:srgbClr val="EEEAD2"/>
                </a:solidFill>
              </a:rPr>
              <a:t>31</a:t>
            </a:r>
            <a:r>
              <a:rPr lang="ru-RU" dirty="0">
                <a:solidFill>
                  <a:srgbClr val="EEEAD2"/>
                </a:solidFill>
              </a:rPr>
              <a:t> </a:t>
            </a:r>
            <a:r>
              <a:rPr lang="ru-RU" i="1" dirty="0">
                <a:solidFill>
                  <a:srgbClr val="EEEAD2"/>
                </a:solidFill>
              </a:rPr>
              <a:t>Я сам не знал, кто Он, но я крещу водой для того, чтобы Он был явлен Израилю</a:t>
            </a:r>
            <a:r>
              <a:rPr lang="ru-RU" dirty="0">
                <a:solidFill>
                  <a:srgbClr val="EEEAD2"/>
                </a:solidFill>
              </a:rPr>
              <a:t>»…</a:t>
            </a:r>
          </a:p>
          <a:p>
            <a:r>
              <a:rPr lang="ru-RU" baseline="30000" dirty="0">
                <a:solidFill>
                  <a:srgbClr val="EEEAD2"/>
                </a:solidFill>
              </a:rPr>
              <a:t>3:29  </a:t>
            </a: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Невеста принадлежит </a:t>
            </a:r>
            <a:r>
              <a:rPr lang="ru-RU" b="1" i="1" dirty="0"/>
              <a:t>жениху</a:t>
            </a:r>
            <a:r>
              <a:rPr lang="ru-RU" i="1" dirty="0"/>
              <a:t>. </a:t>
            </a:r>
            <a:r>
              <a:rPr lang="ru-RU" i="1" dirty="0">
                <a:solidFill>
                  <a:srgbClr val="EEEAD2"/>
                </a:solidFill>
              </a:rPr>
              <a:t>Друг же жениха стоит рядом, слушает его радостный голос и сам радуется его счастью. В этом и моя радость, и сейчас она исполнилась</a:t>
            </a:r>
            <a:r>
              <a:rPr lang="en-GB" dirty="0">
                <a:solidFill>
                  <a:srgbClr val="EEEAD2"/>
                </a:solidFill>
              </a:rPr>
              <a:t>. </a:t>
            </a:r>
            <a:r>
              <a:rPr lang="en-GB" baseline="30000" dirty="0"/>
              <a:t>30 </a:t>
            </a:r>
            <a:r>
              <a:rPr lang="ru-RU" i="1" dirty="0">
                <a:solidFill>
                  <a:srgbClr val="EEEAD2"/>
                </a:solidFill>
              </a:rPr>
              <a:t>Ему предстоит возвеличиваться, а мне умаляться</a:t>
            </a:r>
            <a:r>
              <a:rPr lang="ru-RU" dirty="0">
                <a:solidFill>
                  <a:srgbClr val="EEEAD2"/>
                </a:solidFill>
              </a:rPr>
              <a:t>».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Иоанна 1:29-31 и 3:29-30)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715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1B12B-BB36-53B9-C799-640AD15EA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6B262-E0E9-8666-D52A-DD36CAAD2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50937"/>
            <a:ext cx="10944226" cy="5030699"/>
          </a:xfrm>
        </p:spPr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1:7</a:t>
            </a:r>
            <a:r>
              <a:rPr lang="ru-RU" dirty="0">
                <a:solidFill>
                  <a:srgbClr val="EEEAD2"/>
                </a:solidFill>
              </a:rPr>
              <a:t> В своей проповеди он говорил: «</a:t>
            </a:r>
            <a:r>
              <a:rPr lang="ru-RU" i="1" dirty="0">
                <a:solidFill>
                  <a:srgbClr val="EEEAD2"/>
                </a:solidFill>
              </a:rPr>
              <a:t>После меня придет Тот, Кто могущественнее меня, и </a:t>
            </a:r>
            <a:r>
              <a:rPr lang="ru-RU" b="1" i="1" dirty="0"/>
              <a:t>я даже не достоин, нагнувшись, развязать ремни Его сандалий</a:t>
            </a:r>
            <a:r>
              <a:rPr lang="ru-RU" i="1" dirty="0"/>
              <a:t>. </a:t>
            </a:r>
            <a:r>
              <a:rPr lang="ru-RU" baseline="30000" dirty="0"/>
              <a:t>8</a:t>
            </a:r>
            <a:r>
              <a:rPr lang="ru-RU" dirty="0"/>
              <a:t> </a:t>
            </a:r>
            <a:r>
              <a:rPr lang="ru-RU" b="1" i="1" dirty="0"/>
              <a:t>Я крестил вас водой, а Он будет крестить вас Святым Духом</a:t>
            </a:r>
            <a:r>
              <a:rPr lang="ru-RU" dirty="0"/>
              <a:t>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(Евангелие от Марка 1:7-8)</a:t>
            </a:r>
          </a:p>
        </p:txBody>
      </p:sp>
    </p:spTree>
    <p:extLst>
      <p:ext uri="{BB962C8B-B14F-4D97-AF65-F5344CB8AC3E}">
        <p14:creationId xmlns:p14="http://schemas.microsoft.com/office/powerpoint/2010/main" val="1608972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B871-A43F-685F-8134-89605734B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НАДЕЖДА ИСКУСНА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DE7D9-6662-B92E-3544-7571B77D0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67003"/>
            <a:ext cx="10944226" cy="3314633"/>
          </a:xfrm>
        </p:spPr>
        <p:txBody>
          <a:bodyPr/>
          <a:lstStyle/>
          <a:p>
            <a:r>
              <a:rPr lang="ru-RU" dirty="0"/>
              <a:t>Иоанн не просто раскрывает сухое богословие того, Кем является Иисус Христос. Раз за разом Креститель использует образы, чтобы заворожить сердца своих слушателей. Эти образы опираются на: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Откровение</a:t>
            </a:r>
            <a:r>
              <a:rPr lang="ru-RU" dirty="0"/>
              <a:t> Библии;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u="sng" dirty="0">
                <a:solidFill>
                  <a:srgbClr val="FABD2B"/>
                </a:solidFill>
              </a:rPr>
              <a:t>Отражение</a:t>
            </a:r>
            <a:r>
              <a:rPr lang="ru-RU" dirty="0"/>
              <a:t> современной действительности.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142965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E5660-B9C4-9FAE-5C51-35924F9D6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26301"/>
            <a:ext cx="10944226" cy="4855335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Касается ли Библия нашего сердца? Затрагивает ли она наши эмоции? Завораживает ли Господь нас не только истиной, но необычайной красотой Своего Слова?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EEEAD2"/>
                </a:solidFill>
              </a:rPr>
              <a:t>«Ты изначально один, но даже если есть друг. </a:t>
            </a:r>
            <a:r>
              <a:rPr lang="ru-RU" b="1" i="1" dirty="0"/>
              <a:t>Он не увидит всех бед на ладони твоих рук</a:t>
            </a:r>
            <a:r>
              <a:rPr lang="ru-RU" i="1" dirty="0"/>
              <a:t>. </a:t>
            </a:r>
            <a:r>
              <a:rPr lang="ru-RU" i="1" dirty="0">
                <a:solidFill>
                  <a:srgbClr val="EEEAD2"/>
                </a:solidFill>
              </a:rPr>
              <a:t>Он за тебя не станет смелым, если ты оторопел</a:t>
            </a:r>
            <a:r>
              <a:rPr lang="ru-RU" dirty="0">
                <a:solidFill>
                  <a:srgbClr val="EEEAD2"/>
                </a:solidFill>
              </a:rPr>
              <a:t>… </a:t>
            </a:r>
            <a:r>
              <a:rPr lang="ru-RU" i="1" dirty="0">
                <a:solidFill>
                  <a:srgbClr val="EEEAD2"/>
                </a:solidFill>
              </a:rPr>
              <a:t>Надежда – самообман, но это всё, что у нас есть, она ходит по рукам, продавая свою честь, это лживая тварь – пыль пускает в глаз, исчезая в тот момент, когда она так нужна…»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(Дельфин «</a:t>
            </a:r>
            <a:r>
              <a:rPr lang="ru-RU" i="1" dirty="0">
                <a:solidFill>
                  <a:srgbClr val="EEEAD2"/>
                </a:solidFill>
              </a:rPr>
              <a:t>Надежда</a:t>
            </a:r>
            <a:r>
              <a:rPr lang="ru-RU" dirty="0">
                <a:solidFill>
                  <a:srgbClr val="EEEAD2"/>
                </a:solidFill>
              </a:rPr>
              <a:t>» с альбома «</a:t>
            </a:r>
            <a:r>
              <a:rPr lang="ru-RU" i="1" dirty="0">
                <a:solidFill>
                  <a:srgbClr val="EEEAD2"/>
                </a:solidFill>
              </a:rPr>
              <a:t>Глубина резкости</a:t>
            </a:r>
            <a:r>
              <a:rPr lang="ru-RU" dirty="0">
                <a:solidFill>
                  <a:srgbClr val="EEEAD2"/>
                </a:solidFill>
              </a:rPr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Надежда на Христа не подводит никогда 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819479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A close-up of a hand&#10;&#10;AI-generated content may be incorrect.">
            <a:extLst>
              <a:ext uri="{FF2B5EF4-FFF2-40B4-BE49-F238E27FC236}">
                <a16:creationId xmlns:a16="http://schemas.microsoft.com/office/drawing/2014/main" id="{F5D2E192-61BF-C68F-D516-8F69B1426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562650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F7292-7F8C-E37F-93CA-2DBA21BD6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064F0-EAF5-65C1-5EEF-5D086C266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813360"/>
          </a:xfrm>
        </p:spPr>
        <p:txBody>
          <a:bodyPr/>
          <a:lstStyle/>
          <a:p>
            <a:r>
              <a:rPr lang="ru-RU" dirty="0"/>
              <a:t>НАДЕЖДА НА ХРИСТА НЕ ПОДВОДИТ НИКОГДА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314F-59C9-C33B-3013-B9A3ACC26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254685"/>
            <a:ext cx="10944226" cy="3331922"/>
          </a:xfrm>
        </p:spPr>
        <p:txBody>
          <a:bodyPr/>
          <a:lstStyle/>
          <a:p>
            <a:r>
              <a:rPr lang="ru-RU" dirty="0"/>
              <a:t>Потому что по своей природе наша надежда: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Исторична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Интуитивна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Интеллектуальна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Испытана</a:t>
            </a:r>
            <a:r>
              <a:rPr lang="ru-RU" dirty="0"/>
              <a:t>;</a:t>
            </a:r>
            <a:endParaRPr lang="en-RU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b="1" dirty="0"/>
              <a:t>Искусна</a:t>
            </a:r>
            <a:r>
              <a:rPr lang="ru-RU" dirty="0"/>
              <a:t>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09068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94BB-3B13-80CE-D95A-DEA2DB55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1398233"/>
          </a:xfrm>
        </p:spPr>
        <p:txBody>
          <a:bodyPr/>
          <a:lstStyle/>
          <a:p>
            <a:r>
              <a:rPr lang="ru-RU" dirty="0"/>
              <a:t>В СЛЕДУЮЩИЙ РАЗ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F8AB-9821-3923-9BA7-D9146F83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39558"/>
            <a:ext cx="10944226" cy="3642079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Когда мы вернёмся к изучению истории Рождества от первого лица, чтобы посмотреть на рассказ Захарии, отца Иоанна Крестителя, и тех событий, что сопровождали рождение Предтечи. Всё это поможет нам ответить на вопрос: «</a:t>
            </a:r>
            <a:r>
              <a:rPr lang="ru-RU" b="1" dirty="0"/>
              <a:t>Как обрести умиротворение, не зависящее от обстоятельств?</a:t>
            </a:r>
            <a:r>
              <a:rPr lang="ru-RU" dirty="0">
                <a:solidFill>
                  <a:srgbClr val="EEEAD2"/>
                </a:solidFill>
              </a:rPr>
              <a:t>»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2301280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A5E5-5006-4771-8F86-B9BFF9C0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50937"/>
            <a:ext cx="10944226" cy="5030699"/>
          </a:xfrm>
          <a:noFill/>
        </p:spPr>
        <p:txBody>
          <a:bodyPr/>
          <a:lstStyle/>
          <a:p>
            <a:r>
              <a:rPr lang="ru-RU" dirty="0">
                <a:solidFill>
                  <a:srgbClr val="EEEAD2"/>
                </a:solidFill>
              </a:rPr>
              <a:t>Исследовав эту надежду, мы увидим, что у неё есть необычайно крепкое основание не только сбывшихся пророчеств, но и реальных исторических событий Рождественской истории. Это не миф и не легенда, но самая что ни на есть реальная история. Эта надежда, что стучится в наши сердца сегодня, была испытана на протяжении веков мириадой других людей, живших до нас. Но самое главное, </a:t>
            </a:r>
            <a:r>
              <a:rPr lang="ru-RU" b="1" dirty="0"/>
              <a:t>эта надежда стала кровью и плотью Христа, воскресшего из мёртвых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3899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F0D1B-5B9F-8A56-CAB6-1F6864AEA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8444-C3F1-5867-E5D3-4EF727FE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37F37-A399-FA1A-384D-182DB8CA0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22324"/>
            <a:ext cx="10944226" cy="3859312"/>
          </a:xfrm>
          <a:noFill/>
        </p:spPr>
        <p:txBody>
          <a:bodyPr/>
          <a:lstStyle/>
          <a:p>
            <a:r>
              <a:rPr lang="ru-RU" b="1" dirty="0"/>
              <a:t>Мы можем быть абсолютно уверены в том, что однажды обретём рай и жизнь вечную, если только вкусили здесь на земле прощение грехов, доверившись Господу и впустив ту самую надежду на славный исход всей жизни в своё сердце.</a:t>
            </a:r>
          </a:p>
          <a:p>
            <a:r>
              <a:rPr lang="ru-RU" dirty="0">
                <a:solidFill>
                  <a:srgbClr val="EEEAD2"/>
                </a:solidFill>
              </a:rPr>
              <a:t>Вот только находим ли мы именно в этом основание для нашей надежды сегодня?</a:t>
            </a:r>
          </a:p>
        </p:txBody>
      </p:sp>
    </p:spTree>
    <p:extLst>
      <p:ext uri="{BB962C8B-B14F-4D97-AF65-F5344CB8AC3E}">
        <p14:creationId xmlns:p14="http://schemas.microsoft.com/office/powerpoint/2010/main" val="3738559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6762F-6FF0-BFDD-C1DB-8A57445F4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48640"/>
            <a:ext cx="10944226" cy="4932996"/>
          </a:xfrm>
          <a:noFill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…человек, знающий </a:t>
            </a:r>
            <a:r>
              <a:rPr lang="en-US" i="1" dirty="0">
                <a:solidFill>
                  <a:srgbClr val="EEEAD2"/>
                </a:solidFill>
              </a:rPr>
              <a:t>“</a:t>
            </a:r>
            <a:r>
              <a:rPr lang="ru-RU" i="1" dirty="0">
                <a:solidFill>
                  <a:srgbClr val="EEEAD2"/>
                </a:solidFill>
              </a:rPr>
              <a:t>зачем</a:t>
            </a:r>
            <a:r>
              <a:rPr lang="en-US" i="1" dirty="0">
                <a:solidFill>
                  <a:srgbClr val="EEEAD2"/>
                </a:solidFill>
              </a:rPr>
              <a:t>”</a:t>
            </a:r>
            <a:r>
              <a:rPr lang="ru-RU" i="1" dirty="0">
                <a:solidFill>
                  <a:srgbClr val="EEEAD2"/>
                </a:solidFill>
              </a:rPr>
              <a:t> ему жить, и будет способен вынести почти любое </a:t>
            </a:r>
            <a:r>
              <a:rPr lang="en-US" i="1" dirty="0">
                <a:solidFill>
                  <a:srgbClr val="EEEAD2"/>
                </a:solidFill>
              </a:rPr>
              <a:t>“</a:t>
            </a:r>
            <a:r>
              <a:rPr lang="ru-RU" i="1" dirty="0">
                <a:solidFill>
                  <a:srgbClr val="EEEAD2"/>
                </a:solidFill>
              </a:rPr>
              <a:t>как</a:t>
            </a:r>
            <a:r>
              <a:rPr lang="en-US" i="1" dirty="0">
                <a:solidFill>
                  <a:srgbClr val="EEEAD2"/>
                </a:solidFill>
              </a:rPr>
              <a:t>”</a:t>
            </a:r>
            <a:r>
              <a:rPr lang="ru-RU" dirty="0">
                <a:solidFill>
                  <a:srgbClr val="EEEAD2"/>
                </a:solidFill>
              </a:rPr>
              <a:t>».</a:t>
            </a:r>
            <a:r>
              <a:rPr lang="en-GB" i="1" dirty="0">
                <a:solidFill>
                  <a:srgbClr val="EEEAD2"/>
                </a:solidFill>
              </a:rPr>
              <a:t> </a:t>
            </a:r>
            <a:endParaRPr lang="ru-RU" i="1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(Фридрих Ницше)</a:t>
            </a:r>
            <a:endParaRPr lang="en-US" dirty="0">
              <a:solidFill>
                <a:srgbClr val="EEEAD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EEEAD2"/>
                </a:solidFill>
              </a:rPr>
              <a:t>«</a:t>
            </a:r>
            <a:r>
              <a:rPr lang="ru-RU" i="1" dirty="0">
                <a:solidFill>
                  <a:srgbClr val="EEEAD2"/>
                </a:solidFill>
              </a:rPr>
              <a:t>И настоящее значение Рождества состоит в том, что </a:t>
            </a:r>
            <a:r>
              <a:rPr lang="ru-RU" b="1" i="1" dirty="0"/>
              <a:t>у погибшего человечества есть надежда — надежда на прощение, на мир с Богом, надежда славы</a:t>
            </a:r>
            <a:r>
              <a:rPr lang="ru-RU" i="1" dirty="0"/>
              <a:t>, </a:t>
            </a:r>
            <a:r>
              <a:rPr lang="ru-RU" i="1" dirty="0">
                <a:solidFill>
                  <a:srgbClr val="EEEAD2"/>
                </a:solidFill>
              </a:rPr>
              <a:t>— потому что по воле Отца Иисус Христос обнищал и родился в хлеву, чтобы через тридцать лет умереть на кресте</a:t>
            </a:r>
            <a:r>
              <a:rPr lang="ru-RU" dirty="0">
                <a:solidFill>
                  <a:srgbClr val="EEEAD2"/>
                </a:solidFill>
              </a:rPr>
              <a:t>».</a:t>
            </a:r>
            <a:endParaRPr lang="en-US" dirty="0">
              <a:solidFill>
                <a:srgbClr val="EEEAD2"/>
              </a:solidFill>
            </a:endParaRPr>
          </a:p>
          <a:p>
            <a:pPr algn="r"/>
            <a:r>
              <a:rPr lang="ru-RU" dirty="0">
                <a:solidFill>
                  <a:srgbClr val="EEEAD2"/>
                </a:solidFill>
              </a:rPr>
              <a:t>(Джеймс Пакер «</a:t>
            </a:r>
            <a:r>
              <a:rPr lang="ru-RU" i="1" dirty="0">
                <a:solidFill>
                  <a:srgbClr val="EEEAD2"/>
                </a:solidFill>
              </a:rPr>
              <a:t>Познание Бога</a:t>
            </a:r>
            <a:r>
              <a:rPr lang="ru-RU" dirty="0">
                <a:solidFill>
                  <a:srgbClr val="EEEAD2"/>
                </a:solidFill>
              </a:rPr>
              <a:t>»)</a:t>
            </a:r>
          </a:p>
        </p:txBody>
      </p:sp>
    </p:spTree>
    <p:extLst>
      <p:ext uri="{BB962C8B-B14F-4D97-AF65-F5344CB8AC3E}">
        <p14:creationId xmlns:p14="http://schemas.microsoft.com/office/powerpoint/2010/main" val="3369518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41225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2589e56-49db-468b-8cef-9bc6768a6759"/>
    <ds:schemaRef ds:uri="9d1a634f-6735-4db6-bcd6-aa97ff485f6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AE98BC-D3D4-43A3-A423-022DEC00C7DD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120763</TotalTime>
  <Words>1633</Words>
  <Application>Microsoft Macintosh PowerPoint</Application>
  <PresentationFormat>Widescreen</PresentationFormat>
  <Paragraphs>94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НАДЕЖДА НА ХРИСТА НЕ ПОДВОДИТ НИКОГДА</vt:lpstr>
      <vt:lpstr>PowerPoint Presentation</vt:lpstr>
      <vt:lpstr>НАДЕЖДА ИСТОРИЧНА</vt:lpstr>
      <vt:lpstr>PowerPoint Presentation</vt:lpstr>
      <vt:lpstr>PowerPoint Presentation</vt:lpstr>
      <vt:lpstr>НАДЕЖДА ИНТУИТИВНА</vt:lpstr>
      <vt:lpstr>PowerPoint Presentation</vt:lpstr>
      <vt:lpstr>PowerPoint Presentation</vt:lpstr>
      <vt:lpstr>PowerPoint Presentation</vt:lpstr>
      <vt:lpstr>НАДЕЖДА ИНТЕЛЛЕКТУАЛЬНА</vt:lpstr>
      <vt:lpstr>PowerPoint Presentation</vt:lpstr>
      <vt:lpstr>PowerPoint Presentation</vt:lpstr>
      <vt:lpstr>НАДЕЖДА ИСПЫТАНА</vt:lpstr>
      <vt:lpstr>PowerPoint Presentation</vt:lpstr>
      <vt:lpstr>PowerPoint Presentation</vt:lpstr>
      <vt:lpstr>PowerPoint Presentation</vt:lpstr>
      <vt:lpstr>НАДЕЖДА ИСКУСНА</vt:lpstr>
      <vt:lpstr>PowerPoint Presentation</vt:lpstr>
      <vt:lpstr>PowerPoint Presentation</vt:lpstr>
      <vt:lpstr>НАДЕЖДА НА ХРИСТА НЕ ПОДВОДИТ НИКОГДА</vt:lpstr>
      <vt:lpstr>В СЛЕДУЮЩИЙ РАЗ</vt:lpstr>
      <vt:lpstr>PowerPoint Presentation</vt:lpstr>
      <vt:lpstr>ПРИМЕНЕНИЕ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799</cp:revision>
  <dcterms:created xsi:type="dcterms:W3CDTF">2020-09-24T09:54:03Z</dcterms:created>
  <dcterms:modified xsi:type="dcterms:W3CDTF">2025-11-30T05:38:50Z</dcterms:modified>
</cp:coreProperties>
</file>