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4"/>
  </p:notesMasterIdLst>
  <p:handoutMasterIdLst>
    <p:handoutMasterId r:id="rId35"/>
  </p:handoutMasterIdLst>
  <p:sldIdLst>
    <p:sldId id="1523" r:id="rId5"/>
    <p:sldId id="1561" r:id="rId6"/>
    <p:sldId id="2001" r:id="rId7"/>
    <p:sldId id="2099" r:id="rId8"/>
    <p:sldId id="2095" r:id="rId9"/>
    <p:sldId id="2059" r:id="rId10"/>
    <p:sldId id="2102" r:id="rId11"/>
    <p:sldId id="2113" r:id="rId12"/>
    <p:sldId id="2096" r:id="rId13"/>
    <p:sldId id="2097" r:id="rId14"/>
    <p:sldId id="2098" r:id="rId15"/>
    <p:sldId id="2100" r:id="rId16"/>
    <p:sldId id="2103" r:id="rId17"/>
    <p:sldId id="2109" r:id="rId18"/>
    <p:sldId id="2101" r:id="rId19"/>
    <p:sldId id="2105" r:id="rId20"/>
    <p:sldId id="2110" r:id="rId21"/>
    <p:sldId id="2111" r:id="rId22"/>
    <p:sldId id="2104" r:id="rId23"/>
    <p:sldId id="2106" r:id="rId24"/>
    <p:sldId id="2107" r:id="rId25"/>
    <p:sldId id="2108" r:id="rId26"/>
    <p:sldId id="2090" r:id="rId27"/>
    <p:sldId id="2114" r:id="rId28"/>
    <p:sldId id="2112" r:id="rId29"/>
    <p:sldId id="1589" r:id="rId30"/>
    <p:sldId id="1547" r:id="rId31"/>
    <p:sldId id="2043" r:id="rId32"/>
    <p:sldId id="1343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93" userDrawn="1">
          <p15:clr>
            <a:srgbClr val="A4A3A4"/>
          </p15:clr>
        </p15:guide>
        <p15:guide id="4" orient="horz" pos="3725" userDrawn="1">
          <p15:clr>
            <a:srgbClr val="A4A3A4"/>
          </p15:clr>
        </p15:guide>
        <p15:guide id="5" orient="horz" pos="4042" userDrawn="1">
          <p15:clr>
            <a:srgbClr val="A4A3A4"/>
          </p15:clr>
        </p15:guide>
        <p15:guide id="6" pos="7287" userDrawn="1">
          <p15:clr>
            <a:srgbClr val="A4A3A4"/>
          </p15:clr>
        </p15:guide>
        <p15:guide id="7" orient="horz" pos="278" userDrawn="1">
          <p15:clr>
            <a:srgbClr val="A4A3A4"/>
          </p15:clr>
        </p15:guide>
        <p15:guide id="8" orient="horz" pos="345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AD2"/>
    <a:srgbClr val="FABD2B"/>
    <a:srgbClr val="A084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8" autoAdjust="0"/>
    <p:restoredTop sz="96327"/>
  </p:normalViewPr>
  <p:slideViewPr>
    <p:cSldViewPr snapToGrid="0" snapToObjects="1">
      <p:cViewPr varScale="1">
        <p:scale>
          <a:sx n="105" d="100"/>
          <a:sy n="105" d="100"/>
        </p:scale>
        <p:origin x="1056" y="488"/>
      </p:cViewPr>
      <p:guideLst>
        <p:guide orient="horz" pos="2160"/>
        <p:guide pos="3840"/>
        <p:guide pos="393"/>
        <p:guide orient="horz" pos="3725"/>
        <p:guide orient="horz" pos="4042"/>
        <p:guide pos="7287"/>
        <p:guide orient="horz" pos="278"/>
        <p:guide orient="horz" pos="345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0DF2BAA-8641-A675-F94E-5FB08B34E1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A27EF0-1BED-3B03-B5EB-0823DE8B8E3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FB1C9-76AB-C449-8045-361449949862}" type="datetimeFigureOut">
              <a:rPr lang="en-RU" smtClean="0"/>
              <a:t>02.11.2025</a:t>
            </a:fld>
            <a:endParaRPr lang="en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FCB05C-91E3-49F2-738F-69EFE818BA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296C0E-F132-7407-C42E-A8FDE01B072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FB5AD-6CAF-744A-BCD1-2839521B78C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87218433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FD9057-650A-DA45-BBFC-E4A38716EBFB}" type="datetimeFigureOut">
              <a:rPr lang="en-RU" smtClean="0"/>
              <a:t>02.11.2025</a:t>
            </a:fld>
            <a:endParaRPr lang="en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BFED6-21E3-5342-AFB2-1D9FF8750C08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755293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96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без заголо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A21FBFA-627B-D8B4-E8BE-A6888F730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441326"/>
            <a:ext cx="10944226" cy="5040312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4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1 строка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532069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401098"/>
            <a:ext cx="10944226" cy="4080538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391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2 строк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180998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020528"/>
            <a:ext cx="10944226" cy="3461107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079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3 строк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861004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698955"/>
            <a:ext cx="10944226" cy="2782681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905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Заголовок 2 строки и  2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1DF4C-9CFC-4945-B92C-A4AE158FE3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384300"/>
          </a:xfrm>
        </p:spPr>
        <p:txBody>
          <a:bodyPr>
            <a:noAutofit/>
          </a:bodyPr>
          <a:lstStyle/>
          <a:p>
            <a:r>
              <a:rPr lang="en-GB" dirty="0"/>
              <a:t>CLICK TO EDIT </a:t>
            </a:r>
            <a:br>
              <a:rPr lang="ru-RU" dirty="0"/>
            </a:br>
            <a:r>
              <a:rPr lang="en-GB" dirty="0"/>
              <a:t>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1A5E4-2A61-CE4B-89F8-FF5B0E1800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947553"/>
            <a:ext cx="5179035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0"/>
              </a:spcBef>
              <a:spcAft>
                <a:spcPts val="600"/>
              </a:spcAft>
              <a:defRPr/>
            </a:lvl1pPr>
            <a:lvl2pPr>
              <a:spcBef>
                <a:spcPts val="0"/>
              </a:spcBef>
              <a:spcAft>
                <a:spcPts val="600"/>
              </a:spcAft>
              <a:defRPr/>
            </a:lvl2pPr>
            <a:lvl3pPr>
              <a:spcBef>
                <a:spcPts val="0"/>
              </a:spcBef>
              <a:spcAft>
                <a:spcPts val="600"/>
              </a:spcAft>
              <a:defRPr/>
            </a:lvl3pPr>
            <a:lvl4pPr>
              <a:spcBef>
                <a:spcPts val="0"/>
              </a:spcBef>
              <a:spcAft>
                <a:spcPts val="600"/>
              </a:spcAft>
              <a:defRPr/>
            </a:lvl4pPr>
            <a:lvl5pPr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29199-A26E-DA4B-892F-1D37F5B59B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947553"/>
            <a:ext cx="5472113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954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A8D8F-CAEC-599E-1B4E-8A0AD1697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72D996-E51C-1A6D-4961-4BC1ABEF47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6A746-B6C9-599C-4FAA-9425440E5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801D0-6EA3-42E2-BE7C-1A5364F44C24}" type="datetimeFigureOut">
              <a:rPr lang="ru-RU" smtClean="0"/>
              <a:t>02.11.2025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3AE1F-537B-0D1A-00F0-2309E79AD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60A9C2-4099-ADC5-ED82-438088417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4C122-F9FF-45D8-B252-8AFC258D29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434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D8FE2E-E35F-9446-9B41-FE8603915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5615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4F738-B15A-6B45-A5D5-8A77D3C45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445342"/>
            <a:ext cx="10937854" cy="403629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900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655" r:id="rId2"/>
    <p:sldLayoutId id="2147483696" r:id="rId3"/>
    <p:sldLayoutId id="2147483695" r:id="rId4"/>
    <p:sldLayoutId id="2147483650" r:id="rId5"/>
    <p:sldLayoutId id="2147483652" r:id="rId6"/>
    <p:sldLayoutId id="214748369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rgbClr val="FABD2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None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01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573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573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145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93" userDrawn="1">
          <p15:clr>
            <a:srgbClr val="F26B43"/>
          </p15:clr>
        </p15:guide>
        <p15:guide id="4" orient="horz" pos="3725" userDrawn="1">
          <p15:clr>
            <a:srgbClr val="F26B43"/>
          </p15:clr>
        </p15:guide>
        <p15:guide id="5" orient="horz" pos="4042" userDrawn="1">
          <p15:clr>
            <a:srgbClr val="F26B43"/>
          </p15:clr>
        </p15:guide>
        <p15:guide id="6" pos="7287" userDrawn="1">
          <p15:clr>
            <a:srgbClr val="F26B43"/>
          </p15:clr>
        </p15:guide>
        <p15:guide id="7" orient="horz" pos="3453" userDrawn="1">
          <p15:clr>
            <a:srgbClr val="F26B43"/>
          </p15:clr>
        </p15:guide>
        <p15:guide id="8" orient="horz" pos="2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alatians INTRO">
            <a:hlinkClick r:id="" action="ppaction://media"/>
            <a:extLst>
              <a:ext uri="{FF2B5EF4-FFF2-40B4-BE49-F238E27FC236}">
                <a16:creationId xmlns:a16="http://schemas.microsoft.com/office/drawing/2014/main" id="{DF1A0B96-F11D-BD06-3FB3-F52FCC20D2A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0"/>
            <a:ext cx="12190259" cy="6858000"/>
          </a:xfrm>
        </p:spPr>
      </p:pic>
    </p:spTree>
    <p:extLst>
      <p:ext uri="{BB962C8B-B14F-4D97-AF65-F5344CB8AC3E}">
        <p14:creationId xmlns:p14="http://schemas.microsoft.com/office/powerpoint/2010/main" val="2114890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5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7D3C6-1630-02F4-B6ED-585982F986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03385"/>
            <a:ext cx="10944226" cy="4778251"/>
          </a:xfrm>
          <a:noFill/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Что такое духовность по вашему мнению? В чём она выражается? Что лично для вас значит быть духовным?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Запишите сейчас ответ в ваши бюллетени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234201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12CD9-991A-E711-1F7D-93CB83999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643883-343E-AD48-784A-A22CBCAB8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63793"/>
            <a:ext cx="10944226" cy="4717843"/>
          </a:xfrm>
        </p:spPr>
        <p:txBody>
          <a:bodyPr/>
          <a:lstStyle/>
          <a:p>
            <a:r>
              <a:rPr lang="ru-RU" baseline="30000" dirty="0"/>
              <a:t>3:1</a:t>
            </a:r>
            <a:r>
              <a:rPr lang="ru-RU" dirty="0"/>
              <a:t> Глупые </a:t>
            </a:r>
            <a:r>
              <a:rPr lang="ru-RU" dirty="0" err="1"/>
              <a:t>галаты</a:t>
            </a:r>
            <a:r>
              <a:rPr lang="ru-RU" dirty="0"/>
              <a:t>! Кто это так заворожил вас, вас, которым так ясно был представлен распятый Христос? </a:t>
            </a:r>
            <a:r>
              <a:rPr lang="ru-RU" baseline="30000" dirty="0"/>
              <a:t>2 </a:t>
            </a:r>
            <a:r>
              <a:rPr lang="ru-RU" dirty="0"/>
              <a:t>Ответьте мне на один вопрос: вы получили Духа благодаря соблюдению Закона или же по вере в то, что вы услышали? </a:t>
            </a:r>
            <a:r>
              <a:rPr lang="ru-RU" baseline="30000" dirty="0"/>
              <a:t>3 </a:t>
            </a:r>
            <a:r>
              <a:rPr lang="ru-RU" dirty="0"/>
              <a:t>Неужели вы так глупы? Вы начали Духом, а сейчас вы хотите достичь цели человеческими усилиями? </a:t>
            </a:r>
            <a:r>
              <a:rPr lang="ru-RU" baseline="30000" dirty="0"/>
              <a:t>4 </a:t>
            </a:r>
            <a:r>
              <a:rPr lang="ru-RU" dirty="0"/>
              <a:t>Неужели все, через что вы прошли, было напрасно? Не может быть, чтобы все это было напрасным! </a:t>
            </a:r>
            <a:r>
              <a:rPr lang="ru-RU" baseline="30000" dirty="0"/>
              <a:t>5 </a:t>
            </a:r>
            <a:r>
              <a:rPr lang="ru-RU" dirty="0"/>
              <a:t>Разве </a:t>
            </a:r>
            <a:r>
              <a:rPr lang="ru-RU" i="1" dirty="0"/>
              <a:t>Бог</a:t>
            </a:r>
            <a:r>
              <a:rPr lang="ru-RU" dirty="0"/>
              <a:t> дает вам Духа и совершает среди вас чудеса потому, что вы соблюдаете Закон, или же потому, что вы поверили тому, о чем вы услышали? </a:t>
            </a:r>
          </a:p>
          <a:p>
            <a:pPr algn="r"/>
            <a:r>
              <a:rPr lang="en-US" dirty="0">
                <a:ea typeface="Times New Roman" panose="02020603050405020304" pitchFamily="18" charset="0"/>
              </a:rPr>
              <a:t>(</a:t>
            </a:r>
            <a:r>
              <a:rPr lang="ru-RU" dirty="0">
                <a:ea typeface="Times New Roman" panose="02020603050405020304" pitchFamily="18" charset="0"/>
              </a:rPr>
              <a:t>Послание </a:t>
            </a:r>
            <a:r>
              <a:rPr lang="ru-RU" dirty="0" err="1">
                <a:ea typeface="Times New Roman" panose="02020603050405020304" pitchFamily="18" charset="0"/>
              </a:rPr>
              <a:t>Галатам</a:t>
            </a:r>
            <a:r>
              <a:rPr lang="ru-RU" dirty="0">
                <a:ea typeface="Times New Roman" panose="02020603050405020304" pitchFamily="18" charset="0"/>
              </a:rPr>
              <a:t> 3:1-5)</a:t>
            </a:r>
            <a:endParaRPr lang="en-RU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173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615B8-6AAB-13E3-5A48-9FDFBAB1E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mountain range with trees and clouds&#10;&#10;AI-generated content may be incorrect.">
            <a:extLst>
              <a:ext uri="{FF2B5EF4-FFF2-40B4-BE49-F238E27FC236}">
                <a16:creationId xmlns:a16="http://schemas.microsoft.com/office/drawing/2014/main" id="{246750B3-B49C-8A7E-A1AC-79522B4A59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3470" cy="6858000"/>
          </a:xfrm>
        </p:spPr>
      </p:pic>
    </p:spTree>
    <p:extLst>
      <p:ext uri="{BB962C8B-B14F-4D97-AF65-F5344CB8AC3E}">
        <p14:creationId xmlns:p14="http://schemas.microsoft.com/office/powerpoint/2010/main" val="1363908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54D59-31C4-D11D-8A32-42365D449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509395"/>
          </a:xfrm>
        </p:spPr>
        <p:txBody>
          <a:bodyPr/>
          <a:lstStyle/>
          <a:p>
            <a:r>
              <a:rPr lang="ru-RU" dirty="0"/>
              <a:t>ЧТО МЫ РАССМОТРЕЛИ </a:t>
            </a:r>
            <a:br>
              <a:rPr lang="ru-RU" dirty="0"/>
            </a:br>
            <a:r>
              <a:rPr lang="ru-RU" dirty="0"/>
              <a:t>ВО ВТОРОЙ ГЛАВЕ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21114-D549-6FA1-EAB2-04DBA40FB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060448"/>
            <a:ext cx="10944226" cy="3421189"/>
          </a:xfrm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Продолжая тему принятия Евангелия во второй главе, апостол Павел показывает, что </a:t>
            </a:r>
            <a:r>
              <a:rPr lang="ru-RU" b="1" dirty="0"/>
              <a:t>одного Христа нам достаточно</a:t>
            </a:r>
            <a:r>
              <a:rPr lang="ru-RU" dirty="0"/>
              <a:t> </a:t>
            </a:r>
            <a:r>
              <a:rPr lang="ru-RU" dirty="0">
                <a:solidFill>
                  <a:srgbClr val="EEEAD2"/>
                </a:solidFill>
              </a:rPr>
              <a:t>для: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Принадлежности</a:t>
            </a:r>
            <a:r>
              <a:rPr lang="ru-RU" dirty="0"/>
              <a:t> </a:t>
            </a:r>
            <a:r>
              <a:rPr lang="ru-RU" dirty="0">
                <a:solidFill>
                  <a:srgbClr val="EEEAD2"/>
                </a:solidFill>
              </a:rPr>
              <a:t>общине Христа (2:1-5);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Призвания</a:t>
            </a:r>
            <a:r>
              <a:rPr lang="ru-RU" dirty="0"/>
              <a:t> </a:t>
            </a:r>
            <a:r>
              <a:rPr lang="ru-RU" dirty="0">
                <a:solidFill>
                  <a:srgbClr val="EEEAD2"/>
                </a:solidFill>
              </a:rPr>
              <a:t>в жизни (2:6-10);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Принятия</a:t>
            </a:r>
            <a:r>
              <a:rPr lang="ru-RU" dirty="0"/>
              <a:t> </a:t>
            </a:r>
            <a:r>
              <a:rPr lang="ru-RU" dirty="0">
                <a:solidFill>
                  <a:srgbClr val="EEEAD2"/>
                </a:solidFill>
              </a:rPr>
              <a:t>в обществе (2:11-14);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Переворота</a:t>
            </a:r>
            <a:r>
              <a:rPr lang="ru-RU" dirty="0"/>
              <a:t> </a:t>
            </a:r>
            <a:r>
              <a:rPr lang="ru-RU" dirty="0">
                <a:solidFill>
                  <a:srgbClr val="EEEAD2"/>
                </a:solidFill>
              </a:rPr>
              <a:t>в сознании (2:15-18);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Перемен</a:t>
            </a:r>
            <a:r>
              <a:rPr lang="ru-RU" dirty="0"/>
              <a:t> </a:t>
            </a:r>
            <a:r>
              <a:rPr lang="ru-RU" dirty="0">
                <a:solidFill>
                  <a:srgbClr val="EEEAD2"/>
                </a:solidFill>
              </a:rPr>
              <a:t>в судьбе (2:19-21).</a:t>
            </a:r>
            <a:endParaRPr lang="en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812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3B489-C1FA-1766-A117-1D7EB7316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871569"/>
          </a:xfrm>
        </p:spPr>
        <p:txBody>
          <a:bodyPr/>
          <a:lstStyle/>
          <a:p>
            <a:r>
              <a:rPr lang="ru-RU" dirty="0"/>
              <a:t>НА ЧЁМ МЫ ОСТАНОВИЛИСЬ </a:t>
            </a:r>
            <a:br>
              <a:rPr lang="ru-RU" dirty="0"/>
            </a:br>
            <a:r>
              <a:rPr lang="ru-RU" dirty="0"/>
              <a:t>В НАШЕМ ИЗУЧЕНИИ: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AE3DB2-94B0-8904-5959-7FA249F8C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312895"/>
            <a:ext cx="10944226" cy="3168742"/>
          </a:xfrm>
          <a:noFill/>
        </p:spPr>
        <p:txBody>
          <a:bodyPr/>
          <a:lstStyle/>
          <a:p>
            <a:r>
              <a:rPr lang="ru-RU" b="1" dirty="0"/>
              <a:t>Одного Христа достаточно, чтобы я стал лучшей версией себя</a:t>
            </a:r>
            <a:r>
              <a:rPr lang="ru-RU" dirty="0"/>
              <a:t>. </a:t>
            </a:r>
            <a:r>
              <a:rPr lang="ru-RU" dirty="0">
                <a:solidFill>
                  <a:srgbClr val="EEEAD2"/>
                </a:solidFill>
              </a:rPr>
              <a:t>Я по-настоящему меняюсь, начиная реализовывать всё то, что Бог заложил в меня, когда я: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Понимаю</a:t>
            </a:r>
            <a:r>
              <a:rPr lang="ru-RU" dirty="0"/>
              <a:t> </a:t>
            </a:r>
            <a:r>
              <a:rPr lang="ru-RU" dirty="0">
                <a:solidFill>
                  <a:srgbClr val="EEEAD2"/>
                </a:solidFill>
              </a:rPr>
              <a:t>любовь;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Принимаю</a:t>
            </a:r>
            <a:r>
              <a:rPr lang="ru-RU" dirty="0"/>
              <a:t> </a:t>
            </a:r>
            <a:r>
              <a:rPr lang="ru-RU" dirty="0">
                <a:solidFill>
                  <a:srgbClr val="EEEAD2"/>
                </a:solidFill>
              </a:rPr>
              <a:t>любовь;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Практикую</a:t>
            </a:r>
            <a:r>
              <a:rPr lang="ru-RU" dirty="0"/>
              <a:t> </a:t>
            </a:r>
            <a:r>
              <a:rPr lang="ru-RU" dirty="0">
                <a:solidFill>
                  <a:srgbClr val="EEEAD2"/>
                </a:solidFill>
              </a:rPr>
              <a:t>любовь.</a:t>
            </a:r>
          </a:p>
        </p:txBody>
      </p:sp>
    </p:spTree>
    <p:extLst>
      <p:ext uri="{BB962C8B-B14F-4D97-AF65-F5344CB8AC3E}">
        <p14:creationId xmlns:p14="http://schemas.microsoft.com/office/powerpoint/2010/main" val="3319334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1A642-DEED-68D7-C7D7-F06661B5A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375283"/>
          </a:xfrm>
        </p:spPr>
        <p:txBody>
          <a:bodyPr/>
          <a:lstStyle/>
          <a:p>
            <a:r>
              <a:rPr lang="ru-RU" dirty="0"/>
              <a:t>ЭМОЦИОНАЛЬНЫЙ НАКАЛ ОТРЫВКА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73E28-FBD9-38A5-E4CD-F1DA2E836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097025"/>
            <a:ext cx="10944226" cy="3384612"/>
          </a:xfrm>
        </p:spPr>
        <p:txBody>
          <a:bodyPr/>
          <a:lstStyle/>
          <a:p>
            <a:r>
              <a:rPr lang="ru-RU" baseline="30000" dirty="0"/>
              <a:t>3:1</a:t>
            </a:r>
            <a:r>
              <a:rPr lang="ru-RU" dirty="0"/>
              <a:t> Не думающие </a:t>
            </a:r>
            <a:r>
              <a:rPr lang="ru-RU" dirty="0" err="1"/>
              <a:t>галаты</a:t>
            </a:r>
            <a:r>
              <a:rPr lang="ru-RU" dirty="0"/>
              <a:t>! </a:t>
            </a:r>
            <a:r>
              <a:rPr lang="ru-RU" baseline="30000" dirty="0"/>
              <a:t>3 </a:t>
            </a:r>
            <a:r>
              <a:rPr lang="ru-RU" dirty="0"/>
              <a:t>…Неужели вы так глупы? </a:t>
            </a:r>
          </a:p>
          <a:p>
            <a:pPr algn="r"/>
            <a:r>
              <a:rPr lang="en-US" dirty="0">
                <a:solidFill>
                  <a:srgbClr val="EEEAD2"/>
                </a:solidFill>
                <a:ea typeface="Times New Roman" panose="02020603050405020304" pitchFamily="18" charset="0"/>
              </a:rPr>
              <a:t>(</a:t>
            </a:r>
            <a:r>
              <a:rPr lang="ru-RU" dirty="0">
                <a:solidFill>
                  <a:srgbClr val="EEEAD2"/>
                </a:solidFill>
                <a:ea typeface="Times New Roman" panose="02020603050405020304" pitchFamily="18" charset="0"/>
              </a:rPr>
              <a:t>Послание </a:t>
            </a:r>
            <a:r>
              <a:rPr lang="ru-RU" dirty="0" err="1">
                <a:solidFill>
                  <a:srgbClr val="EEEAD2"/>
                </a:solidFill>
                <a:ea typeface="Times New Roman" panose="02020603050405020304" pitchFamily="18" charset="0"/>
              </a:rPr>
              <a:t>Галатам</a:t>
            </a:r>
            <a:r>
              <a:rPr lang="ru-RU" dirty="0">
                <a:solidFill>
                  <a:srgbClr val="EEEAD2"/>
                </a:solidFill>
                <a:ea typeface="Times New Roman" panose="02020603050405020304" pitchFamily="18" charset="0"/>
              </a:rPr>
              <a:t> 3:1 и 3)</a:t>
            </a:r>
          </a:p>
          <a:p>
            <a:r>
              <a:rPr lang="ru-RU" dirty="0">
                <a:solidFill>
                  <a:srgbClr val="EEEAD2"/>
                </a:solidFill>
                <a:ea typeface="Times New Roman" panose="02020603050405020304" pitchFamily="18" charset="0"/>
              </a:rPr>
              <a:t>Оскорбительный, откровенный и отрезвляющий тон апостола Павла говорит нам о том, что </a:t>
            </a:r>
            <a:r>
              <a:rPr lang="ru-RU" b="1" dirty="0">
                <a:ea typeface="Times New Roman" panose="02020603050405020304" pitchFamily="18" charset="0"/>
              </a:rPr>
              <a:t>тема, рассматриваемая им, является чрезвычайно важной</a:t>
            </a:r>
            <a:r>
              <a:rPr lang="ru-RU" dirty="0">
                <a:ea typeface="Times New Roman" panose="02020603050405020304" pitchFamily="18" charset="0"/>
              </a:rPr>
              <a:t>. </a:t>
            </a:r>
            <a:r>
              <a:rPr lang="ru-RU" dirty="0">
                <a:solidFill>
                  <a:srgbClr val="EEEAD2"/>
                </a:solidFill>
                <a:ea typeface="Times New Roman" panose="02020603050405020304" pitchFamily="18" charset="0"/>
              </a:rPr>
              <a:t>Это не какой-то второстепенный вопрос, но тема, понимание которой жизненно необходимо для всех верующих.</a:t>
            </a:r>
            <a:endParaRPr lang="en-RU" dirty="0">
              <a:solidFill>
                <a:srgbClr val="EEEAD2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95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B979F-1BE2-8C5E-2E17-E914E79BC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6"/>
            <a:ext cx="10944225" cy="1050018"/>
          </a:xfrm>
        </p:spPr>
        <p:txBody>
          <a:bodyPr/>
          <a:lstStyle/>
          <a:p>
            <a:r>
              <a:rPr lang="ru-RU" dirty="0"/>
              <a:t>АРГУМЕНТЫ ПАВЛА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744A57-2609-83DA-3EB7-D38244D11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611087"/>
            <a:ext cx="10944226" cy="3870550"/>
          </a:xfrm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Третью главу своего Послания </a:t>
            </a:r>
            <a:r>
              <a:rPr lang="ru-RU" dirty="0" err="1">
                <a:solidFill>
                  <a:srgbClr val="EEEAD2"/>
                </a:solidFill>
              </a:rPr>
              <a:t>Галатам</a:t>
            </a:r>
            <a:r>
              <a:rPr lang="ru-RU" dirty="0">
                <a:solidFill>
                  <a:srgbClr val="EEEAD2"/>
                </a:solidFill>
              </a:rPr>
              <a:t> апостол Павел посвящает тому, чтобы показать </a:t>
            </a:r>
            <a:r>
              <a:rPr lang="ru-RU" b="1" dirty="0"/>
              <a:t>превосходство веры над законом</a:t>
            </a:r>
            <a:r>
              <a:rPr lang="ru-RU" dirty="0"/>
              <a:t>. </a:t>
            </a:r>
            <a:r>
              <a:rPr lang="ru-RU" dirty="0">
                <a:solidFill>
                  <a:srgbClr val="EEEAD2"/>
                </a:solidFill>
              </a:rPr>
              <a:t>Всё это он делает, чтобы показать, что мы не только обретаем спасение по благодати, но и живём ею. Павел демонстрирует превосходство веры на основании: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Личного </a:t>
            </a:r>
            <a:r>
              <a:rPr lang="ru-RU" b="1" u="sng" dirty="0">
                <a:solidFill>
                  <a:srgbClr val="FABD2B"/>
                </a:solidFill>
              </a:rPr>
              <a:t>опыта</a:t>
            </a:r>
            <a:r>
              <a:rPr lang="ru-RU" dirty="0"/>
              <a:t> (3:1-5);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Истории</a:t>
            </a:r>
            <a:r>
              <a:rPr lang="ru-RU" dirty="0"/>
              <a:t> Авраама (3:6-14);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Обетований</a:t>
            </a:r>
            <a:r>
              <a:rPr lang="ru-RU" dirty="0"/>
              <a:t> Бога (3:15-25);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Усыновления</a:t>
            </a:r>
            <a:r>
              <a:rPr lang="ru-RU" dirty="0"/>
              <a:t> во Христе (3:26-29)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4246720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AD6CE-9CDC-107C-751F-51223653D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6"/>
            <a:ext cx="10944225" cy="935038"/>
          </a:xfrm>
        </p:spPr>
        <p:txBody>
          <a:bodyPr/>
          <a:lstStyle/>
          <a:p>
            <a:r>
              <a:rPr lang="ru-RU" dirty="0"/>
              <a:t>ПРЕВОСХОДСТВО ВЕРЫ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9F5852-408B-6E3D-62BA-732A61A37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376364"/>
            <a:ext cx="10944226" cy="4105273"/>
          </a:xfrm>
        </p:spPr>
        <p:txBody>
          <a:bodyPr/>
          <a:lstStyle/>
          <a:p>
            <a:r>
              <a:rPr lang="ru-RU" dirty="0"/>
              <a:t>Когда мы живём верой, а не законом, наша жизнь становится: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Одухотворённой</a:t>
            </a:r>
            <a:r>
              <a:rPr lang="ru-RU" dirty="0"/>
              <a:t> (3:1-5);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Оправданной</a:t>
            </a:r>
            <a:r>
              <a:rPr lang="ru-RU" dirty="0"/>
              <a:t> (3:6-14);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Обетованной</a:t>
            </a:r>
            <a:r>
              <a:rPr lang="ru-RU" dirty="0"/>
              <a:t> (3:15-25);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Освобождённой</a:t>
            </a:r>
            <a:r>
              <a:rPr lang="ru-RU" dirty="0"/>
              <a:t> (3:26-29).</a:t>
            </a:r>
          </a:p>
          <a:p>
            <a:r>
              <a:rPr lang="ru-RU" dirty="0"/>
              <a:t>Мартин Лютер каждый день напоминал себе о своём положении во Христе проговаривая слова: «</a:t>
            </a:r>
            <a:r>
              <a:rPr lang="ru-RU" i="1" dirty="0"/>
              <a:t>Ты принят Богом</a:t>
            </a:r>
            <a:r>
              <a:rPr lang="ru-RU" dirty="0"/>
              <a:t>».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4137894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9BBAB-20A6-A8D0-0D22-410F034E0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ПЯТЬ</a:t>
            </a:r>
            <a:r>
              <a:rPr lang="en-US" dirty="0"/>
              <a:t>*</a:t>
            </a:r>
            <a:r>
              <a:rPr lang="ru-RU" dirty="0"/>
              <a:t> ВОПРОСОВ ПАВЛА ВОКРУГ ОДНОЙ ТЕМЫ СВЯТОГО ДУХА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5AC16-EF11-D83B-AED6-440B16650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302329"/>
            <a:ext cx="10944226" cy="3281607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Кто отвлёк от откровения Святого Духа (3:1)?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Как вы получили Святого Духа (3:2)?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Каким образом вы собираетесь жить без Святого Духа (3:3)?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Как можно было забыть о том, что Святой Дух сделал (3:4)?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Как Бог Святым Духом показывает Своё присутствие (3:5)?</a:t>
            </a:r>
            <a:endParaRPr lang="en-US" dirty="0"/>
          </a:p>
          <a:p>
            <a:r>
              <a:rPr lang="ru-RU" dirty="0"/>
              <a:t>*</a:t>
            </a:r>
            <a:r>
              <a:rPr lang="en-US" dirty="0"/>
              <a:t>(</a:t>
            </a:r>
            <a:r>
              <a:rPr lang="ru-RU" dirty="0"/>
              <a:t>Вопросов на самом деле шесть, но один из них «</a:t>
            </a:r>
            <a:r>
              <a:rPr lang="ru-RU" i="1"/>
              <a:t>Нуежели</a:t>
            </a:r>
            <a:r>
              <a:rPr lang="ru-RU" i="1" dirty="0"/>
              <a:t> вы так глупы?</a:t>
            </a:r>
            <a:r>
              <a:rPr lang="ru-RU" dirty="0"/>
              <a:t>») 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756896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6E285-00F0-6D8C-4638-B6E48B821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582547"/>
          </a:xfrm>
        </p:spPr>
        <p:txBody>
          <a:bodyPr/>
          <a:lstStyle/>
          <a:p>
            <a:r>
              <a:rPr lang="ru-RU" dirty="0"/>
              <a:t>ЛИШЬ ДОВЕРИЕ ХРИСТУ </a:t>
            </a:r>
            <a:br>
              <a:rPr lang="ru-RU" dirty="0"/>
            </a:br>
            <a:r>
              <a:rPr lang="ru-RU" dirty="0"/>
              <a:t>ДЕЛАЕТ ЖИЗНЬ ДУХОВНОЙ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14CC6-2E0B-5D37-DA15-675EB761B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023873"/>
            <a:ext cx="10944226" cy="3457764"/>
          </a:xfrm>
        </p:spPr>
        <p:txBody>
          <a:bodyPr/>
          <a:lstStyle/>
          <a:p>
            <a:r>
              <a:rPr lang="ru-RU" dirty="0"/>
              <a:t>Духовная жизнь – это, прежде всего, жизнь, исполненная Святым Духом и подчинённая Ему. Дух Святой появляется в нашей жизни благодаря вере и именно Он наполняет нашу Христианскую жизнь: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Пониманием</a:t>
            </a:r>
            <a:r>
              <a:rPr lang="ru-RU" dirty="0"/>
              <a:t> Христа;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Преодолением</a:t>
            </a:r>
            <a:r>
              <a:rPr lang="ru-RU" dirty="0"/>
              <a:t> греха;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Преображением</a:t>
            </a:r>
            <a:r>
              <a:rPr lang="ru-RU" dirty="0"/>
              <a:t> всей жизни.</a:t>
            </a:r>
          </a:p>
        </p:txBody>
      </p:sp>
    </p:spTree>
    <p:extLst>
      <p:ext uri="{BB962C8B-B14F-4D97-AF65-F5344CB8AC3E}">
        <p14:creationId xmlns:p14="http://schemas.microsoft.com/office/powerpoint/2010/main" val="3629624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BE61A-ABBC-F783-BD42-A6F8DB2E7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23713-21E6-EFAF-A6F8-22BC1B2A18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63793"/>
            <a:ext cx="10944226" cy="4717843"/>
          </a:xfrm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</a:rPr>
              <a:t>2:19 </a:t>
            </a:r>
            <a:r>
              <a:rPr lang="ru-RU" dirty="0">
                <a:solidFill>
                  <a:srgbClr val="EEEAD2"/>
                </a:solidFill>
              </a:rPr>
              <a:t>Закон приговорил меня к смерти, и, умерев, я освободился от власти Закона, чтобы жить для Бога!</a:t>
            </a:r>
            <a:r>
              <a:rPr lang="ru-RU" baseline="30000" dirty="0">
                <a:solidFill>
                  <a:srgbClr val="EEEAD2"/>
                </a:solidFill>
              </a:rPr>
              <a:t> </a:t>
            </a:r>
            <a:r>
              <a:rPr lang="ru-RU" dirty="0">
                <a:solidFill>
                  <a:srgbClr val="EEEAD2"/>
                </a:solidFill>
              </a:rPr>
              <a:t>Я был распят со Христом, </a:t>
            </a:r>
            <a:r>
              <a:rPr lang="ru-RU" baseline="30000" dirty="0">
                <a:solidFill>
                  <a:srgbClr val="EEEAD2"/>
                </a:solidFill>
              </a:rPr>
              <a:t>20 </a:t>
            </a:r>
            <a:r>
              <a:rPr lang="ru-RU" dirty="0">
                <a:solidFill>
                  <a:srgbClr val="EEEAD2"/>
                </a:solidFill>
              </a:rPr>
              <a:t>и уже не я, но Христос живет во мне. Моя жизнь в этом теле – это жизнь верой в Сына Божьего, полюбившего меня и отдавшего Себя за меня. </a:t>
            </a:r>
            <a:r>
              <a:rPr lang="ru-RU" baseline="30000" dirty="0">
                <a:solidFill>
                  <a:srgbClr val="EEEAD2"/>
                </a:solidFill>
              </a:rPr>
              <a:t>21 </a:t>
            </a:r>
            <a:r>
              <a:rPr lang="ru-RU" dirty="0">
                <a:solidFill>
                  <a:srgbClr val="EEEAD2"/>
                </a:solidFill>
              </a:rPr>
              <a:t>Я не отвергаю благодать Божью. А если бы оправдание можно было получить через </a:t>
            </a:r>
            <a:r>
              <a:rPr lang="ru-RU" i="1" dirty="0">
                <a:solidFill>
                  <a:srgbClr val="EEEAD2"/>
                </a:solidFill>
              </a:rPr>
              <a:t>соблюдение </a:t>
            </a:r>
            <a:r>
              <a:rPr lang="ru-RU" dirty="0">
                <a:solidFill>
                  <a:srgbClr val="EEEAD2"/>
                </a:solidFill>
              </a:rPr>
              <a:t>Закона, то это значило бы, что Христос умер напрасно! </a:t>
            </a:r>
            <a:r>
              <a:rPr lang="ru-RU" baseline="30000" dirty="0">
                <a:solidFill>
                  <a:srgbClr val="EEEAD2"/>
                </a:solidFill>
              </a:rPr>
              <a:t>3:1</a:t>
            </a:r>
            <a:r>
              <a:rPr lang="ru-RU" dirty="0">
                <a:solidFill>
                  <a:srgbClr val="EEEAD2"/>
                </a:solidFill>
              </a:rPr>
              <a:t> Глупые </a:t>
            </a:r>
            <a:r>
              <a:rPr lang="ru-RU" dirty="0" err="1">
                <a:solidFill>
                  <a:srgbClr val="EEEAD2"/>
                </a:solidFill>
              </a:rPr>
              <a:t>галаты</a:t>
            </a:r>
            <a:r>
              <a:rPr lang="ru-RU" dirty="0">
                <a:solidFill>
                  <a:srgbClr val="EEEAD2"/>
                </a:solidFill>
              </a:rPr>
              <a:t>! Кто это так заворожил вас, </a:t>
            </a:r>
            <a:r>
              <a:rPr lang="ru-RU" b="1" dirty="0"/>
              <a:t>вас, которым так ясно был представлен распятый Христос</a:t>
            </a:r>
            <a:r>
              <a:rPr lang="ru-RU" dirty="0"/>
              <a:t>? </a:t>
            </a:r>
            <a:r>
              <a:rPr lang="ru-RU" baseline="30000" dirty="0"/>
              <a:t> </a:t>
            </a:r>
          </a:p>
          <a:p>
            <a:pPr algn="r"/>
            <a:r>
              <a:rPr lang="en-US" dirty="0">
                <a:solidFill>
                  <a:srgbClr val="EEEAD2"/>
                </a:solidFill>
                <a:ea typeface="Times New Roman" panose="02020603050405020304" pitchFamily="18" charset="0"/>
              </a:rPr>
              <a:t>(</a:t>
            </a:r>
            <a:r>
              <a:rPr lang="ru-RU" dirty="0">
                <a:solidFill>
                  <a:srgbClr val="EEEAD2"/>
                </a:solidFill>
                <a:ea typeface="Times New Roman" panose="02020603050405020304" pitchFamily="18" charset="0"/>
              </a:rPr>
              <a:t>Послание </a:t>
            </a:r>
            <a:r>
              <a:rPr lang="ru-RU" dirty="0" err="1">
                <a:solidFill>
                  <a:srgbClr val="EEEAD2"/>
                </a:solidFill>
                <a:ea typeface="Times New Roman" panose="02020603050405020304" pitchFamily="18" charset="0"/>
              </a:rPr>
              <a:t>Галатам</a:t>
            </a:r>
            <a:r>
              <a:rPr lang="ru-RU" dirty="0">
                <a:solidFill>
                  <a:srgbClr val="EEEAD2"/>
                </a:solidFill>
                <a:ea typeface="Times New Roman" panose="02020603050405020304" pitchFamily="18" charset="0"/>
              </a:rPr>
              <a:t> 2:19-21 и 3:1)</a:t>
            </a:r>
            <a:endParaRPr lang="en-RU" dirty="0">
              <a:solidFill>
                <a:srgbClr val="EEEAD2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166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E6C2F-AB13-C664-014A-42D3DF55D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300389"/>
          </a:xfrm>
        </p:spPr>
        <p:txBody>
          <a:bodyPr/>
          <a:lstStyle/>
          <a:p>
            <a:r>
              <a:rPr lang="ru-RU" dirty="0"/>
              <a:t>ПОНИМАНИЕМ ХРИСТА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9B1AB1-0101-4AA8-16ED-0AB1FDF03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828801"/>
            <a:ext cx="11110914" cy="3652836"/>
          </a:xfrm>
        </p:spPr>
        <p:txBody>
          <a:bodyPr/>
          <a:lstStyle/>
          <a:p>
            <a:r>
              <a:rPr lang="ru-RU" dirty="0"/>
              <a:t>Проповедуя </a:t>
            </a:r>
            <a:r>
              <a:rPr lang="ru-RU" dirty="0" err="1"/>
              <a:t>галатам</a:t>
            </a:r>
            <a:r>
              <a:rPr lang="ru-RU" dirty="0"/>
              <a:t> Павел очень явно показал им Христа. Но понять слова Павла они смогли только Духом Святым, Которым Господь открывает Себя в образе распятого за нас Иисуса Христа. Понимание жизни, смерти и воскресения Христа означает: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Принятие своего </a:t>
            </a:r>
            <a:r>
              <a:rPr lang="ru-RU" b="1" u="sng" dirty="0">
                <a:solidFill>
                  <a:srgbClr val="FABD2B"/>
                </a:solidFill>
              </a:rPr>
              <a:t>бессилия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Постижение своего </a:t>
            </a:r>
            <a:r>
              <a:rPr lang="ru-RU" b="1" u="sng" dirty="0">
                <a:solidFill>
                  <a:srgbClr val="FABD2B"/>
                </a:solidFill>
              </a:rPr>
              <a:t>благословения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Перестроение своей </a:t>
            </a:r>
            <a:r>
              <a:rPr lang="ru-RU" b="1" u="sng" dirty="0">
                <a:solidFill>
                  <a:srgbClr val="FABD2B"/>
                </a:solidFill>
              </a:rPr>
              <a:t>мотивации</a:t>
            </a:r>
            <a:r>
              <a:rPr lang="ru-RU" dirty="0"/>
              <a:t>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42800364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A6E4BE-3286-169E-A52B-F587A49E0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33401"/>
            <a:ext cx="11078256" cy="4948236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</a:rPr>
              <a:t>Протестантам свойственно уделять особое внимание тому, что в отличии от католиков в наших церквях нет распятий. Христос уже воскрес и вознёсся у нас. В этом есть своё рациональное зерно. Но есть оно и в том, чтобы продолжать взирать на распятого Христа. </a:t>
            </a:r>
            <a:r>
              <a:rPr lang="ru-RU" i="1" dirty="0">
                <a:solidFill>
                  <a:srgbClr val="EEEAD2"/>
                </a:solidFill>
              </a:rPr>
              <a:t>Смотрим ли мы всё ещё на распятого Христа или оставили эту картину позади?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«</a:t>
            </a:r>
            <a:r>
              <a:rPr lang="ru-RU" b="1" i="1" dirty="0"/>
              <a:t>Мы не только обретаем спасение благодаря Евангелию, но мы и духовно растём благодаря Евангелию... Мы никогда не оставляем Евангелие позади</a:t>
            </a:r>
            <a:r>
              <a:rPr lang="ru-RU" dirty="0"/>
              <a:t>».</a:t>
            </a:r>
          </a:p>
          <a:p>
            <a:pPr algn="r"/>
            <a:r>
              <a:rPr lang="ru-RU" dirty="0">
                <a:solidFill>
                  <a:srgbClr val="EEEAD2"/>
                </a:solidFill>
              </a:rPr>
              <a:t>(Тимоти Келлер «</a:t>
            </a:r>
            <a:r>
              <a:rPr lang="ru-RU" i="1" dirty="0">
                <a:solidFill>
                  <a:srgbClr val="EEEAD2"/>
                </a:solidFill>
              </a:rPr>
              <a:t>Послание </a:t>
            </a:r>
            <a:r>
              <a:rPr lang="ru-RU" i="1" dirty="0" err="1">
                <a:solidFill>
                  <a:srgbClr val="EEEAD2"/>
                </a:solidFill>
              </a:rPr>
              <a:t>Галатам</a:t>
            </a:r>
            <a:r>
              <a:rPr lang="ru-RU" i="1" dirty="0">
                <a:solidFill>
                  <a:srgbClr val="EEEAD2"/>
                </a:solidFill>
              </a:rPr>
              <a:t> для вас</a:t>
            </a:r>
            <a:r>
              <a:rPr lang="ru-RU" dirty="0">
                <a:solidFill>
                  <a:srgbClr val="EEEAD2"/>
                </a:solidFill>
              </a:rPr>
              <a:t>»)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Лишь доверие Христу делает жизнь духовной</a:t>
            </a:r>
            <a:r>
              <a:rPr lang="en-RU" b="1" dirty="0"/>
              <a:t> </a:t>
            </a:r>
            <a:r>
              <a:rPr lang="ru-RU" b="1" dirty="0"/>
              <a:t> 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18681861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11AF0-0B93-ACA5-3010-970400249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EE956-5ABE-0A92-B286-D38FB9A47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63793"/>
            <a:ext cx="10944226" cy="4717843"/>
          </a:xfrm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</a:rPr>
              <a:t>3:3 </a:t>
            </a:r>
            <a:r>
              <a:rPr lang="ru-RU" dirty="0">
                <a:solidFill>
                  <a:srgbClr val="EEEAD2"/>
                </a:solidFill>
              </a:rPr>
              <a:t>Неужели вы так глупы? </a:t>
            </a:r>
            <a:r>
              <a:rPr lang="ru-RU" b="1" dirty="0"/>
              <a:t>Вы начали Духом, а сейчас вы хотите достичь цели человеческими усилиями</a:t>
            </a:r>
            <a:r>
              <a:rPr lang="ru-RU" dirty="0"/>
              <a:t>? </a:t>
            </a:r>
            <a:r>
              <a:rPr lang="ru-RU" baseline="30000" dirty="0">
                <a:solidFill>
                  <a:srgbClr val="EEEAD2"/>
                </a:solidFill>
              </a:rPr>
              <a:t>4 </a:t>
            </a:r>
            <a:r>
              <a:rPr lang="ru-RU" dirty="0">
                <a:solidFill>
                  <a:srgbClr val="EEEAD2"/>
                </a:solidFill>
              </a:rPr>
              <a:t>Неужели все, через что вы прошли, было напрасно? Не может быть, чтобы все это было напрасным! </a:t>
            </a:r>
          </a:p>
          <a:p>
            <a:pPr algn="r"/>
            <a:r>
              <a:rPr lang="en-US" dirty="0">
                <a:solidFill>
                  <a:srgbClr val="EEEAD2"/>
                </a:solidFill>
                <a:ea typeface="Times New Roman" panose="02020603050405020304" pitchFamily="18" charset="0"/>
              </a:rPr>
              <a:t>(</a:t>
            </a:r>
            <a:r>
              <a:rPr lang="ru-RU" dirty="0">
                <a:solidFill>
                  <a:srgbClr val="EEEAD2"/>
                </a:solidFill>
                <a:ea typeface="Times New Roman" panose="02020603050405020304" pitchFamily="18" charset="0"/>
              </a:rPr>
              <a:t>Послание </a:t>
            </a:r>
            <a:r>
              <a:rPr lang="ru-RU" dirty="0" err="1">
                <a:solidFill>
                  <a:srgbClr val="EEEAD2"/>
                </a:solidFill>
                <a:ea typeface="Times New Roman" panose="02020603050405020304" pitchFamily="18" charset="0"/>
              </a:rPr>
              <a:t>Галатам</a:t>
            </a:r>
            <a:r>
              <a:rPr lang="ru-RU" dirty="0">
                <a:solidFill>
                  <a:srgbClr val="EEEAD2"/>
                </a:solidFill>
                <a:ea typeface="Times New Roman" panose="02020603050405020304" pitchFamily="18" charset="0"/>
              </a:rPr>
              <a:t> 3:3-4)</a:t>
            </a:r>
            <a:endParaRPr lang="en-RU" dirty="0">
              <a:solidFill>
                <a:srgbClr val="EEEAD2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9027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9DD9E-C010-F079-28DE-81C5E7EDF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343932"/>
          </a:xfrm>
        </p:spPr>
        <p:txBody>
          <a:bodyPr/>
          <a:lstStyle/>
          <a:p>
            <a:r>
              <a:rPr lang="ru-RU" dirty="0"/>
              <a:t>ПРЕОДОЛЕНИЕ ГРЕХА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697E82-310D-6266-45E3-FAEFA22DC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785257"/>
            <a:ext cx="10944226" cy="3696380"/>
          </a:xfrm>
        </p:spPr>
        <p:txBody>
          <a:bodyPr/>
          <a:lstStyle/>
          <a:p>
            <a:r>
              <a:rPr lang="ru-RU" dirty="0"/>
              <a:t>Благодаря работе Духа Святого в нашей жизни мы не только приходим к Богу и получаем прощение наших грехов, но и шаг за шагом преодолеваем греховные тенденции в жизни, становясь всё больше и больше теми, кем мы были призваны быть. Дух Святой: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Показывает нам </a:t>
            </a:r>
            <a:r>
              <a:rPr lang="ru-RU" b="1" u="sng" dirty="0">
                <a:solidFill>
                  <a:srgbClr val="FABD2B"/>
                </a:solidFill>
              </a:rPr>
              <a:t>глубину</a:t>
            </a:r>
            <a:r>
              <a:rPr lang="ru-RU" dirty="0"/>
              <a:t> нашего греха;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Подталкивает нас к </a:t>
            </a:r>
            <a:r>
              <a:rPr lang="ru-RU" b="1" u="sng" dirty="0">
                <a:solidFill>
                  <a:srgbClr val="FABD2B"/>
                </a:solidFill>
              </a:rPr>
              <a:t>прославлению</a:t>
            </a:r>
            <a:r>
              <a:rPr lang="ru-RU" dirty="0"/>
              <a:t> Бога;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Преображает наше </a:t>
            </a:r>
            <a:r>
              <a:rPr lang="ru-RU" b="1" u="sng" dirty="0">
                <a:solidFill>
                  <a:srgbClr val="FABD2B"/>
                </a:solidFill>
              </a:rPr>
              <a:t>сердце</a:t>
            </a:r>
            <a:r>
              <a:rPr lang="ru-RU" dirty="0"/>
              <a:t>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3180411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D6F79-50E0-01A4-D261-9BA4F158ED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40229"/>
            <a:ext cx="10944226" cy="4741407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Духовные практики чрезвычайно важны в нашей жизни. Но ещё важнее порядок. Мы меняемся не благодаря этим практикам, но мы практикуем эти вещи, благодаря переменам в нашей жизни.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aseline="30000" dirty="0">
                <a:solidFill>
                  <a:srgbClr val="EEEAD2"/>
                </a:solidFill>
              </a:rPr>
              <a:t>10:</a:t>
            </a:r>
            <a:r>
              <a:rPr lang="ru-RU" baseline="30000" dirty="0">
                <a:solidFill>
                  <a:srgbClr val="EEEAD2"/>
                </a:solidFill>
              </a:rPr>
              <a:t>44 </a:t>
            </a:r>
            <a:r>
              <a:rPr lang="ru-RU" dirty="0">
                <a:solidFill>
                  <a:srgbClr val="EEEAD2"/>
                </a:solidFill>
              </a:rPr>
              <a:t>Петр еще говорил это, когда на всех слушавших его Весть сошел Святой Дух. </a:t>
            </a:r>
            <a:r>
              <a:rPr lang="ru-RU" baseline="30000" dirty="0">
                <a:solidFill>
                  <a:srgbClr val="EEEAD2"/>
                </a:solidFill>
              </a:rPr>
              <a:t>45 </a:t>
            </a:r>
            <a:r>
              <a:rPr lang="ru-RU" dirty="0">
                <a:solidFill>
                  <a:srgbClr val="EEEAD2"/>
                </a:solidFill>
              </a:rPr>
              <a:t>Верующие из обрезанных</a:t>
            </a:r>
            <a:r>
              <a:rPr lang="en-GB" dirty="0">
                <a:solidFill>
                  <a:srgbClr val="EEEAD2"/>
                </a:solidFill>
              </a:rPr>
              <a:t>, </a:t>
            </a:r>
            <a:r>
              <a:rPr lang="ru-RU" dirty="0">
                <a:solidFill>
                  <a:srgbClr val="EEEAD2"/>
                </a:solidFill>
              </a:rPr>
              <a:t>которые пришли с Петром, были удивлены, что дар Святого Духа был излит и на язычников, </a:t>
            </a:r>
            <a:r>
              <a:rPr lang="ru-RU" baseline="30000" dirty="0">
                <a:solidFill>
                  <a:srgbClr val="EEEAD2"/>
                </a:solidFill>
              </a:rPr>
              <a:t>46 </a:t>
            </a:r>
            <a:r>
              <a:rPr lang="ru-RU" dirty="0">
                <a:solidFill>
                  <a:srgbClr val="EEEAD2"/>
                </a:solidFill>
              </a:rPr>
              <a:t>потому что </a:t>
            </a:r>
            <a:r>
              <a:rPr lang="ru-RU" b="1" dirty="0"/>
              <a:t>они слышали, как те говорили на незнакомых языках и славили Бога</a:t>
            </a:r>
            <a:r>
              <a:rPr lang="ru-RU" dirty="0"/>
              <a:t>.</a:t>
            </a:r>
          </a:p>
          <a:p>
            <a:pPr algn="r"/>
            <a:r>
              <a:rPr lang="ru-RU" dirty="0">
                <a:solidFill>
                  <a:srgbClr val="EEEAD2"/>
                </a:solidFill>
              </a:rPr>
              <a:t>(Деяния апостолов 10:44-46)</a:t>
            </a:r>
            <a:endParaRPr lang="en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9152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BC023-CBBE-C24A-AAF9-67E9AD8F5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62001"/>
            <a:ext cx="10944226" cy="4719636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rgbClr val="EEEAD2"/>
                </a:solidFill>
              </a:rPr>
              <a:t>Полагаемся ли мы на свои силы в преодолении тех грехов и ошибок, что раз за разом ставят нам подножки в жизни? Или мы опираемся на силу Духа Святого в нас, позволяющую нам не просто исправлять поведение, но изменять наши сердца и души?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«</a:t>
            </a:r>
            <a:r>
              <a:rPr lang="ru-RU" b="1" i="1" dirty="0"/>
              <a:t>Дух приходит только через крест Христа</a:t>
            </a:r>
            <a:r>
              <a:rPr lang="ru-RU" dirty="0"/>
              <a:t>»</a:t>
            </a:r>
          </a:p>
          <a:p>
            <a:pPr algn="r"/>
            <a:r>
              <a:rPr lang="ru-RU" dirty="0"/>
              <a:t>(Тодд Вилсон «</a:t>
            </a:r>
            <a:r>
              <a:rPr lang="ru-RU" i="1" dirty="0" err="1">
                <a:solidFill>
                  <a:srgbClr val="EEEAD2"/>
                </a:solidFill>
              </a:rPr>
              <a:t>Галатам</a:t>
            </a:r>
            <a:r>
              <a:rPr lang="ru-RU" i="1" dirty="0">
                <a:solidFill>
                  <a:srgbClr val="EEEAD2"/>
                </a:solidFill>
              </a:rPr>
              <a:t>. Жизнь, укоренённая в Евангелии</a:t>
            </a:r>
            <a:r>
              <a:rPr lang="ru-RU" dirty="0"/>
              <a:t>»)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Лишь доверие Христу делает жизнь духовной</a:t>
            </a:r>
            <a:r>
              <a:rPr lang="en-RU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163995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8C81F-156E-6549-3DFF-C0BF5F039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05E15-DD45-6E86-8908-F0FECCAC2D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63793"/>
            <a:ext cx="10944226" cy="4717843"/>
          </a:xfrm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</a:rPr>
              <a:t>3:2 </a:t>
            </a:r>
            <a:r>
              <a:rPr lang="ru-RU" dirty="0">
                <a:solidFill>
                  <a:srgbClr val="EEEAD2"/>
                </a:solidFill>
              </a:rPr>
              <a:t>Ответьте мне на один вопрос: вы получили Духа благодаря соблюдению Закона или же по вере в то, что вы услышали? …</a:t>
            </a:r>
            <a:r>
              <a:rPr lang="ru-RU" baseline="30000" dirty="0">
                <a:solidFill>
                  <a:srgbClr val="EEEAD2"/>
                </a:solidFill>
              </a:rPr>
              <a:t>5 </a:t>
            </a:r>
            <a:r>
              <a:rPr lang="ru-RU" dirty="0">
                <a:solidFill>
                  <a:srgbClr val="EEEAD2"/>
                </a:solidFill>
              </a:rPr>
              <a:t>Разве </a:t>
            </a:r>
            <a:r>
              <a:rPr lang="ru-RU" i="1" dirty="0">
                <a:solidFill>
                  <a:srgbClr val="EEEAD2"/>
                </a:solidFill>
              </a:rPr>
              <a:t>Бог</a:t>
            </a:r>
            <a:r>
              <a:rPr lang="ru-RU" dirty="0">
                <a:solidFill>
                  <a:srgbClr val="EEEAD2"/>
                </a:solidFill>
              </a:rPr>
              <a:t> </a:t>
            </a:r>
            <a:r>
              <a:rPr lang="ru-RU" b="1" dirty="0"/>
              <a:t>дает вам Духа и совершает среди вас чудеса</a:t>
            </a:r>
            <a:r>
              <a:rPr lang="ru-RU" dirty="0"/>
              <a:t> </a:t>
            </a:r>
            <a:r>
              <a:rPr lang="ru-RU" dirty="0">
                <a:solidFill>
                  <a:srgbClr val="EEEAD2"/>
                </a:solidFill>
              </a:rPr>
              <a:t>потому, что вы соблюдаете Закон, или же потому, что вы поверили тому, о чем вы услышали? </a:t>
            </a:r>
          </a:p>
          <a:p>
            <a:pPr algn="r"/>
            <a:r>
              <a:rPr lang="en-US" dirty="0">
                <a:solidFill>
                  <a:srgbClr val="EEEAD2"/>
                </a:solidFill>
                <a:ea typeface="Times New Roman" panose="02020603050405020304" pitchFamily="18" charset="0"/>
              </a:rPr>
              <a:t>(</a:t>
            </a:r>
            <a:r>
              <a:rPr lang="ru-RU" dirty="0">
                <a:solidFill>
                  <a:srgbClr val="EEEAD2"/>
                </a:solidFill>
                <a:ea typeface="Times New Roman" panose="02020603050405020304" pitchFamily="18" charset="0"/>
              </a:rPr>
              <a:t>Послание </a:t>
            </a:r>
            <a:r>
              <a:rPr lang="ru-RU" dirty="0" err="1">
                <a:solidFill>
                  <a:srgbClr val="EEEAD2"/>
                </a:solidFill>
                <a:ea typeface="Times New Roman" panose="02020603050405020304" pitchFamily="18" charset="0"/>
              </a:rPr>
              <a:t>Галатам</a:t>
            </a:r>
            <a:r>
              <a:rPr lang="ru-RU" dirty="0">
                <a:solidFill>
                  <a:srgbClr val="EEEAD2"/>
                </a:solidFill>
                <a:ea typeface="Times New Roman" panose="02020603050405020304" pitchFamily="18" charset="0"/>
              </a:rPr>
              <a:t> 3:2 и 5)</a:t>
            </a:r>
            <a:endParaRPr lang="en-RU" dirty="0">
              <a:solidFill>
                <a:srgbClr val="EEEAD2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4624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D8766-9052-D503-E9BA-59682CDD0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017361"/>
          </a:xfrm>
        </p:spPr>
        <p:txBody>
          <a:bodyPr/>
          <a:lstStyle/>
          <a:p>
            <a:r>
              <a:rPr lang="ru-RU" dirty="0"/>
              <a:t>ПРЕОБРАЖЕНИЕ ВСЕЙ ЖИЗНИ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AEDEB-85BA-DBBE-8B7C-A6DA890E2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621971"/>
            <a:ext cx="10944226" cy="3859666"/>
          </a:xfrm>
        </p:spPr>
        <p:txBody>
          <a:bodyPr/>
          <a:lstStyle/>
          <a:p>
            <a:r>
              <a:rPr lang="ru-RU" dirty="0"/>
              <a:t>Дух Святой меняет не только нашу религиозную жизнь, когда Он становится частью нашей жизни. Он меняет абсолютно всё в нашей жизни. Всё это происходит не благодаря тому, что мы исполняем какие-то религиозные практики, но исключительно благодаря нашему доверию Господу.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Верой мы </a:t>
            </a:r>
            <a:r>
              <a:rPr lang="ru-RU" b="1" u="sng" dirty="0">
                <a:solidFill>
                  <a:srgbClr val="FABD2B"/>
                </a:solidFill>
              </a:rPr>
              <a:t>получаем</a:t>
            </a:r>
            <a:r>
              <a:rPr lang="ru-RU" dirty="0"/>
              <a:t> Дух Святой;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Верой мы </a:t>
            </a:r>
            <a:r>
              <a:rPr lang="ru-RU" b="1" u="sng" dirty="0">
                <a:solidFill>
                  <a:srgbClr val="FABD2B"/>
                </a:solidFill>
              </a:rPr>
              <a:t>подмечаем</a:t>
            </a:r>
            <a:r>
              <a:rPr lang="ru-RU" dirty="0"/>
              <a:t> чудеса Духа Святого;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Верой мы будем введены в </a:t>
            </a:r>
            <a:r>
              <a:rPr lang="ru-RU" b="1" u="sng" dirty="0">
                <a:solidFill>
                  <a:srgbClr val="FABD2B"/>
                </a:solidFill>
              </a:rPr>
              <a:t>вечность</a:t>
            </a:r>
            <a:r>
              <a:rPr lang="ru-RU" dirty="0"/>
              <a:t> Духом Святым.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879414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26890D-BB7C-105F-90A6-1DBA0DBDB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74915"/>
            <a:ext cx="10944226" cy="4806722"/>
          </a:xfrm>
        </p:spPr>
        <p:txBody>
          <a:bodyPr/>
          <a:lstStyle/>
          <a:p>
            <a:r>
              <a:rPr lang="en-GB" baseline="30000" dirty="0"/>
              <a:t>5:18</a:t>
            </a:r>
            <a:r>
              <a:rPr lang="en-GB" dirty="0"/>
              <a:t> </a:t>
            </a:r>
            <a:r>
              <a:rPr lang="en-GB" b="1" dirty="0"/>
              <a:t>…</a:t>
            </a:r>
            <a:r>
              <a:rPr lang="ru-RU" b="1" dirty="0"/>
              <a:t>исполняйтесь Духом</a:t>
            </a:r>
            <a:r>
              <a:rPr lang="ru-RU" dirty="0"/>
              <a:t>. </a:t>
            </a:r>
            <a:r>
              <a:rPr lang="ru-RU" baseline="30000" dirty="0">
                <a:solidFill>
                  <a:srgbClr val="EEEAD2"/>
                </a:solidFill>
              </a:rPr>
              <a:t>19 </a:t>
            </a:r>
            <a:r>
              <a:rPr lang="ru-RU" dirty="0">
                <a:solidFill>
                  <a:srgbClr val="EEEAD2"/>
                </a:solidFill>
              </a:rPr>
              <a:t>Наставляйте друг друга псалмами, гимнами и духовными песнопениями. Пойте и прославляйте Господа в ваших сердцах. </a:t>
            </a:r>
            <a:r>
              <a:rPr lang="ru-RU" baseline="30000" dirty="0">
                <a:solidFill>
                  <a:srgbClr val="EEEAD2"/>
                </a:solidFill>
              </a:rPr>
              <a:t>20 </a:t>
            </a:r>
            <a:r>
              <a:rPr lang="ru-RU" dirty="0">
                <a:solidFill>
                  <a:srgbClr val="EEEAD2"/>
                </a:solidFill>
              </a:rPr>
              <a:t>Всегда и за все благодарите Бога Отца во имя нашего Господа Иисуса Христа</a:t>
            </a:r>
            <a:r>
              <a:rPr lang="en-US" dirty="0">
                <a:solidFill>
                  <a:srgbClr val="EEEAD2"/>
                </a:solidFill>
              </a:rPr>
              <a:t>. </a:t>
            </a:r>
            <a:r>
              <a:rPr lang="ru-RU" baseline="30000" dirty="0">
                <a:solidFill>
                  <a:srgbClr val="EEEAD2"/>
                </a:solidFill>
              </a:rPr>
              <a:t>21 </a:t>
            </a:r>
            <a:r>
              <a:rPr lang="ru-RU" dirty="0">
                <a:solidFill>
                  <a:srgbClr val="EEEAD2"/>
                </a:solidFill>
              </a:rPr>
              <a:t>Подчиняйтесь друг другу из страха перед Христом.</a:t>
            </a:r>
            <a:endParaRPr lang="en-US" dirty="0">
              <a:solidFill>
                <a:srgbClr val="EEEAD2"/>
              </a:solidFill>
            </a:endParaRPr>
          </a:p>
          <a:p>
            <a:pPr algn="r"/>
            <a:r>
              <a:rPr lang="en-US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Послание Ефесянам 5:18-21)</a:t>
            </a:r>
            <a:r>
              <a:rPr lang="en-RU" dirty="0">
                <a:solidFill>
                  <a:srgbClr val="EEEAD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164424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3771D-567F-7462-F8F9-BCBD498DC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284F5-3A8E-CEE6-A1D6-3348A540C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463675"/>
          </a:xfrm>
        </p:spPr>
        <p:txBody>
          <a:bodyPr/>
          <a:lstStyle/>
          <a:p>
            <a:r>
              <a:rPr lang="ru-RU" dirty="0"/>
              <a:t>ПРИМЕР ОШИБКИ, </a:t>
            </a:r>
            <a:br>
              <a:rPr lang="en-US" dirty="0"/>
            </a:br>
            <a:r>
              <a:rPr lang="ru-RU" dirty="0"/>
              <a:t>КОТОРУЮ МЫ ЧАСТО ДОПУСКАЕМ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E2CEA-22ED-020B-5C06-5F8FD1169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6" y="2133601"/>
            <a:ext cx="11023827" cy="3537856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</a:rPr>
              <a:t>Мы считаем, что выполняя всё то, что описано в этом отрывке, (прославляя Бога, обучая друг друга, подчиняясь друг другу и так далее) мы исполняемся Святым Духом.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</a:rPr>
              <a:t>На самом деле, мы исполняемся Святым Духом, и уже в результате этого начинаем делать всё то, что неестественно для нас. </a:t>
            </a:r>
            <a:r>
              <a:rPr lang="ru-RU" b="1" dirty="0"/>
              <a:t>Исполняться Святым Духом значит осознанно возвращать контроль за своей жизнью в руки Духа Святого</a:t>
            </a:r>
            <a:r>
              <a:rPr lang="ru-RU" dirty="0"/>
              <a:t>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5279964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951CB4-3F75-FCB9-D166-4E4BEC1BA4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33401"/>
            <a:ext cx="10944226" cy="4948236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rgbClr val="EEEAD2"/>
                </a:solidFill>
              </a:rPr>
              <a:t>Возвращаем ли мы контроль над нашей жизнью вновь и вновь в руки Духа Святого? Управляет ли Он нашей судьбой? Или же, наоборот, вновь и вновь мы возвращаемся к тому, чтобы жить законом и плотью, а не Духом?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«</a:t>
            </a:r>
            <a:r>
              <a:rPr lang="ru-RU" b="1" i="1" dirty="0"/>
              <a:t>Не есть ли дело крайнего безумия — оставить веру, даровавшую вам столь великие блага, и снова обратиться к закону, который не дал вам ничего подобного?</a:t>
            </a:r>
            <a:r>
              <a:rPr lang="ru-RU" dirty="0"/>
              <a:t>»</a:t>
            </a:r>
          </a:p>
          <a:p>
            <a:pPr algn="r"/>
            <a:r>
              <a:rPr lang="ru-RU" dirty="0">
                <a:solidFill>
                  <a:srgbClr val="EEEAD2"/>
                </a:solidFill>
              </a:rPr>
              <a:t>(Св. Иоанн Златоуст «</a:t>
            </a:r>
            <a:r>
              <a:rPr lang="ru-RU" i="1" dirty="0">
                <a:solidFill>
                  <a:srgbClr val="EEEAD2"/>
                </a:solidFill>
              </a:rPr>
              <a:t>Толкование на Послание </a:t>
            </a:r>
            <a:r>
              <a:rPr lang="ru-RU" i="1" dirty="0" err="1">
                <a:solidFill>
                  <a:srgbClr val="EEEAD2"/>
                </a:solidFill>
              </a:rPr>
              <a:t>Галатам</a:t>
            </a:r>
            <a:r>
              <a:rPr lang="ru-RU" dirty="0">
                <a:solidFill>
                  <a:srgbClr val="EEEAD2"/>
                </a:solidFill>
              </a:rPr>
              <a:t>»)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Лишь доверие Христу делает жизнь духовной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40862640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text on a brown background&#10;&#10;AI-generated content may be incorrect.">
            <a:extLst>
              <a:ext uri="{FF2B5EF4-FFF2-40B4-BE49-F238E27FC236}">
                <a16:creationId xmlns:a16="http://schemas.microsoft.com/office/drawing/2014/main" id="{57ADB086-1814-A00C-B7BC-B79DA784C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8126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484A0-755F-FD5F-2729-AABB67EA3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EAD5F-92FF-63E2-5882-0FA711C74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582547"/>
          </a:xfrm>
        </p:spPr>
        <p:txBody>
          <a:bodyPr/>
          <a:lstStyle/>
          <a:p>
            <a:r>
              <a:rPr lang="ru-RU" dirty="0"/>
              <a:t>ЛИШЬ ДОВЕРИЕ ХРИСТУ </a:t>
            </a:r>
            <a:br>
              <a:rPr lang="ru-RU" dirty="0"/>
            </a:br>
            <a:r>
              <a:rPr lang="ru-RU" dirty="0"/>
              <a:t>ДЕЛАЕТ ЖИЗНЬ ДУХОВНОЙ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E1CD55-5CFB-FEBF-422A-4F9C9352A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023873"/>
            <a:ext cx="10944226" cy="3457764"/>
          </a:xfrm>
        </p:spPr>
        <p:txBody>
          <a:bodyPr/>
          <a:lstStyle/>
          <a:p>
            <a:r>
              <a:rPr lang="ru-RU" dirty="0"/>
              <a:t>Духовная жизнь – это, прежде всего, жизнь, исполненная Святым Духом и подчинённая Ему. Дух Святой появляется в нашей жизни благодаря вере и именно Он наполняет нашу Христианскую жизнь: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Пониманием</a:t>
            </a:r>
            <a:r>
              <a:rPr lang="ru-RU" dirty="0"/>
              <a:t> Христа;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Преодолением</a:t>
            </a:r>
            <a:r>
              <a:rPr lang="ru-RU" dirty="0"/>
              <a:t> греха;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Преображением</a:t>
            </a:r>
            <a:r>
              <a:rPr lang="ru-RU" dirty="0"/>
              <a:t> всей жизни.</a:t>
            </a:r>
          </a:p>
        </p:txBody>
      </p:sp>
    </p:spTree>
    <p:extLst>
      <p:ext uri="{BB962C8B-B14F-4D97-AF65-F5344CB8AC3E}">
        <p14:creationId xmlns:p14="http://schemas.microsoft.com/office/powerpoint/2010/main" val="25525912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A94BB-3B13-80CE-D95A-DEA2DB557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398233"/>
          </a:xfrm>
        </p:spPr>
        <p:txBody>
          <a:bodyPr/>
          <a:lstStyle/>
          <a:p>
            <a:r>
              <a:rPr lang="ru-RU" dirty="0"/>
              <a:t>В СЛЕДУЮЩИЙ РАЗ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DF8AB-9821-3923-9BA7-D9146F8394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839558"/>
            <a:ext cx="10944226" cy="3642079"/>
          </a:xfrm>
          <a:noFill/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Продолжая изучение Послания </a:t>
            </a:r>
            <a:r>
              <a:rPr lang="ru-RU" dirty="0" err="1">
                <a:solidFill>
                  <a:srgbClr val="EEEAD2"/>
                </a:solidFill>
              </a:rPr>
              <a:t>Галатам</a:t>
            </a:r>
            <a:r>
              <a:rPr lang="ru-RU" dirty="0">
                <a:solidFill>
                  <a:srgbClr val="EEEAD2"/>
                </a:solidFill>
              </a:rPr>
              <a:t> мы постараемся ответить на вопрос «</a:t>
            </a:r>
            <a:r>
              <a:rPr lang="ru-RU" b="1" dirty="0"/>
              <a:t>как понять, что живёшь не зря?</a:t>
            </a:r>
            <a:r>
              <a:rPr lang="ru-RU" dirty="0">
                <a:solidFill>
                  <a:srgbClr val="EEEAD2"/>
                </a:solidFill>
              </a:rPr>
              <a:t>»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3012808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39B98-9E24-1E9B-E8C2-980AD48FB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ПРИМЕНЕНИЕ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8A5E5-5006-4771-8F86-B9BFF9C0A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622324"/>
            <a:ext cx="10944226" cy="3859312"/>
          </a:xfrm>
          <a:noFill/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Нам очень легко жить так, как будто Дух Святой не играет особой роли в нашей жизни. Мы можем читать Библию, молиться, рассказывать другим о Христе, жертвовать деньги, ходить в церковь, петь в церкви Христианские песни, исповедовать грехи и ни на мгновение не задумываться о том, а какую роль Дух Святой играет во всём этом в моей жизни. Поэтому </a:t>
            </a:r>
            <a:r>
              <a:rPr lang="ru-RU" b="1" dirty="0"/>
              <a:t>нам стоит приучить себя к очень простой практике исповеди грехов и постоянного возвращения контроля за нашей жизнью Духу Святому</a:t>
            </a:r>
            <a:r>
              <a:rPr lang="ru-RU" dirty="0"/>
              <a:t>. 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2638999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6762F-6FF0-BFDD-C1DB-8A57445F43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48640"/>
            <a:ext cx="10944226" cy="4932996"/>
          </a:xfrm>
          <a:noFill/>
        </p:spPr>
        <p:txBody>
          <a:bodyPr/>
          <a:lstStyle/>
          <a:p>
            <a:r>
              <a:rPr lang="ru-RU" dirty="0"/>
              <a:t>«</a:t>
            </a:r>
            <a:r>
              <a:rPr lang="ru-RU" b="1" i="1" dirty="0"/>
              <a:t>Те, в ком живёт теперь Дух Святой, становятся новым Божьим храмом. В них, как по отдельности, так и во всех вместе, рай и земля соприкасаются</a:t>
            </a:r>
            <a:r>
              <a:rPr lang="ru-RU" dirty="0"/>
              <a:t>».</a:t>
            </a:r>
            <a:endParaRPr lang="en-RU" dirty="0"/>
          </a:p>
          <a:p>
            <a:pPr algn="r"/>
            <a:r>
              <a:rPr lang="ru-RU" dirty="0"/>
              <a:t>(Николас Томас Райт «</a:t>
            </a:r>
            <a:r>
              <a:rPr lang="ru-RU" i="1" dirty="0"/>
              <a:t>Просто Христианин</a:t>
            </a:r>
            <a:r>
              <a:rPr lang="ru-RU" dirty="0"/>
              <a:t>»)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3695189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FBDF-A342-150A-D03A-D4FCE4FD5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RU"/>
          </a:p>
        </p:txBody>
      </p:sp>
      <p:pic>
        <p:nvPicPr>
          <p:cNvPr id="4" name="Proberbs ENDING 16-9">
            <a:hlinkClick r:id="" action="ppaction://media"/>
            <a:extLst>
              <a:ext uri="{FF2B5EF4-FFF2-40B4-BE49-F238E27FC236}">
                <a16:creationId xmlns:a16="http://schemas.microsoft.com/office/drawing/2014/main" id="{B3D3E0D7-2A12-CA17-D433-48C72ECE6C3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66"/>
            <a:ext cx="12192000" cy="6857434"/>
          </a:xfrm>
        </p:spPr>
      </p:pic>
    </p:spTree>
    <p:extLst>
      <p:ext uri="{BB962C8B-B14F-4D97-AF65-F5344CB8AC3E}">
        <p14:creationId xmlns:p14="http://schemas.microsoft.com/office/powerpoint/2010/main" val="141225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86DB3FC2AF4845AF15B4FB7108DAB1" ma:contentTypeVersion="13" ma:contentTypeDescription="Create a new document." ma:contentTypeScope="" ma:versionID="5cf6809030937979b576bdeaf2c82a0d">
  <xsd:schema xmlns:xsd="http://www.w3.org/2001/XMLSchema" xmlns:xs="http://www.w3.org/2001/XMLSchema" xmlns:p="http://schemas.microsoft.com/office/2006/metadata/properties" xmlns:ns3="62589e56-49db-468b-8cef-9bc6768a6759" xmlns:ns4="9d1a634f-6735-4db6-bcd6-aa97ff485f62" targetNamespace="http://schemas.microsoft.com/office/2006/metadata/properties" ma:root="true" ma:fieldsID="8bfce5ef5d5d0b81a2dfefc9299e2ee1" ns3:_="" ns4:_="">
    <xsd:import namespace="62589e56-49db-468b-8cef-9bc6768a6759"/>
    <xsd:import namespace="9d1a634f-6735-4db6-bcd6-aa97ff485f6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589e56-49db-468b-8cef-9bc6768a67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1a634f-6735-4db6-bcd6-aa97ff485f6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8AE98BC-D3D4-43A3-A423-022DEC00C7DD}">
  <ds:schemaRefs>
    <ds:schemaRef ds:uri="http://schemas.microsoft.com/office/2006/metadata/properties"/>
    <ds:schemaRef ds:uri="http://www.w3.org/2000/xmlns/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2D979B1A-126E-4AD1-8221-8C6525EE7803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62589e56-49db-468b-8cef-9bc6768a6759"/>
    <ds:schemaRef ds:uri="9d1a634f-6735-4db6-bcd6-aa97ff485f62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C420F7A-413C-42FF-82BB-84EF9F3BF7E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117165</TotalTime>
  <Words>1667</Words>
  <Application>Microsoft Macintosh PowerPoint</Application>
  <PresentationFormat>Widescreen</PresentationFormat>
  <Paragraphs>97</Paragraphs>
  <Slides>29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ЧТО МЫ РАССМОТРЕЛИ  ВО ВТОРОЙ ГЛАВЕ</vt:lpstr>
      <vt:lpstr>НА ЧЁМ МЫ ОСТАНОВИЛИСЬ  В НАШЕМ ИЗУЧЕНИИ:</vt:lpstr>
      <vt:lpstr>ЭМОЦИОНАЛЬНЫЙ НАКАЛ ОТРЫВКА</vt:lpstr>
      <vt:lpstr>АРГУМЕНТЫ ПАВЛА</vt:lpstr>
      <vt:lpstr>ПРЕВОСХОДСТВО ВЕРЫ</vt:lpstr>
      <vt:lpstr>ПЯТЬ* ВОПРОСОВ ПАВЛА ВОКРУГ ОДНОЙ ТЕМЫ СВЯТОГО ДУХА</vt:lpstr>
      <vt:lpstr>ЛИШЬ ДОВЕРИЕ ХРИСТУ  ДЕЛАЕТ ЖИЗНЬ ДУХОВНОЙ</vt:lpstr>
      <vt:lpstr>PowerPoint Presentation</vt:lpstr>
      <vt:lpstr>ПОНИМАНИЕМ ХРИСТА</vt:lpstr>
      <vt:lpstr>PowerPoint Presentation</vt:lpstr>
      <vt:lpstr>PowerPoint Presentation</vt:lpstr>
      <vt:lpstr>ПРЕОДОЛЕНИЕ ГРЕХА</vt:lpstr>
      <vt:lpstr>PowerPoint Presentation</vt:lpstr>
      <vt:lpstr>PowerPoint Presentation</vt:lpstr>
      <vt:lpstr>PowerPoint Presentation</vt:lpstr>
      <vt:lpstr>ПРЕОБРАЖЕНИЕ ВСЕЙ ЖИЗНИ</vt:lpstr>
      <vt:lpstr>PowerPoint Presentation</vt:lpstr>
      <vt:lpstr>ПРИМЕР ОШИБКИ,  КОТОРУЮ МЫ ЧАСТО ДОПУСКАЕМ</vt:lpstr>
      <vt:lpstr>PowerPoint Presentation</vt:lpstr>
      <vt:lpstr>PowerPoint Presentation</vt:lpstr>
      <vt:lpstr>ЛИШЬ ДОВЕРИЕ ХРИСТУ  ДЕЛАЕТ ЖИЗНЬ ДУХОВНОЙ</vt:lpstr>
      <vt:lpstr>В СЛЕДУЮЩИЙ РАЗ</vt:lpstr>
      <vt:lpstr>ПРИМЕНЕНИЕ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Constantin Lysakov</dc:creator>
  <cp:lastModifiedBy>Constantin Lysakov</cp:lastModifiedBy>
  <cp:revision>767</cp:revision>
  <dcterms:created xsi:type="dcterms:W3CDTF">2020-09-24T09:54:03Z</dcterms:created>
  <dcterms:modified xsi:type="dcterms:W3CDTF">2025-11-02T07:06:22Z</dcterms:modified>
</cp:coreProperties>
</file>