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handoutMasterIdLst>
    <p:handoutMasterId r:id="rId42"/>
  </p:handoutMasterIdLst>
  <p:sldIdLst>
    <p:sldId id="1523" r:id="rId5"/>
    <p:sldId id="1561" r:id="rId6"/>
    <p:sldId id="2109" r:id="rId7"/>
    <p:sldId id="2108" r:id="rId8"/>
    <p:sldId id="2107" r:id="rId9"/>
    <p:sldId id="1564" r:id="rId10"/>
    <p:sldId id="2119" r:id="rId11"/>
    <p:sldId id="2120" r:id="rId12"/>
    <p:sldId id="1999" r:id="rId13"/>
    <p:sldId id="2110" r:id="rId14"/>
    <p:sldId id="2111" r:id="rId15"/>
    <p:sldId id="2125" r:id="rId16"/>
    <p:sldId id="2126" r:id="rId17"/>
    <p:sldId id="2136" r:id="rId18"/>
    <p:sldId id="2118" r:id="rId19"/>
    <p:sldId id="2127" r:id="rId20"/>
    <p:sldId id="2128" r:id="rId21"/>
    <p:sldId id="2122" r:id="rId22"/>
    <p:sldId id="2114" r:id="rId23"/>
    <p:sldId id="2124" r:id="rId24"/>
    <p:sldId id="2123" r:id="rId25"/>
    <p:sldId id="2130" r:id="rId26"/>
    <p:sldId id="2129" r:id="rId27"/>
    <p:sldId id="2135" r:id="rId28"/>
    <p:sldId id="2132" r:id="rId29"/>
    <p:sldId id="2116" r:id="rId30"/>
    <p:sldId id="2134" r:id="rId31"/>
    <p:sldId id="2133" r:id="rId32"/>
    <p:sldId id="2113" r:id="rId33"/>
    <p:sldId id="2137" r:id="rId34"/>
    <p:sldId id="1562" r:id="rId35"/>
    <p:sldId id="2112" r:id="rId36"/>
    <p:sldId id="1589" r:id="rId37"/>
    <p:sldId id="1547" r:id="rId38"/>
    <p:sldId id="1590" r:id="rId39"/>
    <p:sldId id="134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 userDrawn="1">
          <p15:clr>
            <a:srgbClr val="A4A3A4"/>
          </p15:clr>
        </p15:guide>
        <p15:guide id="4" orient="horz" pos="3725" userDrawn="1">
          <p15:clr>
            <a:srgbClr val="A4A3A4"/>
          </p15:clr>
        </p15:guide>
        <p15:guide id="5" orient="horz" pos="4042" userDrawn="1">
          <p15:clr>
            <a:srgbClr val="A4A3A4"/>
          </p15:clr>
        </p15:guide>
        <p15:guide id="6" pos="7287" userDrawn="1">
          <p15:clr>
            <a:srgbClr val="A4A3A4"/>
          </p15:clr>
        </p15:guide>
        <p15:guide id="7" orient="horz" pos="278" userDrawn="1">
          <p15:clr>
            <a:srgbClr val="A4A3A4"/>
          </p15:clr>
        </p15:guide>
        <p15:guide id="8" orient="horz" pos="345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a:srgbClr val="A08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86" autoAdjust="0"/>
    <p:restoredTop sz="96327"/>
  </p:normalViewPr>
  <p:slideViewPr>
    <p:cSldViewPr snapToGrid="0" snapToObjects="1">
      <p:cViewPr varScale="1">
        <p:scale>
          <a:sx n="103" d="100"/>
          <a:sy n="103" d="100"/>
        </p:scale>
        <p:origin x="200" y="520"/>
      </p:cViewPr>
      <p:guideLst>
        <p:guide orient="horz" pos="2160"/>
        <p:guide pos="3840"/>
        <p:guide pos="393"/>
        <p:guide orient="horz" pos="3725"/>
        <p:guide orient="horz" pos="4042"/>
        <p:guide pos="7287"/>
        <p:guide orient="horz" pos="278"/>
        <p:guide orient="horz" pos="3453"/>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F2BAA-8641-A675-F94E-5FB08B34E1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a:extLst>
              <a:ext uri="{FF2B5EF4-FFF2-40B4-BE49-F238E27FC236}">
                <a16:creationId xmlns:a16="http://schemas.microsoft.com/office/drawing/2014/main" id="{E6A27EF0-1BED-3B03-B5EB-0823DE8B8E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FFB1C9-76AB-C449-8045-361449949862}" type="datetimeFigureOut">
              <a:rPr lang="en-RU" smtClean="0"/>
              <a:t>07.09.2025</a:t>
            </a:fld>
            <a:endParaRPr lang="en-RU"/>
          </a:p>
        </p:txBody>
      </p:sp>
      <p:sp>
        <p:nvSpPr>
          <p:cNvPr id="4" name="Footer Placeholder 3">
            <a:extLst>
              <a:ext uri="{FF2B5EF4-FFF2-40B4-BE49-F238E27FC236}">
                <a16:creationId xmlns:a16="http://schemas.microsoft.com/office/drawing/2014/main" id="{48FCB05C-91E3-49F2-738F-69EFE818BA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5" name="Slide Number Placeholder 4">
            <a:extLst>
              <a:ext uri="{FF2B5EF4-FFF2-40B4-BE49-F238E27FC236}">
                <a16:creationId xmlns:a16="http://schemas.microsoft.com/office/drawing/2014/main" id="{4C296C0E-F132-7407-C42E-A8FDE01B07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6FB5AD-6CAF-744A-BCD1-2839521B78CD}" type="slidenum">
              <a:rPr lang="en-RU" smtClean="0"/>
              <a:t>‹#›</a:t>
            </a:fld>
            <a:endParaRPr lang="en-RU"/>
          </a:p>
        </p:txBody>
      </p:sp>
    </p:spTree>
    <p:extLst>
      <p:ext uri="{BB962C8B-B14F-4D97-AF65-F5344CB8AC3E}">
        <p14:creationId xmlns:p14="http://schemas.microsoft.com/office/powerpoint/2010/main" val="387218433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D9057-650A-DA45-BBFC-E4A38716EBFB}" type="datetimeFigureOut">
              <a:rPr lang="en-RU" smtClean="0"/>
              <a:t>07.09.2025</a:t>
            </a:fld>
            <a:endParaRPr lang="en-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BFED6-21E3-5342-AFB2-1D9FF8750C08}" type="slidenum">
              <a:rPr lang="en-RU" smtClean="0"/>
              <a:t>‹#›</a:t>
            </a:fld>
            <a:endParaRPr lang="en-RU"/>
          </a:p>
        </p:txBody>
      </p:sp>
    </p:spTree>
    <p:extLst>
      <p:ext uri="{BB962C8B-B14F-4D97-AF65-F5344CB8AC3E}">
        <p14:creationId xmlns:p14="http://schemas.microsoft.com/office/powerpoint/2010/main" val="1755293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екст без заголовка">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A21FBFA-627B-D8B4-E8BE-A6888F7305DE}"/>
              </a:ext>
            </a:extLst>
          </p:cNvPr>
          <p:cNvSpPr>
            <a:spLocks noGrp="1"/>
          </p:cNvSpPr>
          <p:nvPr>
            <p:ph idx="1"/>
          </p:nvPr>
        </p:nvSpPr>
        <p:spPr>
          <a:xfrm>
            <a:off x="623887" y="441326"/>
            <a:ext cx="10944226" cy="5040312"/>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62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1 строка и текс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532069"/>
          </a:xfrm>
        </p:spPr>
        <p:txBody>
          <a:bodyPr anchor="ctr">
            <a:noAutofit/>
          </a:bodyPr>
          <a:lstStyle/>
          <a:p>
            <a:r>
              <a:rPr lang="en-GB" dirty="0"/>
              <a:t>CLICK TO EDIT MASTER </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1401098"/>
            <a:ext cx="10944226" cy="4080538"/>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54391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2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180998"/>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020528"/>
            <a:ext cx="10944226" cy="3461107"/>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11079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3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861004"/>
          </a:xfrm>
        </p:spPr>
        <p:txBody>
          <a:bodyPr anchor="ctr">
            <a:noAutofit/>
          </a:bodyPr>
          <a:lstStyle/>
          <a:p>
            <a:r>
              <a:rPr lang="en-GB" dirty="0"/>
              <a:t>CLICK TO EDIT MASTER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698955"/>
            <a:ext cx="10944226" cy="2782681"/>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3690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Заголовок 2 строки и  2 текст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hasCustomPrompt="1"/>
          </p:nvPr>
        </p:nvSpPr>
        <p:spPr>
          <a:xfrm>
            <a:off x="623888" y="441325"/>
            <a:ext cx="10944225" cy="1384300"/>
          </a:xfrm>
        </p:spPr>
        <p:txBody>
          <a:bodyPr>
            <a:noAutofit/>
          </a:bodyPr>
          <a:lstStyle/>
          <a:p>
            <a:r>
              <a:rPr lang="en-GB" dirty="0"/>
              <a:t>CLICK TO EDIT </a:t>
            </a:r>
            <a:br>
              <a:rPr lang="ru-RU" dirty="0"/>
            </a:br>
            <a:r>
              <a:rPr lang="en-GB" dirty="0"/>
              <a:t>MASTER TITLE STYLE</a:t>
            </a:r>
            <a:endParaRPr lang="en-US" dirty="0"/>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623888" y="1947553"/>
            <a:ext cx="5179035" cy="3534084"/>
          </a:xfrm>
        </p:spPr>
        <p:txBody>
          <a:bodyPr lIns="0" tIns="0" rIns="0" bIns="0" anchor="ctr">
            <a:noAutofit/>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096000" y="1947553"/>
            <a:ext cx="5472113" cy="3534084"/>
          </a:xfrm>
        </p:spPr>
        <p:txBody>
          <a:bodyPr lIns="0" tIns="0" rIns="0" bIns="0" anchor="ctr">
            <a:noAutofit/>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08995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A8D8F-CAEC-599E-1B4E-8A0AD1697F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D772D996-E51C-1A6D-4961-4BC1ABEF4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3946A746-B6C9-599C-4FAA-9425440E5413}"/>
              </a:ext>
            </a:extLst>
          </p:cNvPr>
          <p:cNvSpPr>
            <a:spLocks noGrp="1"/>
          </p:cNvSpPr>
          <p:nvPr>
            <p:ph type="dt" sz="half" idx="10"/>
          </p:nvPr>
        </p:nvSpPr>
        <p:spPr/>
        <p:txBody>
          <a:bodyPr/>
          <a:lstStyle/>
          <a:p>
            <a:fld id="{A48801D0-6EA3-42E2-BE7C-1A5364F44C24}" type="datetimeFigureOut">
              <a:rPr lang="ru-RU" smtClean="0"/>
              <a:t>07.09.2025</a:t>
            </a:fld>
            <a:endParaRPr lang="ru-RU"/>
          </a:p>
        </p:txBody>
      </p:sp>
      <p:sp>
        <p:nvSpPr>
          <p:cNvPr id="5" name="Footer Placeholder 4">
            <a:extLst>
              <a:ext uri="{FF2B5EF4-FFF2-40B4-BE49-F238E27FC236}">
                <a16:creationId xmlns:a16="http://schemas.microsoft.com/office/drawing/2014/main" id="{6C73AE1F-537B-0D1A-00F0-2309E79ADB01}"/>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8060A9C2-4099-ADC5-ED82-438088417C03}"/>
              </a:ext>
            </a:extLst>
          </p:cNvPr>
          <p:cNvSpPr>
            <a:spLocks noGrp="1"/>
          </p:cNvSpPr>
          <p:nvPr>
            <p:ph type="sldNum" sz="quarter" idx="12"/>
          </p:nvPr>
        </p:nvSpPr>
        <p:spPr/>
        <p:txBody>
          <a:bodyPr/>
          <a:lstStyle/>
          <a:p>
            <a:fld id="{BE84C122-F9FF-45D8-B252-8AFC258D2992}" type="slidenum">
              <a:rPr lang="ru-RU" smtClean="0"/>
              <a:t>‹#›</a:t>
            </a:fld>
            <a:endParaRPr lang="ru-RU"/>
          </a:p>
        </p:txBody>
      </p:sp>
    </p:spTree>
    <p:extLst>
      <p:ext uri="{BB962C8B-B14F-4D97-AF65-F5344CB8AC3E}">
        <p14:creationId xmlns:p14="http://schemas.microsoft.com/office/powerpoint/2010/main" val="3959434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23888" y="441325"/>
            <a:ext cx="10944225" cy="561565"/>
          </a:xfrm>
          <a:prstGeom prst="rect">
            <a:avLst/>
          </a:prstGeom>
        </p:spPr>
        <p:txBody>
          <a:bodyPr vert="horz" lIns="0" tIns="0" rIns="0" bIns="0" rtlCol="0" anchor="ctr">
            <a:normAutofit/>
          </a:bodyPr>
          <a:lstStyle/>
          <a:p>
            <a:r>
              <a:rPr lang="en-GB" dirty="0"/>
              <a:t>CLICK TO EDIT MASTER TITLE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23888" y="1445342"/>
            <a:ext cx="10937854" cy="4036296"/>
          </a:xfrm>
          <a:prstGeom prst="rect">
            <a:avLst/>
          </a:prstGeom>
        </p:spPr>
        <p:txBody>
          <a:bodyPr vert="horz" lIns="0" tIns="0" rIns="0" bIns="0" rtlCol="0" anchor="ctr">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55" r:id="rId1"/>
    <p:sldLayoutId id="2147483696" r:id="rId2"/>
    <p:sldLayoutId id="2147483695" r:id="rId3"/>
    <p:sldLayoutId id="2147483650" r:id="rId4"/>
    <p:sldLayoutId id="2147483652" r:id="rId5"/>
    <p:sldLayoutId id="2147483698" r:id="rId6"/>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600"/>
        </a:spcBef>
        <a:buClr>
          <a:srgbClr val="FABD2B"/>
        </a:buClr>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00000"/>
        </a:lnSpc>
        <a:spcBef>
          <a:spcPts val="6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100000"/>
        </a:lnSpc>
        <a:spcBef>
          <a:spcPts val="6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93" userDrawn="1">
          <p15:clr>
            <a:srgbClr val="F26B43"/>
          </p15:clr>
        </p15:guide>
        <p15:guide id="4" orient="horz" pos="3725" userDrawn="1">
          <p15:clr>
            <a:srgbClr val="F26B43"/>
          </p15:clr>
        </p15:guide>
        <p15:guide id="5" orient="horz" pos="4042" userDrawn="1">
          <p15:clr>
            <a:srgbClr val="F26B43"/>
          </p15:clr>
        </p15:guide>
        <p15:guide id="6" pos="7287" userDrawn="1">
          <p15:clr>
            <a:srgbClr val="F26B43"/>
          </p15:clr>
        </p15:guide>
        <p15:guide id="7" orient="horz" pos="3453" userDrawn="1">
          <p15:clr>
            <a:srgbClr val="F26B43"/>
          </p15:clr>
        </p15:guide>
        <p15:guide id="8" orient="horz" pos="2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ress Test INTRO 16-9">
            <a:hlinkClick r:id="" action="ppaction://media"/>
            <a:extLst>
              <a:ext uri="{FF2B5EF4-FFF2-40B4-BE49-F238E27FC236}">
                <a16:creationId xmlns:a16="http://schemas.microsoft.com/office/drawing/2014/main" id="{B2C559EC-7AF5-494F-A290-BE76492CF44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2240" cy="6858000"/>
          </a:xfrm>
        </p:spPr>
      </p:pic>
    </p:spTree>
    <p:extLst>
      <p:ext uri="{BB962C8B-B14F-4D97-AF65-F5344CB8AC3E}">
        <p14:creationId xmlns:p14="http://schemas.microsoft.com/office/powerpoint/2010/main" val="211489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D7D3C6-1630-02F4-B6ED-585982F986B9}"/>
              </a:ext>
            </a:extLst>
          </p:cNvPr>
          <p:cNvSpPr>
            <a:spLocks noGrp="1"/>
          </p:cNvSpPr>
          <p:nvPr>
            <p:ph idx="1"/>
          </p:nvPr>
        </p:nvSpPr>
        <p:spPr>
          <a:xfrm>
            <a:off x="623887" y="703385"/>
            <a:ext cx="10944226" cy="4778251"/>
          </a:xfrm>
          <a:noFill/>
        </p:spPr>
        <p:txBody>
          <a:bodyPr/>
          <a:lstStyle/>
          <a:p>
            <a:pPr marL="457200" indent="-457200">
              <a:buFont typeface="Arial" panose="020B0604020202020204" pitchFamily="34" charset="0"/>
              <a:buChar char="•"/>
            </a:pPr>
            <a:r>
              <a:rPr lang="ru-RU" i="1" dirty="0"/>
              <a:t>Как ваша вера помогает вам преодолевать трудности в жизни? Что именно в ваших отношениях с Богом позволяет вам справляться с болью и страданием в жизни?</a:t>
            </a:r>
          </a:p>
          <a:p>
            <a:pPr marL="457200" indent="-457200">
              <a:buFont typeface="Arial" panose="020B0604020202020204" pitchFamily="34" charset="0"/>
              <a:buChar char="•"/>
            </a:pPr>
            <a:r>
              <a:rPr lang="ru-RU" dirty="0"/>
              <a:t>Запишите сейчас ответ в ваши бюллетени</a:t>
            </a:r>
            <a:endParaRPr lang="en-RU" dirty="0"/>
          </a:p>
        </p:txBody>
      </p:sp>
    </p:spTree>
    <p:extLst>
      <p:ext uri="{BB962C8B-B14F-4D97-AF65-F5344CB8AC3E}">
        <p14:creationId xmlns:p14="http://schemas.microsoft.com/office/powerpoint/2010/main" val="3234201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2E8EB6D-A1B1-9E98-B4F5-569B657F0277}"/>
              </a:ext>
            </a:extLst>
          </p:cNvPr>
          <p:cNvSpPr>
            <a:spLocks noGrp="1"/>
          </p:cNvSpPr>
          <p:nvPr>
            <p:ph sz="half" idx="1"/>
          </p:nvPr>
        </p:nvSpPr>
        <p:spPr>
          <a:xfrm>
            <a:off x="623889" y="463296"/>
            <a:ext cx="4618672" cy="5018341"/>
          </a:xfrm>
        </p:spPr>
        <p:txBody>
          <a:bodyPr/>
          <a:lstStyle/>
          <a:p>
            <a:r>
              <a:rPr lang="ru-RU" dirty="0"/>
              <a:t>«</a:t>
            </a:r>
            <a:r>
              <a:rPr lang="ru-RU" i="1" dirty="0"/>
              <a:t>Желает ли Бог предотвратить зло, но не может? Тогда он не всемогущ. Может ли, но не желает? Тогда он злонамерен. Может ли и желает? Тогда откуда берется зло?</a:t>
            </a:r>
            <a:r>
              <a:rPr lang="ru-RU" dirty="0"/>
              <a:t>»</a:t>
            </a:r>
          </a:p>
          <a:p>
            <a:pPr algn="r"/>
            <a:r>
              <a:rPr lang="ru-RU" dirty="0"/>
              <a:t>(Эпикур «</a:t>
            </a:r>
            <a:r>
              <a:rPr lang="ru-RU" i="1" dirty="0"/>
              <a:t>О природе</a:t>
            </a:r>
            <a:r>
              <a:rPr lang="ru-RU" dirty="0"/>
              <a:t>», </a:t>
            </a:r>
            <a:br>
              <a:rPr lang="ru-RU" dirty="0"/>
            </a:br>
            <a:r>
              <a:rPr lang="ru-RU" dirty="0"/>
              <a:t>со слов других авторов древности)</a:t>
            </a:r>
            <a:endParaRPr lang="en-RU" dirty="0"/>
          </a:p>
        </p:txBody>
      </p:sp>
      <p:sp>
        <p:nvSpPr>
          <p:cNvPr id="6" name="Content Placeholder 5">
            <a:extLst>
              <a:ext uri="{FF2B5EF4-FFF2-40B4-BE49-F238E27FC236}">
                <a16:creationId xmlns:a16="http://schemas.microsoft.com/office/drawing/2014/main" id="{569FD9D8-738A-9299-ABD2-C4B49B0AC272}"/>
              </a:ext>
            </a:extLst>
          </p:cNvPr>
          <p:cNvSpPr>
            <a:spLocks noGrp="1"/>
          </p:cNvSpPr>
          <p:nvPr>
            <p:ph sz="half" idx="2"/>
          </p:nvPr>
        </p:nvSpPr>
        <p:spPr>
          <a:xfrm>
            <a:off x="5681472" y="463296"/>
            <a:ext cx="5886641" cy="5018341"/>
          </a:xfrm>
        </p:spPr>
        <p:txBody>
          <a:bodyPr/>
          <a:lstStyle/>
          <a:p>
            <a:r>
              <a:rPr lang="ru-RU" dirty="0"/>
              <a:t>«</a:t>
            </a:r>
            <a:r>
              <a:rPr lang="ru-RU" i="1" dirty="0"/>
              <a:t>Старые вопросы Эпикура еще ждут ответа. Быть может, Божество хочет, но не в состоянии предупредить зло? значит, оно не всемогуще. Если-же оно может это сделать, но не хочет? — значит, оно недоброжелательно. Если-же оно и хочет и может? тогда откуда-же зло?</a:t>
            </a:r>
            <a:r>
              <a:rPr lang="ru-RU" dirty="0"/>
              <a:t>»</a:t>
            </a:r>
          </a:p>
          <a:p>
            <a:pPr algn="r"/>
            <a:r>
              <a:rPr lang="ru-RU" dirty="0"/>
              <a:t>(Дэвид Юм «</a:t>
            </a:r>
            <a:r>
              <a:rPr lang="ru-RU" i="1" dirty="0"/>
              <a:t>Диалоги о естественной религии</a:t>
            </a:r>
            <a:r>
              <a:rPr lang="ru-RU" dirty="0"/>
              <a:t>»)</a:t>
            </a:r>
            <a:endParaRPr lang="en-RU" dirty="0"/>
          </a:p>
        </p:txBody>
      </p:sp>
    </p:spTree>
    <p:extLst>
      <p:ext uri="{BB962C8B-B14F-4D97-AF65-F5344CB8AC3E}">
        <p14:creationId xmlns:p14="http://schemas.microsoft.com/office/powerpoint/2010/main" val="536516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233DF-553C-9D90-D22A-205A3AB032D0}"/>
              </a:ext>
            </a:extLst>
          </p:cNvPr>
          <p:cNvSpPr>
            <a:spLocks noGrp="1"/>
          </p:cNvSpPr>
          <p:nvPr>
            <p:ph type="title"/>
          </p:nvPr>
        </p:nvSpPr>
        <p:spPr>
          <a:xfrm>
            <a:off x="623888" y="441325"/>
            <a:ext cx="10944225" cy="1071789"/>
          </a:xfrm>
        </p:spPr>
        <p:txBody>
          <a:bodyPr/>
          <a:lstStyle/>
          <a:p>
            <a:r>
              <a:rPr lang="ru-RU" dirty="0"/>
              <a:t>ФОРМУЛИРОВКА ПРОБЛЕМЫ</a:t>
            </a:r>
            <a:endParaRPr lang="en-RU" dirty="0"/>
          </a:p>
        </p:txBody>
      </p:sp>
      <p:sp>
        <p:nvSpPr>
          <p:cNvPr id="3" name="Content Placeholder 2">
            <a:extLst>
              <a:ext uri="{FF2B5EF4-FFF2-40B4-BE49-F238E27FC236}">
                <a16:creationId xmlns:a16="http://schemas.microsoft.com/office/drawing/2014/main" id="{A6FB7CC2-C2E9-B1FA-EB76-A488FC79F2B4}"/>
              </a:ext>
            </a:extLst>
          </p:cNvPr>
          <p:cNvSpPr>
            <a:spLocks noGrp="1"/>
          </p:cNvSpPr>
          <p:nvPr>
            <p:ph idx="1"/>
          </p:nvPr>
        </p:nvSpPr>
        <p:spPr>
          <a:xfrm>
            <a:off x="623887" y="1719943"/>
            <a:ext cx="10944226" cy="3761693"/>
          </a:xfrm>
        </p:spPr>
        <p:txBody>
          <a:bodyPr/>
          <a:lstStyle/>
          <a:p>
            <a:r>
              <a:rPr lang="ru-RU" b="1" dirty="0"/>
              <a:t>Почему любящий и всемогущий Бог допускает зло и страдания в этом мире? </a:t>
            </a:r>
            <a:r>
              <a:rPr lang="ru-RU" dirty="0">
                <a:solidFill>
                  <a:srgbClr val="EEEAD2"/>
                </a:solidFill>
              </a:rPr>
              <a:t>Если Бог любящий, значит Он хочет искоренить зло. Если Бог всемогущий, значит Он может искоренить зло. Но, поскольку зло существует, значит Бог либо не хочет, либо не может его искоренить, либо же Бог вовсе не существует. </a:t>
            </a:r>
          </a:p>
        </p:txBody>
      </p:sp>
    </p:spTree>
    <p:extLst>
      <p:ext uri="{BB962C8B-B14F-4D97-AF65-F5344CB8AC3E}">
        <p14:creationId xmlns:p14="http://schemas.microsoft.com/office/powerpoint/2010/main" val="3675994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alking in a dark hallway&#10;&#10;AI-generated content may be incorrect.">
            <a:extLst>
              <a:ext uri="{FF2B5EF4-FFF2-40B4-BE49-F238E27FC236}">
                <a16:creationId xmlns:a16="http://schemas.microsoft.com/office/drawing/2014/main" id="{2AB025D4-656B-C78F-4CF3-8AA76098F095}"/>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2042173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ED90A0-1240-8425-D9B7-A8D12D0F825D}"/>
              </a:ext>
            </a:extLst>
          </p:cNvPr>
          <p:cNvSpPr>
            <a:spLocks noGrp="1"/>
          </p:cNvSpPr>
          <p:nvPr>
            <p:ph idx="1"/>
          </p:nvPr>
        </p:nvSpPr>
        <p:spPr>
          <a:xfrm>
            <a:off x="623887" y="763793"/>
            <a:ext cx="10944226" cy="4717843"/>
          </a:xfrm>
        </p:spPr>
        <p:txBody>
          <a:bodyPr/>
          <a:lstStyle/>
          <a:p>
            <a:r>
              <a:rPr lang="ru-RU" baseline="30000" dirty="0">
                <a:effectLst/>
                <a:ea typeface="Times New Roman" panose="02020603050405020304" pitchFamily="18" charset="0"/>
              </a:rPr>
              <a:t>1:</a:t>
            </a:r>
            <a:r>
              <a:rPr lang="ru-RU" baseline="30000" dirty="0"/>
              <a:t>3 </a:t>
            </a:r>
            <a:r>
              <a:rPr lang="ru-RU" dirty="0"/>
              <a:t>Благословен Бог и Отец нашего Господа Иисуса Христа. По Своей великой милости Он через воскресение Иисуса Христа из мертвых дал нам новую жизнь в живой надежде. </a:t>
            </a:r>
            <a:r>
              <a:rPr lang="ru-RU" baseline="30000" dirty="0"/>
              <a:t>4 </a:t>
            </a:r>
            <a:r>
              <a:rPr lang="ru-RU" dirty="0"/>
              <a:t>Он дал нам нетленное, неоскверненное и неувядаемое наследие. Оно хранится на небесах для вас, </a:t>
            </a:r>
            <a:r>
              <a:rPr lang="ru-RU" baseline="30000" dirty="0"/>
              <a:t>5 </a:t>
            </a:r>
            <a:r>
              <a:rPr lang="ru-RU" dirty="0"/>
              <a:t>защищенных через веру Божьей силой для спасения, которое готово явиться в последнее время.</a:t>
            </a:r>
          </a:p>
          <a:p>
            <a:pPr algn="r"/>
            <a:r>
              <a:rPr lang="ru-RU" dirty="0">
                <a:ea typeface="Times New Roman" panose="02020603050405020304" pitchFamily="18" charset="0"/>
              </a:rPr>
              <a:t>(1 Послание Петра 1:3-5)</a:t>
            </a:r>
            <a:endParaRPr lang="en-RU" dirty="0">
              <a:effectLst/>
              <a:ea typeface="Times New Roman" panose="02020603050405020304" pitchFamily="18" charset="0"/>
            </a:endParaRPr>
          </a:p>
        </p:txBody>
      </p:sp>
    </p:spTree>
    <p:extLst>
      <p:ext uri="{BB962C8B-B14F-4D97-AF65-F5344CB8AC3E}">
        <p14:creationId xmlns:p14="http://schemas.microsoft.com/office/powerpoint/2010/main" val="453091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721719-7BD7-A3CE-DF37-8E1DA4ECA6A3}"/>
              </a:ext>
            </a:extLst>
          </p:cNvPr>
          <p:cNvSpPr>
            <a:spLocks noGrp="1"/>
          </p:cNvSpPr>
          <p:nvPr>
            <p:ph idx="1"/>
          </p:nvPr>
        </p:nvSpPr>
        <p:spPr>
          <a:xfrm>
            <a:off x="623887" y="585217"/>
            <a:ext cx="10944226" cy="4896420"/>
          </a:xfrm>
        </p:spPr>
        <p:txBody>
          <a:bodyPr/>
          <a:lstStyle/>
          <a:p>
            <a:r>
              <a:rPr lang="ru-RU" baseline="30000" dirty="0"/>
              <a:t>1:6 </a:t>
            </a:r>
            <a:r>
              <a:rPr lang="ru-RU" dirty="0"/>
              <a:t>Поэтому радуйтесь, даже если сейчас какое-то время вам и приходится страдать в различных испытаниях. </a:t>
            </a:r>
            <a:r>
              <a:rPr lang="ru-RU" baseline="30000" dirty="0"/>
              <a:t>7 </a:t>
            </a:r>
            <a:r>
              <a:rPr lang="ru-RU" dirty="0"/>
              <a:t>Ведь через такие страдания доказывается подлинность вашей веры, что ценнее золота (которое хоть и испытывается огнем, но все равно не вечно), чтобы она принесла вам похвалу, славу и честь, когда явится Иисус Христос. </a:t>
            </a:r>
            <a:r>
              <a:rPr lang="ru-RU" baseline="30000" dirty="0"/>
              <a:t>8 </a:t>
            </a:r>
            <a:r>
              <a:rPr lang="ru-RU" dirty="0"/>
              <a:t>Вы не видели Его, но уже любите Его, и сейчас, не видя Его, вы верите в Него и радуетесь неописуемой и славной радостью, </a:t>
            </a:r>
            <a:r>
              <a:rPr lang="ru-RU" baseline="30000" dirty="0"/>
              <a:t>9 </a:t>
            </a:r>
            <a:r>
              <a:rPr lang="ru-RU" dirty="0"/>
              <a:t>достигая цели вашей веры – спасения душ ваших.</a:t>
            </a:r>
          </a:p>
          <a:p>
            <a:pPr algn="r"/>
            <a:r>
              <a:rPr lang="ru-RU" dirty="0"/>
              <a:t>(1 Послание Петра 1:6-9)</a:t>
            </a:r>
            <a:endParaRPr lang="en-RU" dirty="0"/>
          </a:p>
        </p:txBody>
      </p:sp>
    </p:spTree>
    <p:extLst>
      <p:ext uri="{BB962C8B-B14F-4D97-AF65-F5344CB8AC3E}">
        <p14:creationId xmlns:p14="http://schemas.microsoft.com/office/powerpoint/2010/main" val="3517513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1EF559-A642-D2B8-F4BF-F07DFEBA7B00}"/>
              </a:ext>
            </a:extLst>
          </p:cNvPr>
          <p:cNvSpPr>
            <a:spLocks noGrp="1"/>
          </p:cNvSpPr>
          <p:nvPr>
            <p:ph idx="1"/>
          </p:nvPr>
        </p:nvSpPr>
        <p:spPr>
          <a:xfrm>
            <a:off x="623887" y="633985"/>
            <a:ext cx="10944226" cy="4847652"/>
          </a:xfrm>
        </p:spPr>
        <p:txBody>
          <a:bodyPr/>
          <a:lstStyle/>
          <a:p>
            <a:r>
              <a:rPr lang="ru-RU" baseline="30000" dirty="0"/>
              <a:t>1:10 </a:t>
            </a:r>
            <a:r>
              <a:rPr lang="ru-RU" dirty="0"/>
              <a:t>Этому спасению были посвящены поиски и исследования пророков, которые пророчествовали об ожидающей вас благодати. </a:t>
            </a:r>
            <a:r>
              <a:rPr lang="ru-RU" baseline="30000" dirty="0"/>
              <a:t>11 </a:t>
            </a:r>
            <a:r>
              <a:rPr lang="ru-RU" dirty="0"/>
              <a:t>Они старались понять, на какое время и на Кого им указывал находившийся в них Дух Христа, заранее свидетельствовавший о предназначенных Христу страданиях и о последующей за ними славе. </a:t>
            </a:r>
            <a:r>
              <a:rPr lang="ru-RU" baseline="30000" dirty="0"/>
              <a:t>12 </a:t>
            </a:r>
            <a:r>
              <a:rPr lang="ru-RU" dirty="0"/>
              <a:t>Им было открыто, что они служили не для себя, а для вас, когда возвещали то, что ныне, в силе посланного с небес Святого Духа, проповедано вам теми, кто принес Радостную Весть, то, во что даже ангелы жаждут заглянуть.</a:t>
            </a:r>
          </a:p>
          <a:p>
            <a:pPr algn="r"/>
            <a:r>
              <a:rPr lang="ru-RU" dirty="0"/>
              <a:t>(1 Послание Петра 1:10-12)</a:t>
            </a:r>
            <a:endParaRPr lang="en-RU" dirty="0"/>
          </a:p>
        </p:txBody>
      </p:sp>
    </p:spTree>
    <p:extLst>
      <p:ext uri="{BB962C8B-B14F-4D97-AF65-F5344CB8AC3E}">
        <p14:creationId xmlns:p14="http://schemas.microsoft.com/office/powerpoint/2010/main" val="54451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FA427-EAAB-CA16-2CD9-79BF4B64BDE7}"/>
              </a:ext>
            </a:extLst>
          </p:cNvPr>
          <p:cNvSpPr>
            <a:spLocks noGrp="1"/>
          </p:cNvSpPr>
          <p:nvPr>
            <p:ph type="title"/>
          </p:nvPr>
        </p:nvSpPr>
        <p:spPr>
          <a:xfrm>
            <a:off x="623887" y="548903"/>
            <a:ext cx="10944225" cy="914137"/>
          </a:xfrm>
        </p:spPr>
        <p:txBody>
          <a:bodyPr/>
          <a:lstStyle/>
          <a:p>
            <a:r>
              <a:rPr lang="ru-RU" dirty="0"/>
              <a:t>ЧТО МЫ УЖЕ РАССМОТРЕЛИ:</a:t>
            </a:r>
            <a:endParaRPr lang="en-RU" dirty="0"/>
          </a:p>
        </p:txBody>
      </p:sp>
      <p:sp>
        <p:nvSpPr>
          <p:cNvPr id="3" name="Content Placeholder 2">
            <a:extLst>
              <a:ext uri="{FF2B5EF4-FFF2-40B4-BE49-F238E27FC236}">
                <a16:creationId xmlns:a16="http://schemas.microsoft.com/office/drawing/2014/main" id="{6263BD60-F9F4-5F9C-5840-45890853F635}"/>
              </a:ext>
            </a:extLst>
          </p:cNvPr>
          <p:cNvSpPr>
            <a:spLocks noGrp="1"/>
          </p:cNvSpPr>
          <p:nvPr>
            <p:ph idx="1"/>
          </p:nvPr>
        </p:nvSpPr>
        <p:spPr>
          <a:xfrm>
            <a:off x="623887" y="1597152"/>
            <a:ext cx="10944226" cy="3884485"/>
          </a:xfrm>
        </p:spPr>
        <p:txBody>
          <a:bodyPr/>
          <a:lstStyle/>
          <a:p>
            <a:r>
              <a:rPr lang="ru-RU" b="1" dirty="0"/>
              <a:t>Лишь во Христе мы находим ответы на самые сокровенные нужды в нашей жизни. </a:t>
            </a:r>
            <a:r>
              <a:rPr lang="ru-RU" dirty="0">
                <a:solidFill>
                  <a:srgbClr val="EEEAD2"/>
                </a:solidFill>
              </a:rPr>
              <a:t>А отвернувшись от него и отказавшись от веры в Бога, мы утрачиваем способность:</a:t>
            </a:r>
          </a:p>
          <a:p>
            <a:pPr marL="457200" indent="-457200">
              <a:buFont typeface="Arial" panose="020B0604020202020204" pitchFamily="34" charset="0"/>
              <a:buChar char="•"/>
            </a:pPr>
            <a:r>
              <a:rPr lang="ru-RU" dirty="0">
                <a:solidFill>
                  <a:srgbClr val="EEEAD2"/>
                </a:solidFill>
              </a:rPr>
              <a:t>Преодолевать </a:t>
            </a:r>
            <a:r>
              <a:rPr lang="ru-RU" b="1" dirty="0"/>
              <a:t>сомнения</a:t>
            </a:r>
            <a:r>
              <a:rPr lang="ru-RU" dirty="0"/>
              <a:t>;</a:t>
            </a:r>
          </a:p>
          <a:p>
            <a:pPr marL="457200" indent="-457200">
              <a:buFont typeface="Arial" panose="020B0604020202020204" pitchFamily="34" charset="0"/>
              <a:buChar char="•"/>
            </a:pPr>
            <a:r>
              <a:rPr lang="ru-RU" dirty="0">
                <a:solidFill>
                  <a:srgbClr val="EEEAD2"/>
                </a:solidFill>
              </a:rPr>
              <a:t>Понимать свою </a:t>
            </a:r>
            <a:r>
              <a:rPr lang="ru-RU" b="1" dirty="0"/>
              <a:t>сущность</a:t>
            </a:r>
            <a:r>
              <a:rPr lang="ru-RU" dirty="0"/>
              <a:t>;</a:t>
            </a:r>
          </a:p>
          <a:p>
            <a:pPr marL="457200" indent="-457200">
              <a:buFont typeface="Arial" panose="020B0604020202020204" pitchFamily="34" charset="0"/>
              <a:buChar char="•"/>
            </a:pPr>
            <a:r>
              <a:rPr lang="ru-RU" dirty="0">
                <a:solidFill>
                  <a:srgbClr val="EEEAD2"/>
                </a:solidFill>
              </a:rPr>
              <a:t>Предаваться</a:t>
            </a:r>
            <a:r>
              <a:rPr lang="ru-RU" dirty="0"/>
              <a:t> </a:t>
            </a:r>
            <a:r>
              <a:rPr lang="ru-RU" b="1" dirty="0"/>
              <a:t>счастью</a:t>
            </a:r>
            <a:r>
              <a:rPr lang="ru-RU" dirty="0"/>
              <a:t>;</a:t>
            </a:r>
          </a:p>
          <a:p>
            <a:pPr marL="457200" indent="-457200">
              <a:buFont typeface="Arial" panose="020B0604020202020204" pitchFamily="34" charset="0"/>
              <a:buChar char="•"/>
            </a:pPr>
            <a:r>
              <a:rPr lang="ru-RU" dirty="0">
                <a:solidFill>
                  <a:srgbClr val="EEEAD2"/>
                </a:solidFill>
              </a:rPr>
              <a:t>Постигать </a:t>
            </a:r>
            <a:r>
              <a:rPr lang="ru-RU" b="1" dirty="0"/>
              <a:t>свободу</a:t>
            </a:r>
            <a:r>
              <a:rPr lang="ru-RU" dirty="0"/>
              <a:t>;</a:t>
            </a:r>
          </a:p>
          <a:p>
            <a:pPr marL="457200" indent="-457200">
              <a:buFont typeface="Arial" panose="020B0604020202020204" pitchFamily="34" charset="0"/>
              <a:buChar char="•"/>
            </a:pPr>
            <a:r>
              <a:rPr lang="ru-RU" dirty="0">
                <a:solidFill>
                  <a:srgbClr val="EEEAD2"/>
                </a:solidFill>
              </a:rPr>
              <a:t>Проявлять </a:t>
            </a:r>
            <a:r>
              <a:rPr lang="ru-RU" b="1" dirty="0"/>
              <a:t>совесть</a:t>
            </a:r>
            <a:r>
              <a:rPr lang="ru-RU" dirty="0"/>
              <a:t>.</a:t>
            </a:r>
          </a:p>
        </p:txBody>
      </p:sp>
    </p:spTree>
    <p:extLst>
      <p:ext uri="{BB962C8B-B14F-4D97-AF65-F5344CB8AC3E}">
        <p14:creationId xmlns:p14="http://schemas.microsoft.com/office/powerpoint/2010/main" val="1120428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296D-699C-DC1E-FD39-02FDE8D57061}"/>
              </a:ext>
            </a:extLst>
          </p:cNvPr>
          <p:cNvSpPr>
            <a:spLocks noGrp="1"/>
          </p:cNvSpPr>
          <p:nvPr>
            <p:ph type="title"/>
          </p:nvPr>
        </p:nvSpPr>
        <p:spPr/>
        <p:txBody>
          <a:bodyPr/>
          <a:lstStyle/>
          <a:p>
            <a:r>
              <a:rPr lang="ru-RU" dirty="0"/>
              <a:t>НА КАКИЕ ВОПРОСЫ </a:t>
            </a:r>
            <a:br>
              <a:rPr lang="ru-RU" dirty="0"/>
            </a:br>
            <a:r>
              <a:rPr lang="ru-RU" dirty="0"/>
              <a:t>МЫ ОТВЕТИМ:</a:t>
            </a:r>
            <a:endParaRPr lang="en-RU" dirty="0"/>
          </a:p>
        </p:txBody>
      </p:sp>
      <p:sp>
        <p:nvSpPr>
          <p:cNvPr id="3" name="Content Placeholder 2">
            <a:extLst>
              <a:ext uri="{FF2B5EF4-FFF2-40B4-BE49-F238E27FC236}">
                <a16:creationId xmlns:a16="http://schemas.microsoft.com/office/drawing/2014/main" id="{962336CF-989F-C4FC-0C49-BCD70637F368}"/>
              </a:ext>
            </a:extLst>
          </p:cNvPr>
          <p:cNvSpPr>
            <a:spLocks noGrp="1"/>
          </p:cNvSpPr>
          <p:nvPr>
            <p:ph idx="1"/>
          </p:nvPr>
        </p:nvSpPr>
        <p:spPr>
          <a:xfrm>
            <a:off x="623886" y="2302329"/>
            <a:ext cx="11360849" cy="3179307"/>
          </a:xfrm>
        </p:spPr>
        <p:txBody>
          <a:bodyPr/>
          <a:lstStyle/>
          <a:p>
            <a:pPr marL="457200" indent="-457200">
              <a:buFont typeface="Arial" panose="020B0604020202020204" pitchFamily="34" charset="0"/>
              <a:buChar char="•"/>
            </a:pPr>
            <a:r>
              <a:rPr lang="ru-RU" dirty="0"/>
              <a:t>Проблема </a:t>
            </a:r>
            <a:r>
              <a:rPr lang="ru-RU" b="1" dirty="0"/>
              <a:t>зла и страданий</a:t>
            </a:r>
            <a:r>
              <a:rPr lang="ru-RU" dirty="0"/>
              <a:t>;</a:t>
            </a:r>
          </a:p>
          <a:p>
            <a:pPr marL="457200" indent="-457200">
              <a:buFont typeface="Arial" panose="020B0604020202020204" pitchFamily="34" charset="0"/>
              <a:buChar char="•"/>
            </a:pPr>
            <a:r>
              <a:rPr lang="ru-RU" dirty="0">
                <a:solidFill>
                  <a:srgbClr val="EEEAD2"/>
                </a:solidFill>
              </a:rPr>
              <a:t>Проблема </a:t>
            </a:r>
            <a:r>
              <a:rPr lang="ru-RU" b="1" dirty="0">
                <a:solidFill>
                  <a:srgbClr val="EEEAD2"/>
                </a:solidFill>
              </a:rPr>
              <a:t>нехристианского поведения </a:t>
            </a:r>
            <a:br>
              <a:rPr lang="ru-RU" b="1" dirty="0">
                <a:solidFill>
                  <a:srgbClr val="EEEAD2"/>
                </a:solidFill>
              </a:rPr>
            </a:br>
            <a:r>
              <a:rPr lang="ru-RU" b="1" dirty="0">
                <a:solidFill>
                  <a:srgbClr val="EEEAD2"/>
                </a:solidFill>
              </a:rPr>
              <a:t>Христианской Церкви</a:t>
            </a:r>
            <a:r>
              <a:rPr lang="ru-RU" dirty="0">
                <a:solidFill>
                  <a:srgbClr val="EEEAD2"/>
                </a:solidFill>
              </a:rPr>
              <a:t>;</a:t>
            </a:r>
          </a:p>
          <a:p>
            <a:pPr marL="457200" indent="-457200">
              <a:buFont typeface="Arial" panose="020B0604020202020204" pitchFamily="34" charset="0"/>
              <a:buChar char="•"/>
            </a:pPr>
            <a:r>
              <a:rPr lang="ru-RU" dirty="0">
                <a:solidFill>
                  <a:srgbClr val="EEEAD2"/>
                </a:solidFill>
              </a:rPr>
              <a:t>Проблема </a:t>
            </a:r>
            <a:r>
              <a:rPr lang="ru-RU" b="1" dirty="0">
                <a:solidFill>
                  <a:srgbClr val="EEEAD2"/>
                </a:solidFill>
              </a:rPr>
              <a:t>сексуальной этики</a:t>
            </a:r>
            <a:r>
              <a:rPr lang="ru-RU" dirty="0">
                <a:solidFill>
                  <a:srgbClr val="EEEAD2"/>
                </a:solidFill>
              </a:rPr>
              <a:t> Христианской веры;</a:t>
            </a:r>
          </a:p>
          <a:p>
            <a:pPr marL="457200" indent="-457200">
              <a:buFont typeface="Arial" panose="020B0604020202020204" pitchFamily="34" charset="0"/>
              <a:buChar char="•"/>
            </a:pPr>
            <a:r>
              <a:rPr lang="ru-RU" dirty="0">
                <a:solidFill>
                  <a:srgbClr val="EEEAD2"/>
                </a:solidFill>
              </a:rPr>
              <a:t>Проблема </a:t>
            </a:r>
            <a:r>
              <a:rPr lang="ru-RU" b="1" dirty="0">
                <a:solidFill>
                  <a:srgbClr val="EEEAD2"/>
                </a:solidFill>
              </a:rPr>
              <a:t>исключительности</a:t>
            </a:r>
            <a:r>
              <a:rPr lang="ru-RU" dirty="0">
                <a:solidFill>
                  <a:srgbClr val="EEEAD2"/>
                </a:solidFill>
              </a:rPr>
              <a:t> Христианской веры;</a:t>
            </a:r>
          </a:p>
          <a:p>
            <a:pPr marL="457200" indent="-457200">
              <a:buFont typeface="Arial" panose="020B0604020202020204" pitchFamily="34" charset="0"/>
              <a:buChar char="•"/>
            </a:pPr>
            <a:r>
              <a:rPr lang="ru-RU" dirty="0">
                <a:solidFill>
                  <a:srgbClr val="EEEAD2"/>
                </a:solidFill>
              </a:rPr>
              <a:t>Проблема взаимоотношений </a:t>
            </a:r>
            <a:r>
              <a:rPr lang="ru-RU" b="1" dirty="0">
                <a:solidFill>
                  <a:srgbClr val="EEEAD2"/>
                </a:solidFill>
              </a:rPr>
              <a:t>науки и Христианской веры</a:t>
            </a:r>
            <a:r>
              <a:rPr lang="ru-RU" dirty="0">
                <a:solidFill>
                  <a:srgbClr val="EEEAD2"/>
                </a:solidFill>
              </a:rPr>
              <a:t>.</a:t>
            </a:r>
            <a:endParaRPr lang="en-RU" dirty="0">
              <a:solidFill>
                <a:srgbClr val="EEEAD2"/>
              </a:solidFill>
            </a:endParaRPr>
          </a:p>
        </p:txBody>
      </p:sp>
    </p:spTree>
    <p:extLst>
      <p:ext uri="{BB962C8B-B14F-4D97-AF65-F5344CB8AC3E}">
        <p14:creationId xmlns:p14="http://schemas.microsoft.com/office/powerpoint/2010/main" val="2206323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812B6-0401-714A-EDD2-F3DD68FD91B6}"/>
              </a:ext>
            </a:extLst>
          </p:cNvPr>
          <p:cNvSpPr>
            <a:spLocks noGrp="1"/>
          </p:cNvSpPr>
          <p:nvPr>
            <p:ph type="title"/>
          </p:nvPr>
        </p:nvSpPr>
        <p:spPr/>
        <p:txBody>
          <a:bodyPr/>
          <a:lstStyle/>
          <a:p>
            <a:r>
              <a:rPr lang="ru-RU" dirty="0"/>
              <a:t>ВЕРА В ХРИСТА</a:t>
            </a:r>
            <a:br>
              <a:rPr lang="ru-RU" dirty="0"/>
            </a:br>
            <a:r>
              <a:rPr lang="ru-RU" dirty="0"/>
              <a:t>С НЕСОВЕРШЕНСТВОМ</a:t>
            </a:r>
            <a:r>
              <a:rPr lang="en-RU" dirty="0"/>
              <a:t> </a:t>
            </a:r>
            <a:r>
              <a:rPr lang="ru-RU" dirty="0"/>
              <a:t>МИРА </a:t>
            </a:r>
            <a:br>
              <a:rPr lang="ru-RU" dirty="0"/>
            </a:br>
            <a:r>
              <a:rPr lang="ru-RU" dirty="0"/>
              <a:t>ПРИМИРЯЕТ МЕНЯ</a:t>
            </a:r>
            <a:endParaRPr lang="en-RU" dirty="0"/>
          </a:p>
        </p:txBody>
      </p:sp>
      <p:sp>
        <p:nvSpPr>
          <p:cNvPr id="3" name="Content Placeholder 2">
            <a:extLst>
              <a:ext uri="{FF2B5EF4-FFF2-40B4-BE49-F238E27FC236}">
                <a16:creationId xmlns:a16="http://schemas.microsoft.com/office/drawing/2014/main" id="{90567C1E-071D-89C0-D5A7-4FBFC55AC354}"/>
              </a:ext>
            </a:extLst>
          </p:cNvPr>
          <p:cNvSpPr>
            <a:spLocks noGrp="1"/>
          </p:cNvSpPr>
          <p:nvPr>
            <p:ph idx="1"/>
          </p:nvPr>
        </p:nvSpPr>
        <p:spPr>
          <a:xfrm>
            <a:off x="623887" y="2454729"/>
            <a:ext cx="10944226" cy="3179307"/>
          </a:xfrm>
        </p:spPr>
        <p:txBody>
          <a:bodyPr/>
          <a:lstStyle/>
          <a:p>
            <a:r>
              <a:rPr lang="ru-RU" dirty="0"/>
              <a:t>Близкие отношения с Богом, позволяют мне использовать боль и страдания в моей жизни, чтобы: </a:t>
            </a:r>
          </a:p>
          <a:p>
            <a:pPr marL="457200" indent="-457200">
              <a:buFont typeface="Arial" panose="020B0604020202020204" pitchFamily="34" charset="0"/>
              <a:buChar char="•"/>
            </a:pPr>
            <a:r>
              <a:rPr lang="ru-RU" dirty="0"/>
              <a:t>Посмотреть на </a:t>
            </a:r>
            <a:r>
              <a:rPr lang="ru-RU" b="1" u="sng" dirty="0">
                <a:solidFill>
                  <a:srgbClr val="FABD2B"/>
                </a:solidFill>
              </a:rPr>
              <a:t>потерянность</a:t>
            </a:r>
            <a:r>
              <a:rPr lang="ru-RU" dirty="0"/>
              <a:t> без Христа;</a:t>
            </a:r>
          </a:p>
          <a:p>
            <a:pPr marL="457200" indent="-457200">
              <a:buFont typeface="Arial" panose="020B0604020202020204" pitchFamily="34" charset="0"/>
              <a:buChar char="•"/>
            </a:pPr>
            <a:r>
              <a:rPr lang="ru-RU" dirty="0"/>
              <a:t>Понять </a:t>
            </a:r>
            <a:r>
              <a:rPr lang="ru-RU" b="1" u="sng" dirty="0">
                <a:solidFill>
                  <a:srgbClr val="FABD2B"/>
                </a:solidFill>
              </a:rPr>
              <a:t>природу</a:t>
            </a:r>
            <a:r>
              <a:rPr lang="ru-RU" dirty="0"/>
              <a:t> и </a:t>
            </a:r>
            <a:r>
              <a:rPr lang="ru-RU" b="1" u="sng" dirty="0">
                <a:solidFill>
                  <a:srgbClr val="FABD2B"/>
                </a:solidFill>
              </a:rPr>
              <a:t>источник</a:t>
            </a:r>
            <a:r>
              <a:rPr lang="ru-RU" dirty="0"/>
              <a:t> зла;</a:t>
            </a:r>
          </a:p>
          <a:p>
            <a:pPr marL="457200" indent="-457200">
              <a:buFont typeface="Arial" panose="020B0604020202020204" pitchFamily="34" charset="0"/>
              <a:buChar char="•"/>
            </a:pPr>
            <a:r>
              <a:rPr lang="ru-RU" b="1" u="sng" dirty="0">
                <a:solidFill>
                  <a:srgbClr val="FABD2B"/>
                </a:solidFill>
              </a:rPr>
              <a:t>Преодолеть</a:t>
            </a:r>
            <a:r>
              <a:rPr lang="ru-RU" dirty="0"/>
              <a:t> личные трагедии в жизни;</a:t>
            </a:r>
          </a:p>
          <a:p>
            <a:pPr marL="457200" indent="-457200">
              <a:buFont typeface="Arial" panose="020B0604020202020204" pitchFamily="34" charset="0"/>
              <a:buChar char="•"/>
            </a:pPr>
            <a:r>
              <a:rPr lang="ru-RU" b="1" u="sng" dirty="0">
                <a:solidFill>
                  <a:srgbClr val="FABD2B"/>
                </a:solidFill>
              </a:rPr>
              <a:t>Проникнуться</a:t>
            </a:r>
            <a:r>
              <a:rPr lang="ru-RU" dirty="0"/>
              <a:t> ещё большим доверием Господу;</a:t>
            </a:r>
            <a:endParaRPr lang="en-RU" dirty="0"/>
          </a:p>
        </p:txBody>
      </p:sp>
    </p:spTree>
    <p:extLst>
      <p:ext uri="{BB962C8B-B14F-4D97-AF65-F5344CB8AC3E}">
        <p14:creationId xmlns:p14="http://schemas.microsoft.com/office/powerpoint/2010/main" val="3164913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B00B-8949-C964-9D32-3ED2F0E60D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FDDE9B-0292-FE84-8748-87E7C1F856A5}"/>
              </a:ext>
            </a:extLst>
          </p:cNvPr>
          <p:cNvSpPr>
            <a:spLocks noGrp="1"/>
          </p:cNvSpPr>
          <p:nvPr>
            <p:ph idx="1"/>
          </p:nvPr>
        </p:nvSpPr>
        <p:spPr>
          <a:xfrm>
            <a:off x="623887" y="585217"/>
            <a:ext cx="10944226" cy="4896420"/>
          </a:xfrm>
        </p:spPr>
        <p:txBody>
          <a:bodyPr/>
          <a:lstStyle/>
          <a:p>
            <a:r>
              <a:rPr lang="ru-RU" baseline="30000" dirty="0">
                <a:solidFill>
                  <a:srgbClr val="EEEAD2"/>
                </a:solidFill>
              </a:rPr>
              <a:t>1:6 </a:t>
            </a:r>
            <a:r>
              <a:rPr lang="ru-RU" dirty="0">
                <a:solidFill>
                  <a:srgbClr val="EEEAD2"/>
                </a:solidFill>
              </a:rPr>
              <a:t>Поэтому радуйтесь, </a:t>
            </a:r>
            <a:r>
              <a:rPr lang="ru-RU" b="1" dirty="0"/>
              <a:t>даже если сейчас какое-то время вам и приходится страдать в различных испытаниях</a:t>
            </a:r>
            <a:r>
              <a:rPr lang="ru-RU" dirty="0"/>
              <a:t>. </a:t>
            </a:r>
            <a:r>
              <a:rPr lang="ru-RU" baseline="30000" dirty="0"/>
              <a:t> </a:t>
            </a:r>
          </a:p>
          <a:p>
            <a:pPr algn="r"/>
            <a:r>
              <a:rPr lang="ru-RU" dirty="0">
                <a:solidFill>
                  <a:srgbClr val="EEEAD2"/>
                </a:solidFill>
              </a:rPr>
              <a:t>(1 Послание Петра 1:6)</a:t>
            </a:r>
            <a:endParaRPr lang="en-RU" dirty="0">
              <a:solidFill>
                <a:srgbClr val="EEEAD2"/>
              </a:solidFill>
            </a:endParaRPr>
          </a:p>
        </p:txBody>
      </p:sp>
    </p:spTree>
    <p:extLst>
      <p:ext uri="{BB962C8B-B14F-4D97-AF65-F5344CB8AC3E}">
        <p14:creationId xmlns:p14="http://schemas.microsoft.com/office/powerpoint/2010/main" val="2187119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171B-E130-961B-BAD2-25280B3169BF}"/>
              </a:ext>
            </a:extLst>
          </p:cNvPr>
          <p:cNvSpPr>
            <a:spLocks noGrp="1"/>
          </p:cNvSpPr>
          <p:nvPr>
            <p:ph type="title"/>
          </p:nvPr>
        </p:nvSpPr>
        <p:spPr>
          <a:xfrm>
            <a:off x="623888" y="441325"/>
            <a:ext cx="10944225" cy="1424545"/>
          </a:xfrm>
        </p:spPr>
        <p:txBody>
          <a:bodyPr/>
          <a:lstStyle/>
          <a:p>
            <a:r>
              <a:rPr lang="ru-RU" dirty="0"/>
              <a:t>АЛЬТЕРНАТИВА</a:t>
            </a:r>
            <a:endParaRPr lang="en-RU" dirty="0"/>
          </a:p>
        </p:txBody>
      </p:sp>
      <p:sp>
        <p:nvSpPr>
          <p:cNvPr id="3" name="Content Placeholder 2">
            <a:extLst>
              <a:ext uri="{FF2B5EF4-FFF2-40B4-BE49-F238E27FC236}">
                <a16:creationId xmlns:a16="http://schemas.microsoft.com/office/drawing/2014/main" id="{688782DB-A3E1-BD42-4775-2EBD38E6F7C0}"/>
              </a:ext>
            </a:extLst>
          </p:cNvPr>
          <p:cNvSpPr>
            <a:spLocks noGrp="1"/>
          </p:cNvSpPr>
          <p:nvPr>
            <p:ph idx="1"/>
          </p:nvPr>
        </p:nvSpPr>
        <p:spPr>
          <a:xfrm>
            <a:off x="623887" y="1865870"/>
            <a:ext cx="11077962" cy="3719384"/>
          </a:xfrm>
        </p:spPr>
        <p:txBody>
          <a:bodyPr/>
          <a:lstStyle/>
          <a:p>
            <a:pPr marL="457200" indent="-457200">
              <a:buFont typeface="Arial" panose="020B0604020202020204" pitchFamily="34" charset="0"/>
              <a:buChar char="•"/>
            </a:pPr>
            <a:r>
              <a:rPr lang="ru-RU" dirty="0"/>
              <a:t>Страдания – это иллюзия (восточные религии);</a:t>
            </a:r>
          </a:p>
          <a:p>
            <a:pPr marL="457200" indent="-457200">
              <a:buFont typeface="Arial" panose="020B0604020202020204" pitchFamily="34" charset="0"/>
              <a:buChar char="•"/>
            </a:pPr>
            <a:r>
              <a:rPr lang="ru-RU" dirty="0"/>
              <a:t>Страдания – это проявление борьбы добра и зла (дуализм зороастризма, столь популярный в массовой культуре сегодня);</a:t>
            </a:r>
          </a:p>
          <a:p>
            <a:pPr marL="457200" indent="-457200">
              <a:buFont typeface="Arial" panose="020B0604020202020204" pitchFamily="34" charset="0"/>
              <a:buChar char="•"/>
            </a:pPr>
            <a:r>
              <a:rPr lang="ru-RU" dirty="0"/>
              <a:t>Страдания – это просто неотъемлемая часть жизни в бессмысленном мире, лишённом Создателя (атеизм).</a:t>
            </a:r>
          </a:p>
          <a:p>
            <a:r>
              <a:rPr lang="ru-RU" dirty="0"/>
              <a:t>Ни одна из этих позиций не помогает нам практически переносить страдания. Более того, все они делают страдания ещё более невыносимыми, чем они были раньше.</a:t>
            </a:r>
            <a:endParaRPr lang="en-RU" dirty="0"/>
          </a:p>
        </p:txBody>
      </p:sp>
    </p:spTree>
    <p:extLst>
      <p:ext uri="{BB962C8B-B14F-4D97-AF65-F5344CB8AC3E}">
        <p14:creationId xmlns:p14="http://schemas.microsoft.com/office/powerpoint/2010/main" val="735128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5A9CD-3A2A-F50F-425D-86128A578EBA}"/>
              </a:ext>
            </a:extLst>
          </p:cNvPr>
          <p:cNvSpPr>
            <a:spLocks noGrp="1"/>
          </p:cNvSpPr>
          <p:nvPr>
            <p:ph idx="1"/>
          </p:nvPr>
        </p:nvSpPr>
        <p:spPr>
          <a:xfrm>
            <a:off x="623887" y="829057"/>
            <a:ext cx="10944226" cy="4652580"/>
          </a:xfrm>
        </p:spPr>
        <p:txBody>
          <a:bodyPr/>
          <a:lstStyle/>
          <a:p>
            <a:r>
              <a:rPr lang="ru-RU" dirty="0">
                <a:solidFill>
                  <a:srgbClr val="EEEAD2"/>
                </a:solidFill>
              </a:rPr>
              <a:t>«</a:t>
            </a:r>
            <a:r>
              <a:rPr lang="ru-RU" i="1" dirty="0">
                <a:solidFill>
                  <a:srgbClr val="EEEAD2"/>
                </a:solidFill>
              </a:rPr>
              <a:t>Достоевский как-то писал, что «если бога нет, то все дозволено»… </a:t>
            </a:r>
            <a:r>
              <a:rPr lang="ru-RU" b="1" i="1" dirty="0"/>
              <a:t>если бога нет, мы не имеем перед собой никаких моральных ценностей или предписаний, которые оправдывали бы наши поступки</a:t>
            </a:r>
            <a:r>
              <a:rPr lang="ru-RU" i="1" dirty="0"/>
              <a:t>. </a:t>
            </a:r>
            <a:r>
              <a:rPr lang="ru-RU" i="1" dirty="0">
                <a:solidFill>
                  <a:srgbClr val="EEEAD2"/>
                </a:solidFill>
              </a:rPr>
              <a:t>Таким образом, ни за собой, ни перед собой – в светлом царстве ценностей – у нас не имеется ни оправданий, ни извинений. Мы одиноки, и нам нет извинений</a:t>
            </a:r>
            <a:r>
              <a:rPr lang="ru-RU" dirty="0">
                <a:solidFill>
                  <a:srgbClr val="EEEAD2"/>
                </a:solidFill>
              </a:rPr>
              <a:t>».</a:t>
            </a:r>
            <a:endParaRPr lang="en-RU" dirty="0">
              <a:solidFill>
                <a:srgbClr val="EEEAD2"/>
              </a:solidFill>
            </a:endParaRPr>
          </a:p>
          <a:p>
            <a:pPr algn="r"/>
            <a:r>
              <a:rPr lang="ru-RU" dirty="0">
                <a:solidFill>
                  <a:srgbClr val="EEEAD2"/>
                </a:solidFill>
              </a:rPr>
              <a:t>(Жан Поль Сартр «</a:t>
            </a:r>
            <a:r>
              <a:rPr lang="ru-RU" i="1" dirty="0">
                <a:solidFill>
                  <a:srgbClr val="EEEAD2"/>
                </a:solidFill>
              </a:rPr>
              <a:t>Экзистенциализм – это гуманизм</a:t>
            </a:r>
            <a:r>
              <a:rPr lang="ru-RU" dirty="0">
                <a:solidFill>
                  <a:srgbClr val="EEEAD2"/>
                </a:solidFill>
              </a:rPr>
              <a:t>»)</a:t>
            </a:r>
            <a:endParaRPr lang="en-RU" dirty="0">
              <a:solidFill>
                <a:srgbClr val="EEEAD2"/>
              </a:solidFill>
            </a:endParaRPr>
          </a:p>
        </p:txBody>
      </p:sp>
    </p:spTree>
    <p:extLst>
      <p:ext uri="{BB962C8B-B14F-4D97-AF65-F5344CB8AC3E}">
        <p14:creationId xmlns:p14="http://schemas.microsoft.com/office/powerpoint/2010/main" val="3724352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05B25-D267-8FB7-9992-0DDE1F069A31}"/>
              </a:ext>
            </a:extLst>
          </p:cNvPr>
          <p:cNvSpPr>
            <a:spLocks noGrp="1"/>
          </p:cNvSpPr>
          <p:nvPr>
            <p:ph type="title"/>
          </p:nvPr>
        </p:nvSpPr>
        <p:spPr>
          <a:xfrm>
            <a:off x="623888" y="441325"/>
            <a:ext cx="10944225" cy="1168019"/>
          </a:xfrm>
        </p:spPr>
        <p:txBody>
          <a:bodyPr/>
          <a:lstStyle/>
          <a:p>
            <a:r>
              <a:rPr lang="ru-RU" dirty="0"/>
              <a:t>ПОТЕРЯННОСТЬ БЕЗ ХРИСТА</a:t>
            </a:r>
            <a:endParaRPr lang="en-RU" dirty="0"/>
          </a:p>
        </p:txBody>
      </p:sp>
      <p:sp>
        <p:nvSpPr>
          <p:cNvPr id="3" name="Content Placeholder 2">
            <a:extLst>
              <a:ext uri="{FF2B5EF4-FFF2-40B4-BE49-F238E27FC236}">
                <a16:creationId xmlns:a16="http://schemas.microsoft.com/office/drawing/2014/main" id="{60D2A338-9593-F754-54F2-F84F9F32A991}"/>
              </a:ext>
            </a:extLst>
          </p:cNvPr>
          <p:cNvSpPr>
            <a:spLocks noGrp="1"/>
          </p:cNvSpPr>
          <p:nvPr>
            <p:ph idx="1"/>
          </p:nvPr>
        </p:nvSpPr>
        <p:spPr>
          <a:xfrm>
            <a:off x="623887" y="1609345"/>
            <a:ext cx="10944226" cy="3872292"/>
          </a:xfrm>
        </p:spPr>
        <p:txBody>
          <a:bodyPr/>
          <a:lstStyle/>
          <a:p>
            <a:r>
              <a:rPr lang="ru-RU" dirty="0"/>
              <a:t>Представим себе, что Бога действительно нет. Решает ли это проблему зла и страданий? Наоборот, отсутствие Бога усугубляет эту проблему, потому что теперь:</a:t>
            </a:r>
          </a:p>
          <a:p>
            <a:pPr marL="457200" indent="-457200">
              <a:buFont typeface="Arial" panose="020B0604020202020204" pitchFamily="34" charset="0"/>
              <a:buChar char="•"/>
            </a:pPr>
            <a:r>
              <a:rPr lang="ru-RU" dirty="0"/>
              <a:t>Мы лишены </a:t>
            </a:r>
            <a:r>
              <a:rPr lang="ru-RU" b="1" u="sng" dirty="0">
                <a:solidFill>
                  <a:srgbClr val="FABD2B"/>
                </a:solidFill>
              </a:rPr>
              <a:t>объективного понимания</a:t>
            </a:r>
            <a:r>
              <a:rPr lang="ru-RU" dirty="0"/>
              <a:t> добра и зла;</a:t>
            </a:r>
          </a:p>
          <a:p>
            <a:pPr marL="457200" indent="-457200">
              <a:buFont typeface="Arial" panose="020B0604020202020204" pitchFamily="34" charset="0"/>
              <a:buChar char="•"/>
            </a:pPr>
            <a:r>
              <a:rPr lang="ru-RU" dirty="0"/>
              <a:t>Мы ввергнуты в тотальную </a:t>
            </a:r>
            <a:r>
              <a:rPr lang="ru-RU" b="1" u="sng" dirty="0">
                <a:solidFill>
                  <a:srgbClr val="FABD2B"/>
                </a:solidFill>
              </a:rPr>
              <a:t>абсурдность</a:t>
            </a:r>
            <a:r>
              <a:rPr lang="ru-RU" dirty="0"/>
              <a:t> бытия;</a:t>
            </a:r>
          </a:p>
          <a:p>
            <a:pPr marL="457200" indent="-457200">
              <a:buFont typeface="Arial" panose="020B0604020202020204" pitchFamily="34" charset="0"/>
              <a:buChar char="•"/>
            </a:pPr>
            <a:r>
              <a:rPr lang="ru-RU" dirty="0"/>
              <a:t>Мы утратили даже надежду на </a:t>
            </a:r>
            <a:r>
              <a:rPr lang="ru-RU" b="1" u="sng" dirty="0">
                <a:solidFill>
                  <a:srgbClr val="FABD2B"/>
                </a:solidFill>
              </a:rPr>
              <a:t>справедливость</a:t>
            </a:r>
            <a:r>
              <a:rPr lang="ru-RU" dirty="0"/>
              <a:t>.</a:t>
            </a:r>
          </a:p>
          <a:p>
            <a:r>
              <a:rPr lang="ru-RU" dirty="0"/>
              <a:t>Но при этом нам всё ещё нестерпимо больно, только сейчас у нас нет никаких механизмов, которые могли бы помочь нам.</a:t>
            </a:r>
            <a:endParaRPr lang="en-RU" dirty="0"/>
          </a:p>
        </p:txBody>
      </p:sp>
    </p:spTree>
    <p:extLst>
      <p:ext uri="{BB962C8B-B14F-4D97-AF65-F5344CB8AC3E}">
        <p14:creationId xmlns:p14="http://schemas.microsoft.com/office/powerpoint/2010/main" val="4210786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83545-4FC3-6EE2-8281-B6F8D2411C58}"/>
              </a:ext>
            </a:extLst>
          </p:cNvPr>
          <p:cNvSpPr>
            <a:spLocks noGrp="1"/>
          </p:cNvSpPr>
          <p:nvPr>
            <p:ph idx="1"/>
          </p:nvPr>
        </p:nvSpPr>
        <p:spPr>
          <a:xfrm>
            <a:off x="623887" y="609601"/>
            <a:ext cx="10944226" cy="4872036"/>
          </a:xfrm>
        </p:spPr>
        <p:txBody>
          <a:bodyPr/>
          <a:lstStyle/>
          <a:p>
            <a:pPr marL="457200" indent="-457200">
              <a:buFont typeface="Arial" panose="020B0604020202020204" pitchFamily="34" charset="0"/>
              <a:buChar char="•"/>
            </a:pPr>
            <a:r>
              <a:rPr lang="ru-RU" dirty="0">
                <a:solidFill>
                  <a:srgbClr val="EEEAD2"/>
                </a:solidFill>
              </a:rPr>
              <a:t>Ничто так не проверяет на прочность наше мировоззрение, как периоды испытаний и личные трагедии, что нам приходится проходить в жизни. Вот почему уже сейчас нам важно спросить себя: «</a:t>
            </a:r>
            <a:r>
              <a:rPr lang="ru-RU" i="1" dirty="0">
                <a:solidFill>
                  <a:srgbClr val="EEEAD2"/>
                </a:solidFill>
              </a:rPr>
              <a:t>Отдаём ли мы себе отчёт в том, отказ от веры в Бога не поможет нам пройти эти испытания? Осознаём ли мы всю глубину и отчаянье пустоты, в которые ввергаем себя, отворачиваясь от Бога в самые тяжёлые моменты нашей жизни?</a:t>
            </a:r>
            <a:r>
              <a:rPr lang="ru-RU" dirty="0">
                <a:solidFill>
                  <a:srgbClr val="EEEAD2"/>
                </a:solidFill>
              </a:rPr>
              <a:t>» </a:t>
            </a:r>
            <a:r>
              <a:rPr lang="ru-RU" b="1" dirty="0"/>
              <a:t>Мы можем обижаться на Бога и говорить Ему об этом. Можем дуться на Него. Но нам не стоит оставлять Его</a:t>
            </a:r>
            <a:r>
              <a:rPr lang="ru-RU" dirty="0"/>
              <a:t>.</a:t>
            </a:r>
          </a:p>
          <a:p>
            <a:pPr marL="457200" indent="-457200">
              <a:buFont typeface="Arial" panose="020B0604020202020204" pitchFamily="34" charset="0"/>
              <a:buChar char="•"/>
            </a:pPr>
            <a:r>
              <a:rPr lang="ru-RU" b="1" dirty="0"/>
              <a:t>Вера в Христа с несовершенством мира примиряет меня</a:t>
            </a:r>
            <a:r>
              <a:rPr lang="ru-RU" dirty="0"/>
              <a:t> </a:t>
            </a:r>
            <a:endParaRPr lang="en-RU" dirty="0"/>
          </a:p>
        </p:txBody>
      </p:sp>
    </p:spTree>
    <p:extLst>
      <p:ext uri="{BB962C8B-B14F-4D97-AF65-F5344CB8AC3E}">
        <p14:creationId xmlns:p14="http://schemas.microsoft.com/office/powerpoint/2010/main" val="2913562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6C2B07-B83C-11D2-A03A-64C2E4FB3CD5}"/>
              </a:ext>
            </a:extLst>
          </p:cNvPr>
          <p:cNvSpPr>
            <a:spLocks noGrp="1"/>
          </p:cNvSpPr>
          <p:nvPr>
            <p:ph idx="1"/>
          </p:nvPr>
        </p:nvSpPr>
        <p:spPr>
          <a:xfrm>
            <a:off x="623887" y="658369"/>
            <a:ext cx="10944226" cy="4823268"/>
          </a:xfrm>
        </p:spPr>
        <p:txBody>
          <a:bodyPr/>
          <a:lstStyle/>
          <a:p>
            <a:r>
              <a:rPr lang="ru-RU" dirty="0"/>
              <a:t>«</a:t>
            </a:r>
            <a:r>
              <a:rPr lang="ru-RU" b="1" i="1" dirty="0"/>
              <a:t>Некоторые философы утверждают, что существование зла логически несовместимо с существованием Бога теизма. Никто, как мне кажется, не добился успеха в доказательстве столь непомерного утверждения</a:t>
            </a:r>
            <a:r>
              <a:rPr lang="ru-RU" i="1" dirty="0"/>
              <a:t>. </a:t>
            </a:r>
            <a:r>
              <a:rPr lang="ru-RU" i="1" dirty="0">
                <a:solidFill>
                  <a:srgbClr val="EEEAD2"/>
                </a:solidFill>
              </a:rPr>
              <a:t>Действительно, принимая за данность несовместимость, существуют всё же весомые аргументы в пользу того, что зло и страдания логически не противоречат существованию Бога теизма</a:t>
            </a:r>
            <a:r>
              <a:rPr lang="en-US" dirty="0">
                <a:solidFill>
                  <a:srgbClr val="EEEAD2"/>
                </a:solidFill>
              </a:rPr>
              <a:t>…</a:t>
            </a:r>
            <a:r>
              <a:rPr lang="ru-RU" dirty="0">
                <a:solidFill>
                  <a:srgbClr val="EEEAD2"/>
                </a:solidFill>
              </a:rPr>
              <a:t>» </a:t>
            </a:r>
            <a:endParaRPr lang="en-RU" dirty="0">
              <a:solidFill>
                <a:srgbClr val="EEEAD2"/>
              </a:solidFill>
            </a:endParaRPr>
          </a:p>
          <a:p>
            <a:pPr algn="r"/>
            <a:r>
              <a:rPr lang="ru-RU" dirty="0">
                <a:solidFill>
                  <a:srgbClr val="EEEAD2"/>
                </a:solidFill>
              </a:rPr>
              <a:t>(Вильям Роу «</a:t>
            </a:r>
            <a:r>
              <a:rPr lang="ru-RU" i="1" dirty="0">
                <a:solidFill>
                  <a:srgbClr val="EEEAD2"/>
                </a:solidFill>
              </a:rPr>
              <a:t>Проблема зла и разные формы атеизма</a:t>
            </a:r>
            <a:r>
              <a:rPr lang="ru-RU" dirty="0">
                <a:solidFill>
                  <a:srgbClr val="EEEAD2"/>
                </a:solidFill>
              </a:rPr>
              <a:t>»)</a:t>
            </a:r>
            <a:endParaRPr lang="en-RU" dirty="0">
              <a:solidFill>
                <a:srgbClr val="EEEAD2"/>
              </a:solidFill>
            </a:endParaRPr>
          </a:p>
        </p:txBody>
      </p:sp>
    </p:spTree>
    <p:extLst>
      <p:ext uri="{BB962C8B-B14F-4D97-AF65-F5344CB8AC3E}">
        <p14:creationId xmlns:p14="http://schemas.microsoft.com/office/powerpoint/2010/main" val="3730416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8CC35-2670-588A-F7F3-21B0CB6170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FA2F9A-3084-C779-753F-9E5E4EA78E02}"/>
              </a:ext>
            </a:extLst>
          </p:cNvPr>
          <p:cNvSpPr>
            <a:spLocks noGrp="1"/>
          </p:cNvSpPr>
          <p:nvPr>
            <p:ph idx="1"/>
          </p:nvPr>
        </p:nvSpPr>
        <p:spPr>
          <a:xfrm>
            <a:off x="623887" y="763793"/>
            <a:ext cx="10944226" cy="4717843"/>
          </a:xfrm>
        </p:spPr>
        <p:txBody>
          <a:bodyPr/>
          <a:lstStyle/>
          <a:p>
            <a:r>
              <a:rPr lang="ru-RU" baseline="30000" dirty="0">
                <a:solidFill>
                  <a:srgbClr val="EEEAD2"/>
                </a:solidFill>
              </a:rPr>
              <a:t>2:15 </a:t>
            </a:r>
            <a:r>
              <a:rPr lang="ru-RU" dirty="0">
                <a:solidFill>
                  <a:srgbClr val="EEEAD2"/>
                </a:solidFill>
              </a:rPr>
              <a:t>Господь Бог поселил человека в Эдемском саду, чтобы он возделывал сад и заботился о нем. </a:t>
            </a:r>
            <a:r>
              <a:rPr lang="ru-RU" baseline="30000" dirty="0">
                <a:solidFill>
                  <a:srgbClr val="EEEAD2"/>
                </a:solidFill>
              </a:rPr>
              <a:t>16 </a:t>
            </a:r>
            <a:r>
              <a:rPr lang="ru-RU" dirty="0">
                <a:solidFill>
                  <a:srgbClr val="EEEAD2"/>
                </a:solidFill>
              </a:rPr>
              <a:t>Господь Бог заповедал человеку: «Можешь есть плоды с любого дерева в саду, </a:t>
            </a:r>
            <a:r>
              <a:rPr lang="ru-RU" baseline="30000" dirty="0">
                <a:solidFill>
                  <a:srgbClr val="EEEAD2"/>
                </a:solidFill>
              </a:rPr>
              <a:t>17 </a:t>
            </a:r>
            <a:r>
              <a:rPr lang="ru-RU" dirty="0">
                <a:solidFill>
                  <a:srgbClr val="EEEAD2"/>
                </a:solidFill>
              </a:rPr>
              <a:t>но не ешь с дерева познания добра и зла, потому что в день, когда ты съешь плод с него, </a:t>
            </a:r>
            <a:r>
              <a:rPr lang="ru-RU" b="1" dirty="0"/>
              <a:t>ты непременно умрешь</a:t>
            </a:r>
            <a:r>
              <a:rPr lang="ru-RU" dirty="0"/>
              <a:t>».</a:t>
            </a:r>
          </a:p>
          <a:p>
            <a:pPr algn="r"/>
            <a:r>
              <a:rPr lang="ru-RU" dirty="0">
                <a:solidFill>
                  <a:srgbClr val="EEEAD2"/>
                </a:solidFill>
                <a:effectLst/>
                <a:ea typeface="Times New Roman" panose="02020603050405020304" pitchFamily="18" charset="0"/>
              </a:rPr>
              <a:t>(Книга Бытие </a:t>
            </a:r>
            <a:r>
              <a:rPr lang="ru-RU" dirty="0">
                <a:solidFill>
                  <a:srgbClr val="EEEAD2"/>
                </a:solidFill>
                <a:ea typeface="Times New Roman" panose="02020603050405020304" pitchFamily="18" charset="0"/>
              </a:rPr>
              <a:t>2:15-17)</a:t>
            </a:r>
            <a:endParaRPr lang="en-US" dirty="0">
              <a:solidFill>
                <a:srgbClr val="EEEAD2"/>
              </a:solidFill>
              <a:effectLst/>
              <a:ea typeface="Times New Roman" panose="02020603050405020304" pitchFamily="18" charset="0"/>
            </a:endParaRPr>
          </a:p>
          <a:p>
            <a:r>
              <a:rPr lang="ru-RU" baseline="30000" dirty="0">
                <a:solidFill>
                  <a:srgbClr val="EEEAD2"/>
                </a:solidFill>
                <a:effectLst/>
                <a:ea typeface="Times New Roman" panose="02020603050405020304" pitchFamily="18" charset="0"/>
              </a:rPr>
              <a:t>1:</a:t>
            </a:r>
            <a:r>
              <a:rPr lang="ru-RU" baseline="30000" dirty="0">
                <a:solidFill>
                  <a:srgbClr val="EEEAD2"/>
                </a:solidFill>
              </a:rPr>
              <a:t>3 </a:t>
            </a:r>
            <a:r>
              <a:rPr lang="ru-RU" dirty="0">
                <a:solidFill>
                  <a:srgbClr val="EEEAD2"/>
                </a:solidFill>
              </a:rPr>
              <a:t>Благословен Бог и Отец нашего Господа Иисуса Христа. По Своей великой милости Он через воскресение Иисуса Христа из мертвых </a:t>
            </a:r>
            <a:r>
              <a:rPr lang="ru-RU" b="1" dirty="0"/>
              <a:t>дал нам новую жизнь в живой надежде</a:t>
            </a:r>
            <a:r>
              <a:rPr lang="ru-RU" dirty="0"/>
              <a:t>.</a:t>
            </a:r>
          </a:p>
          <a:p>
            <a:pPr algn="r"/>
            <a:r>
              <a:rPr lang="ru-RU" dirty="0">
                <a:solidFill>
                  <a:srgbClr val="EEEAD2"/>
                </a:solidFill>
                <a:ea typeface="Times New Roman" panose="02020603050405020304" pitchFamily="18" charset="0"/>
              </a:rPr>
              <a:t>(1 Послание Петра 1:3)</a:t>
            </a:r>
            <a:endParaRPr lang="en-RU" dirty="0">
              <a:solidFill>
                <a:srgbClr val="EEEAD2"/>
              </a:solidFill>
              <a:effectLst/>
              <a:ea typeface="Times New Roman" panose="02020603050405020304" pitchFamily="18" charset="0"/>
            </a:endParaRPr>
          </a:p>
        </p:txBody>
      </p:sp>
    </p:spTree>
    <p:extLst>
      <p:ext uri="{BB962C8B-B14F-4D97-AF65-F5344CB8AC3E}">
        <p14:creationId xmlns:p14="http://schemas.microsoft.com/office/powerpoint/2010/main" val="3068324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0AAE-7C28-07D6-1026-1EA03CF0EAE0}"/>
              </a:ext>
            </a:extLst>
          </p:cNvPr>
          <p:cNvSpPr>
            <a:spLocks noGrp="1"/>
          </p:cNvSpPr>
          <p:nvPr>
            <p:ph type="title"/>
          </p:nvPr>
        </p:nvSpPr>
        <p:spPr>
          <a:xfrm>
            <a:off x="623888" y="441325"/>
            <a:ext cx="10944225" cy="1239194"/>
          </a:xfrm>
        </p:spPr>
        <p:txBody>
          <a:bodyPr/>
          <a:lstStyle/>
          <a:p>
            <a:r>
              <a:rPr lang="ru-RU" dirty="0"/>
              <a:t>ПРИРОДА И ИСТОЧНИК ЗЛА</a:t>
            </a:r>
            <a:endParaRPr lang="en-RU" dirty="0"/>
          </a:p>
        </p:txBody>
      </p:sp>
      <p:sp>
        <p:nvSpPr>
          <p:cNvPr id="3" name="Content Placeholder 2">
            <a:extLst>
              <a:ext uri="{FF2B5EF4-FFF2-40B4-BE49-F238E27FC236}">
                <a16:creationId xmlns:a16="http://schemas.microsoft.com/office/drawing/2014/main" id="{55746502-3803-7D6E-528E-BC34F846B519}"/>
              </a:ext>
            </a:extLst>
          </p:cNvPr>
          <p:cNvSpPr>
            <a:spLocks noGrp="1"/>
          </p:cNvSpPr>
          <p:nvPr>
            <p:ph idx="1"/>
          </p:nvPr>
        </p:nvSpPr>
        <p:spPr>
          <a:xfrm>
            <a:off x="623887" y="1680519"/>
            <a:ext cx="10944226" cy="3801118"/>
          </a:xfrm>
        </p:spPr>
        <p:txBody>
          <a:bodyPr/>
          <a:lstStyle/>
          <a:p>
            <a:r>
              <a:rPr lang="ru-RU" dirty="0"/>
              <a:t>Зло не является чем-то бесконечным. Нет бесконечной тьмы, нет бесконечного холода и нет бесконечного зла. Оно лишь искажение добра, паразитирующее на нём. Свобода выбора человека привела к его падению, что в свою очередь:</a:t>
            </a:r>
          </a:p>
          <a:p>
            <a:pPr marL="457200" indent="-457200">
              <a:buFont typeface="Arial" panose="020B0604020202020204" pitchFamily="34" charset="0"/>
              <a:buChar char="•"/>
            </a:pPr>
            <a:r>
              <a:rPr lang="ru-RU" dirty="0"/>
              <a:t>Изолировало нас от </a:t>
            </a:r>
            <a:r>
              <a:rPr lang="ru-RU" b="1" u="sng" dirty="0">
                <a:solidFill>
                  <a:srgbClr val="FABD2B"/>
                </a:solidFill>
              </a:rPr>
              <a:t>Бога</a:t>
            </a:r>
            <a:r>
              <a:rPr lang="ru-RU" dirty="0"/>
              <a:t>;</a:t>
            </a:r>
          </a:p>
          <a:p>
            <a:pPr marL="457200" indent="-457200">
              <a:buFont typeface="Arial" panose="020B0604020202020204" pitchFamily="34" charset="0"/>
              <a:buChar char="•"/>
            </a:pPr>
            <a:r>
              <a:rPr lang="ru-RU" dirty="0"/>
              <a:t>Исказило наши отношения с </a:t>
            </a:r>
            <a:r>
              <a:rPr lang="ru-RU" b="1" u="sng" dirty="0">
                <a:solidFill>
                  <a:srgbClr val="FABD2B"/>
                </a:solidFill>
              </a:rPr>
              <a:t>природой</a:t>
            </a:r>
            <a:r>
              <a:rPr lang="ru-RU" dirty="0"/>
              <a:t>;</a:t>
            </a:r>
          </a:p>
          <a:p>
            <a:pPr marL="457200" indent="-457200">
              <a:buFont typeface="Arial" panose="020B0604020202020204" pitchFamily="34" charset="0"/>
              <a:buChar char="•"/>
            </a:pPr>
            <a:r>
              <a:rPr lang="ru-RU" dirty="0"/>
              <a:t>Испортило наши отношения с </a:t>
            </a:r>
            <a:r>
              <a:rPr lang="ru-RU" b="1" u="sng" dirty="0">
                <a:solidFill>
                  <a:srgbClr val="FABD2B"/>
                </a:solidFill>
              </a:rPr>
              <a:t>собой</a:t>
            </a:r>
            <a:r>
              <a:rPr lang="ru-RU" dirty="0"/>
              <a:t>;</a:t>
            </a:r>
          </a:p>
          <a:p>
            <a:pPr marL="457200" indent="-457200">
              <a:buFont typeface="Arial" panose="020B0604020202020204" pitchFamily="34" charset="0"/>
              <a:buChar char="•"/>
            </a:pPr>
            <a:r>
              <a:rPr lang="ru-RU" dirty="0"/>
              <a:t>Искорёжило наши отношения с </a:t>
            </a:r>
            <a:r>
              <a:rPr lang="ru-RU" b="1" u="sng" dirty="0">
                <a:solidFill>
                  <a:srgbClr val="FABD2B"/>
                </a:solidFill>
              </a:rPr>
              <a:t>другими людьми</a:t>
            </a:r>
            <a:r>
              <a:rPr lang="ru-RU" dirty="0"/>
              <a:t>.</a:t>
            </a:r>
            <a:endParaRPr lang="en-RU" dirty="0"/>
          </a:p>
        </p:txBody>
      </p:sp>
    </p:spTree>
    <p:extLst>
      <p:ext uri="{BB962C8B-B14F-4D97-AF65-F5344CB8AC3E}">
        <p14:creationId xmlns:p14="http://schemas.microsoft.com/office/powerpoint/2010/main" val="1474519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0F5145-ED5C-C9F5-0371-D12CD68AF7A6}"/>
              </a:ext>
            </a:extLst>
          </p:cNvPr>
          <p:cNvSpPr>
            <a:spLocks noGrp="1"/>
          </p:cNvSpPr>
          <p:nvPr>
            <p:ph idx="1"/>
          </p:nvPr>
        </p:nvSpPr>
        <p:spPr>
          <a:xfrm>
            <a:off x="623887" y="633985"/>
            <a:ext cx="10944226" cy="4847652"/>
          </a:xfrm>
        </p:spPr>
        <p:txBody>
          <a:bodyPr/>
          <a:lstStyle/>
          <a:p>
            <a:pPr marL="457200" indent="-457200">
              <a:buFont typeface="Arial" panose="020B0604020202020204" pitchFamily="34" charset="0"/>
              <a:buChar char="•"/>
            </a:pPr>
            <a:r>
              <a:rPr lang="ru-RU" baseline="30000" dirty="0">
                <a:solidFill>
                  <a:srgbClr val="EEEAD2"/>
                </a:solidFill>
              </a:rPr>
              <a:t>8:22 </a:t>
            </a:r>
            <a:r>
              <a:rPr lang="ru-RU" dirty="0">
                <a:solidFill>
                  <a:srgbClr val="EEEAD2"/>
                </a:solidFill>
              </a:rPr>
              <a:t>Мы знаем, что</a:t>
            </a:r>
            <a:r>
              <a:rPr lang="ru-RU" dirty="0"/>
              <a:t> </a:t>
            </a:r>
            <a:r>
              <a:rPr lang="ru-RU" b="1" dirty="0"/>
              <a:t>все творение до сих пор стонет и мучается</a:t>
            </a:r>
            <a:r>
              <a:rPr lang="ru-RU" dirty="0"/>
              <a:t>, </a:t>
            </a:r>
            <a:r>
              <a:rPr lang="ru-RU" dirty="0">
                <a:solidFill>
                  <a:srgbClr val="EEEAD2"/>
                </a:solidFill>
              </a:rPr>
              <a:t>как женщина при родах</a:t>
            </a:r>
            <a:r>
              <a:rPr lang="en-GB" dirty="0">
                <a:solidFill>
                  <a:srgbClr val="EEEAD2"/>
                </a:solidFill>
              </a:rPr>
              <a:t>, </a:t>
            </a:r>
            <a:r>
              <a:rPr lang="en-GB" baseline="30000" dirty="0">
                <a:solidFill>
                  <a:srgbClr val="EEEAD2"/>
                </a:solidFill>
              </a:rPr>
              <a:t>23 </a:t>
            </a:r>
            <a:r>
              <a:rPr lang="ru-RU" dirty="0">
                <a:solidFill>
                  <a:srgbClr val="EEEAD2"/>
                </a:solidFill>
              </a:rPr>
              <a:t>и не только оно, но и </a:t>
            </a:r>
            <a:r>
              <a:rPr lang="ru-RU" b="1" dirty="0">
                <a:solidFill>
                  <a:srgbClr val="EEEAD2"/>
                </a:solidFill>
              </a:rPr>
              <a:t>мы</a:t>
            </a:r>
            <a:r>
              <a:rPr lang="ru-RU" dirty="0">
                <a:solidFill>
                  <a:srgbClr val="EEEAD2"/>
                </a:solidFill>
              </a:rPr>
              <a:t>, получившие Духа как залог того, что нас ожидает</a:t>
            </a:r>
            <a:r>
              <a:rPr lang="en-GB" dirty="0">
                <a:solidFill>
                  <a:srgbClr val="EEEAD2"/>
                </a:solidFill>
              </a:rPr>
              <a:t>, </a:t>
            </a:r>
            <a:r>
              <a:rPr lang="ru-RU" b="1" dirty="0"/>
              <a:t>тоже внутренне стонем</a:t>
            </a:r>
            <a:r>
              <a:rPr lang="ru-RU" dirty="0"/>
              <a:t>, </a:t>
            </a:r>
            <a:r>
              <a:rPr lang="ru-RU" dirty="0">
                <a:solidFill>
                  <a:srgbClr val="EEEAD2"/>
                </a:solidFill>
              </a:rPr>
              <a:t>с нетерпением ожидая полного усыновления – искупления наших тел.</a:t>
            </a:r>
            <a:endParaRPr lang="en-US" dirty="0">
              <a:solidFill>
                <a:srgbClr val="EEEAD2"/>
              </a:solidFill>
            </a:endParaRPr>
          </a:p>
          <a:p>
            <a:pPr algn="r"/>
            <a:r>
              <a:rPr lang="en-US" dirty="0">
                <a:solidFill>
                  <a:srgbClr val="EEEAD2"/>
                </a:solidFill>
              </a:rPr>
              <a:t>(</a:t>
            </a:r>
            <a:r>
              <a:rPr lang="ru-RU" dirty="0">
                <a:solidFill>
                  <a:srgbClr val="EEEAD2"/>
                </a:solidFill>
              </a:rPr>
              <a:t>Послание Римлянам 8:22-23)</a:t>
            </a:r>
            <a:endParaRPr lang="en-US" dirty="0">
              <a:solidFill>
                <a:srgbClr val="EEEAD2"/>
              </a:solidFill>
            </a:endParaRPr>
          </a:p>
          <a:p>
            <a:pPr marL="457200" indent="-457200">
              <a:buFont typeface="Arial" panose="020B0604020202020204" pitchFamily="34" charset="0"/>
              <a:buChar char="•"/>
            </a:pPr>
            <a:r>
              <a:rPr lang="ru-RU" i="1" dirty="0">
                <a:solidFill>
                  <a:srgbClr val="EEEAD2"/>
                </a:solidFill>
              </a:rPr>
              <a:t>Напоминаем ли мы себе о более глобальной истории, когда переживаем личные трудности или проблемы? Сталкиваясь с грехом других людей, из-за которого мы страдаем, исповедуем ли мы Господу свои грехи?</a:t>
            </a:r>
          </a:p>
          <a:p>
            <a:pPr marL="457200" indent="-457200">
              <a:buFont typeface="Arial" panose="020B0604020202020204" pitchFamily="34" charset="0"/>
              <a:buChar char="•"/>
            </a:pPr>
            <a:r>
              <a:rPr lang="ru-RU" b="1" dirty="0"/>
              <a:t>Вера в Христа с несовершенством мира примиряет меня</a:t>
            </a:r>
            <a:endParaRPr lang="en-RU" b="1" dirty="0"/>
          </a:p>
        </p:txBody>
      </p:sp>
    </p:spTree>
    <p:extLst>
      <p:ext uri="{BB962C8B-B14F-4D97-AF65-F5344CB8AC3E}">
        <p14:creationId xmlns:p14="http://schemas.microsoft.com/office/powerpoint/2010/main" val="3536474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DFEE94-57BF-6DD7-3D4F-5071219C95C4}"/>
              </a:ext>
            </a:extLst>
          </p:cNvPr>
          <p:cNvSpPr>
            <a:spLocks noGrp="1"/>
          </p:cNvSpPr>
          <p:nvPr>
            <p:ph idx="1"/>
          </p:nvPr>
        </p:nvSpPr>
        <p:spPr>
          <a:xfrm>
            <a:off x="623887" y="658369"/>
            <a:ext cx="10944226" cy="4823268"/>
          </a:xfrm>
          <a:noFill/>
        </p:spPr>
        <p:txBody>
          <a:bodyPr/>
          <a:lstStyle/>
          <a:p>
            <a:r>
              <a:rPr lang="ru-RU" dirty="0">
                <a:solidFill>
                  <a:srgbClr val="EEEAD2"/>
                </a:solidFill>
              </a:rPr>
              <a:t>«</a:t>
            </a:r>
            <a:r>
              <a:rPr lang="ru-RU" i="1" dirty="0">
                <a:solidFill>
                  <a:srgbClr val="EEEAD2"/>
                </a:solidFill>
              </a:rPr>
              <a:t>Моя фиксация на долголетии была продиктована неверными мотивами: я думал не о долгой и здоровой жизни впереди, а оплакивал прошлое. </a:t>
            </a:r>
            <a:r>
              <a:rPr lang="en-US" i="1" dirty="0" err="1">
                <a:solidFill>
                  <a:srgbClr val="EEEAD2"/>
                </a:solidFill>
              </a:rPr>
              <a:t>Я</a:t>
            </a:r>
            <a:r>
              <a:rPr lang="en-US" i="1" dirty="0">
                <a:solidFill>
                  <a:srgbClr val="EEEAD2"/>
                </a:solidFill>
              </a:rPr>
              <a:t> </a:t>
            </a:r>
            <a:r>
              <a:rPr lang="en-US" i="1" dirty="0" err="1">
                <a:solidFill>
                  <a:srgbClr val="EEEAD2"/>
                </a:solidFill>
              </a:rPr>
              <a:t>оказался</a:t>
            </a:r>
            <a:r>
              <a:rPr lang="en-US" i="1" dirty="0">
                <a:solidFill>
                  <a:srgbClr val="EEEAD2"/>
                </a:solidFill>
              </a:rPr>
              <a:t> </a:t>
            </a:r>
            <a:r>
              <a:rPr lang="en-US" i="1" dirty="0" err="1">
                <a:solidFill>
                  <a:srgbClr val="EEEAD2"/>
                </a:solidFill>
              </a:rPr>
              <a:t>в</a:t>
            </a:r>
            <a:r>
              <a:rPr lang="en-US" i="1" dirty="0">
                <a:solidFill>
                  <a:srgbClr val="EEEAD2"/>
                </a:solidFill>
              </a:rPr>
              <a:t> </a:t>
            </a:r>
            <a:r>
              <a:rPr lang="en-US" i="1" dirty="0" err="1">
                <a:solidFill>
                  <a:srgbClr val="EEEAD2"/>
                </a:solidFill>
              </a:rPr>
              <a:t>ловушке</a:t>
            </a:r>
            <a:r>
              <a:rPr lang="en-US" i="1" dirty="0">
                <a:solidFill>
                  <a:srgbClr val="EEEAD2"/>
                </a:solidFill>
              </a:rPr>
              <a:t> </a:t>
            </a:r>
            <a:r>
              <a:rPr lang="en-US" i="1" dirty="0" err="1">
                <a:solidFill>
                  <a:srgbClr val="EEEAD2"/>
                </a:solidFill>
              </a:rPr>
              <a:t>боли</a:t>
            </a:r>
            <a:r>
              <a:rPr lang="en-US" i="1" dirty="0">
                <a:solidFill>
                  <a:srgbClr val="EEEAD2"/>
                </a:solidFill>
              </a:rPr>
              <a:t>, </a:t>
            </a:r>
            <a:r>
              <a:rPr lang="en-US" i="1" dirty="0" err="1">
                <a:solidFill>
                  <a:srgbClr val="EEEAD2"/>
                </a:solidFill>
              </a:rPr>
              <a:t>причинённой</a:t>
            </a:r>
            <a:r>
              <a:rPr lang="en-US" i="1" dirty="0">
                <a:solidFill>
                  <a:srgbClr val="EEEAD2"/>
                </a:solidFill>
              </a:rPr>
              <a:t> </a:t>
            </a:r>
            <a:r>
              <a:rPr lang="en-US" i="1" dirty="0" err="1">
                <a:solidFill>
                  <a:srgbClr val="EEEAD2"/>
                </a:solidFill>
              </a:rPr>
              <a:t>прошлым</a:t>
            </a:r>
            <a:r>
              <a:rPr lang="en-US" i="1" dirty="0">
                <a:solidFill>
                  <a:srgbClr val="EEEAD2"/>
                </a:solidFill>
              </a:rPr>
              <a:t>, </a:t>
            </a:r>
            <a:r>
              <a:rPr lang="en-US" i="1" dirty="0" err="1">
                <a:solidFill>
                  <a:srgbClr val="EEEAD2"/>
                </a:solidFill>
              </a:rPr>
              <a:t>и</a:t>
            </a:r>
            <a:r>
              <a:rPr lang="en-US" i="1" dirty="0">
                <a:solidFill>
                  <a:srgbClr val="EEEAD2"/>
                </a:solidFill>
              </a:rPr>
              <a:t> </a:t>
            </a:r>
            <a:r>
              <a:rPr lang="en-US" i="1" dirty="0" err="1">
                <a:solidFill>
                  <a:srgbClr val="EEEAD2"/>
                </a:solidFill>
              </a:rPr>
              <a:t>этой</a:t>
            </a:r>
            <a:r>
              <a:rPr lang="en-US" i="1" dirty="0">
                <a:solidFill>
                  <a:srgbClr val="EEEAD2"/>
                </a:solidFill>
              </a:rPr>
              <a:t> </a:t>
            </a:r>
            <a:r>
              <a:rPr lang="en-US" i="1" dirty="0" err="1">
                <a:solidFill>
                  <a:srgbClr val="EEEAD2"/>
                </a:solidFill>
              </a:rPr>
              <a:t>же</a:t>
            </a:r>
            <a:r>
              <a:rPr lang="en-US" i="1" dirty="0">
                <a:solidFill>
                  <a:srgbClr val="EEEAD2"/>
                </a:solidFill>
              </a:rPr>
              <a:t> </a:t>
            </a:r>
            <a:r>
              <a:rPr lang="en-US" i="1" dirty="0" err="1">
                <a:solidFill>
                  <a:srgbClr val="EEEAD2"/>
                </a:solidFill>
              </a:rPr>
              <a:t>болью</a:t>
            </a:r>
            <a:r>
              <a:rPr lang="en-US" i="1" dirty="0">
                <a:solidFill>
                  <a:srgbClr val="EEEAD2"/>
                </a:solidFill>
              </a:rPr>
              <a:t> </a:t>
            </a:r>
            <a:r>
              <a:rPr lang="en-US" i="1" dirty="0" err="1">
                <a:solidFill>
                  <a:srgbClr val="EEEAD2"/>
                </a:solidFill>
              </a:rPr>
              <a:t>продолжал</a:t>
            </a:r>
            <a:r>
              <a:rPr lang="en-US" i="1" dirty="0">
                <a:solidFill>
                  <a:srgbClr val="EEEAD2"/>
                </a:solidFill>
              </a:rPr>
              <a:t> </a:t>
            </a:r>
            <a:r>
              <a:rPr lang="en-US" i="1" dirty="0" err="1">
                <a:solidFill>
                  <a:srgbClr val="EEEAD2"/>
                </a:solidFill>
              </a:rPr>
              <a:t>жить</a:t>
            </a:r>
            <a:r>
              <a:rPr lang="en-US" i="1" dirty="0">
                <a:solidFill>
                  <a:srgbClr val="EEEAD2"/>
                </a:solidFill>
              </a:rPr>
              <a:t>.</a:t>
            </a:r>
            <a:r>
              <a:rPr lang="en-US" i="1" dirty="0"/>
              <a:t> </a:t>
            </a:r>
            <a:r>
              <a:rPr lang="ru-RU" b="1" i="1" dirty="0"/>
              <a:t>Я хотел прожить дольше, думаю, только потому, что где-то в глубине души понимал: мне нужно больше времени, чтобы попытаться всё исправить</a:t>
            </a:r>
            <a:r>
              <a:rPr lang="ru-RU" dirty="0"/>
              <a:t>».</a:t>
            </a:r>
            <a:endParaRPr lang="en-RU" dirty="0"/>
          </a:p>
          <a:p>
            <a:pPr algn="r"/>
            <a:r>
              <a:rPr lang="ru-RU" dirty="0">
                <a:solidFill>
                  <a:srgbClr val="EEEAD2"/>
                </a:solidFill>
              </a:rPr>
              <a:t>(Питер </a:t>
            </a:r>
            <a:r>
              <a:rPr lang="ru-RU" dirty="0" err="1">
                <a:solidFill>
                  <a:srgbClr val="EEEAD2"/>
                </a:solidFill>
              </a:rPr>
              <a:t>Аттиа</a:t>
            </a:r>
            <a:r>
              <a:rPr lang="ru-RU" dirty="0">
                <a:solidFill>
                  <a:srgbClr val="EEEAD2"/>
                </a:solidFill>
              </a:rPr>
              <a:t> «</a:t>
            </a:r>
            <a:r>
              <a:rPr lang="ru-RU" i="1" dirty="0">
                <a:solidFill>
                  <a:srgbClr val="EEEAD2"/>
                </a:solidFill>
              </a:rPr>
              <a:t>Пережить</a:t>
            </a:r>
            <a:r>
              <a:rPr lang="ru-RU" dirty="0">
                <a:solidFill>
                  <a:srgbClr val="EEEAD2"/>
                </a:solidFill>
              </a:rPr>
              <a:t>»)</a:t>
            </a:r>
          </a:p>
        </p:txBody>
      </p:sp>
    </p:spTree>
    <p:extLst>
      <p:ext uri="{BB962C8B-B14F-4D97-AF65-F5344CB8AC3E}">
        <p14:creationId xmlns:p14="http://schemas.microsoft.com/office/powerpoint/2010/main" val="1342456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418D5-55DD-B44B-C903-F493FC6731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3FD502-8D1B-C6D5-B240-A7523E7A7532}"/>
              </a:ext>
            </a:extLst>
          </p:cNvPr>
          <p:cNvSpPr>
            <a:spLocks noGrp="1"/>
          </p:cNvSpPr>
          <p:nvPr>
            <p:ph idx="1"/>
          </p:nvPr>
        </p:nvSpPr>
        <p:spPr>
          <a:xfrm>
            <a:off x="623887" y="763793"/>
            <a:ext cx="10944226" cy="4717843"/>
          </a:xfrm>
        </p:spPr>
        <p:txBody>
          <a:bodyPr/>
          <a:lstStyle/>
          <a:p>
            <a:r>
              <a:rPr lang="ru-RU" baseline="30000" dirty="0">
                <a:effectLst/>
                <a:ea typeface="Times New Roman" panose="02020603050405020304" pitchFamily="18" charset="0"/>
              </a:rPr>
              <a:t>1:</a:t>
            </a:r>
            <a:r>
              <a:rPr lang="ru-RU" baseline="30000" dirty="0"/>
              <a:t>4 </a:t>
            </a:r>
            <a:r>
              <a:rPr lang="ru-RU" dirty="0"/>
              <a:t>Он дал нам нетленное, неоскверненное и неувядаемое наследие. Оно хранится на небесах для вас, </a:t>
            </a:r>
            <a:r>
              <a:rPr lang="ru-RU" baseline="30000" dirty="0"/>
              <a:t>5 </a:t>
            </a:r>
            <a:r>
              <a:rPr lang="ru-RU" dirty="0"/>
              <a:t>защищенных через веру Божьей силой для спасения, которое готово явиться в последнее время.</a:t>
            </a:r>
            <a:r>
              <a:rPr lang="en-US" dirty="0"/>
              <a:t> </a:t>
            </a:r>
            <a:r>
              <a:rPr lang="ru-RU" baseline="30000" dirty="0"/>
              <a:t>6 </a:t>
            </a:r>
            <a:r>
              <a:rPr lang="ru-RU" dirty="0"/>
              <a:t>Поэтому </a:t>
            </a:r>
            <a:r>
              <a:rPr lang="ru-RU" b="1" dirty="0"/>
              <a:t>радуйтесь, даже если сейчас какое-то время вам и приходится страдать в различных испытаниях</a:t>
            </a:r>
            <a:r>
              <a:rPr lang="ru-RU" dirty="0"/>
              <a:t>. </a:t>
            </a:r>
            <a:r>
              <a:rPr lang="ru-RU" baseline="30000" dirty="0"/>
              <a:t>7 </a:t>
            </a:r>
            <a:r>
              <a:rPr lang="ru-RU" dirty="0"/>
              <a:t>Ведь через такие страдания доказывается подлинность вашей веры, что ценнее золота (которое хоть и испытывается огнем, но все равно не вечно), чтобы она принесла вам похвалу, славу и честь, когда явится Иисус Христос. </a:t>
            </a:r>
          </a:p>
          <a:p>
            <a:pPr algn="r"/>
            <a:r>
              <a:rPr lang="ru-RU" dirty="0">
                <a:ea typeface="Times New Roman" panose="02020603050405020304" pitchFamily="18" charset="0"/>
              </a:rPr>
              <a:t>(1 Послание </a:t>
            </a:r>
            <a:r>
              <a:rPr lang="ru-RU">
                <a:ea typeface="Times New Roman" panose="02020603050405020304" pitchFamily="18" charset="0"/>
              </a:rPr>
              <a:t>Петра 1:4-</a:t>
            </a:r>
            <a:r>
              <a:rPr lang="en-US" dirty="0">
                <a:ea typeface="Times New Roman" panose="02020603050405020304" pitchFamily="18" charset="0"/>
              </a:rPr>
              <a:t>7</a:t>
            </a:r>
            <a:r>
              <a:rPr lang="ru-RU" dirty="0">
                <a:ea typeface="Times New Roman" panose="02020603050405020304" pitchFamily="18" charset="0"/>
              </a:rPr>
              <a:t>)</a:t>
            </a:r>
            <a:endParaRPr lang="en-RU" dirty="0">
              <a:effectLst/>
              <a:ea typeface="Times New Roman" panose="02020603050405020304" pitchFamily="18" charset="0"/>
            </a:endParaRPr>
          </a:p>
        </p:txBody>
      </p:sp>
    </p:spTree>
    <p:extLst>
      <p:ext uri="{BB962C8B-B14F-4D97-AF65-F5344CB8AC3E}">
        <p14:creationId xmlns:p14="http://schemas.microsoft.com/office/powerpoint/2010/main" val="3119642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CAF45-9333-83F9-DE75-6C56479C9723}"/>
              </a:ext>
            </a:extLst>
          </p:cNvPr>
          <p:cNvSpPr>
            <a:spLocks noGrp="1"/>
          </p:cNvSpPr>
          <p:nvPr>
            <p:ph type="title"/>
          </p:nvPr>
        </p:nvSpPr>
        <p:spPr>
          <a:xfrm>
            <a:off x="623888" y="441325"/>
            <a:ext cx="10944225" cy="1485011"/>
          </a:xfrm>
        </p:spPr>
        <p:txBody>
          <a:bodyPr/>
          <a:lstStyle/>
          <a:p>
            <a:r>
              <a:rPr lang="ru-RU" dirty="0"/>
              <a:t>ПРЕОДОЛЕНИЕ ЛИЧНЫХ ТРАГЕДИЙ</a:t>
            </a:r>
            <a:endParaRPr lang="en-RU" dirty="0"/>
          </a:p>
        </p:txBody>
      </p:sp>
      <p:sp>
        <p:nvSpPr>
          <p:cNvPr id="3" name="Content Placeholder 2">
            <a:extLst>
              <a:ext uri="{FF2B5EF4-FFF2-40B4-BE49-F238E27FC236}">
                <a16:creationId xmlns:a16="http://schemas.microsoft.com/office/drawing/2014/main" id="{D640DE5D-3922-081B-2C4E-C4E63A6CE383}"/>
              </a:ext>
            </a:extLst>
          </p:cNvPr>
          <p:cNvSpPr>
            <a:spLocks noGrp="1"/>
          </p:cNvSpPr>
          <p:nvPr>
            <p:ph idx="1"/>
          </p:nvPr>
        </p:nvSpPr>
        <p:spPr>
          <a:xfrm>
            <a:off x="623887" y="1926337"/>
            <a:ext cx="10944226" cy="3555300"/>
          </a:xfrm>
        </p:spPr>
        <p:txBody>
          <a:bodyPr/>
          <a:lstStyle/>
          <a:p>
            <a:r>
              <a:rPr lang="ru-RU" dirty="0"/>
              <a:t>Когда Пётр призывает свою аудиторию радоваться посреди гонений, он не пишет о чём-то абсурдном и невозможном, но предлагает им:</a:t>
            </a:r>
          </a:p>
          <a:p>
            <a:pPr marL="457200" indent="-457200">
              <a:buFont typeface="Arial" panose="020B0604020202020204" pitchFamily="34" charset="0"/>
              <a:buChar char="•"/>
            </a:pPr>
            <a:r>
              <a:rPr lang="ru-RU" dirty="0"/>
              <a:t>Посмотреть в </a:t>
            </a:r>
            <a:r>
              <a:rPr lang="ru-RU" b="1" u="sng" dirty="0">
                <a:solidFill>
                  <a:srgbClr val="FABD2B"/>
                </a:solidFill>
              </a:rPr>
              <a:t>будущее</a:t>
            </a:r>
            <a:r>
              <a:rPr lang="ru-RU" dirty="0"/>
              <a:t>;</a:t>
            </a:r>
          </a:p>
          <a:p>
            <a:pPr marL="457200" indent="-457200">
              <a:buFont typeface="Arial" panose="020B0604020202020204" pitchFamily="34" charset="0"/>
              <a:buChar char="•"/>
            </a:pPr>
            <a:r>
              <a:rPr lang="ru-RU" dirty="0"/>
              <a:t>Припомнить </a:t>
            </a:r>
            <a:r>
              <a:rPr lang="ru-RU" b="1" u="sng" dirty="0">
                <a:solidFill>
                  <a:srgbClr val="FABD2B"/>
                </a:solidFill>
              </a:rPr>
              <a:t>прошлое</a:t>
            </a:r>
            <a:r>
              <a:rPr lang="ru-RU" dirty="0"/>
              <a:t>;</a:t>
            </a:r>
          </a:p>
          <a:p>
            <a:pPr marL="457200" indent="-457200">
              <a:buFont typeface="Arial" panose="020B0604020202020204" pitchFamily="34" charset="0"/>
              <a:buChar char="•"/>
            </a:pPr>
            <a:r>
              <a:rPr lang="ru-RU" dirty="0"/>
              <a:t>Чтобы </a:t>
            </a:r>
            <a:r>
              <a:rPr lang="ru-RU" b="1" u="sng" dirty="0">
                <a:solidFill>
                  <a:srgbClr val="FABD2B"/>
                </a:solidFill>
              </a:rPr>
              <a:t>поменять</a:t>
            </a:r>
            <a:r>
              <a:rPr lang="ru-RU" dirty="0"/>
              <a:t> своё отношение в настоящем.</a:t>
            </a:r>
            <a:endParaRPr lang="en-RU" dirty="0"/>
          </a:p>
        </p:txBody>
      </p:sp>
    </p:spTree>
    <p:extLst>
      <p:ext uri="{BB962C8B-B14F-4D97-AF65-F5344CB8AC3E}">
        <p14:creationId xmlns:p14="http://schemas.microsoft.com/office/powerpoint/2010/main" val="4096281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70FA05-CDDD-A696-E5F4-0AFA38574ACE}"/>
              </a:ext>
            </a:extLst>
          </p:cNvPr>
          <p:cNvSpPr>
            <a:spLocks noGrp="1"/>
          </p:cNvSpPr>
          <p:nvPr>
            <p:ph idx="1"/>
          </p:nvPr>
        </p:nvSpPr>
        <p:spPr>
          <a:xfrm>
            <a:off x="623887" y="573025"/>
            <a:ext cx="10944226" cy="4908612"/>
          </a:xfrm>
        </p:spPr>
        <p:txBody>
          <a:bodyPr/>
          <a:lstStyle/>
          <a:p>
            <a:pPr marL="457200" indent="-457200">
              <a:buFont typeface="Arial" panose="020B0604020202020204" pitchFamily="34" charset="0"/>
              <a:buChar char="•"/>
            </a:pPr>
            <a:r>
              <a:rPr lang="ru-RU" i="1" dirty="0">
                <a:solidFill>
                  <a:srgbClr val="EEEAD2"/>
                </a:solidFill>
              </a:rPr>
              <a:t>Как мы преодолеваем личные трагедии сегодня? Что помогает нам пережить их?</a:t>
            </a:r>
          </a:p>
          <a:p>
            <a:pPr marL="457200" indent="-457200">
              <a:buFont typeface="Arial" panose="020B0604020202020204" pitchFamily="34" charset="0"/>
              <a:buChar char="•"/>
            </a:pPr>
            <a:r>
              <a:rPr lang="ru-RU" dirty="0">
                <a:solidFill>
                  <a:srgbClr val="EEEAD2"/>
                </a:solidFill>
              </a:rPr>
              <a:t>«</a:t>
            </a:r>
            <a:r>
              <a:rPr lang="ru-RU" i="1" dirty="0">
                <a:solidFill>
                  <a:srgbClr val="EEEAD2"/>
                </a:solidFill>
              </a:rPr>
              <a:t>Богочеловек страдает и терпеливо сносит страдания. Он больше не отделяет себя от зла и от смерти — он испытывает боль и умирает. </a:t>
            </a:r>
            <a:r>
              <a:rPr lang="ru-RU" b="1" i="1" dirty="0"/>
              <a:t>Ночь на Голгофе столь важна для человеческой истории именно потому, что в этих сумерках божество, упорно отказываясь от своих традиционных привилегий, до конца переживает страх смерти и отчаяние</a:t>
            </a:r>
            <a:r>
              <a:rPr lang="ru-RU" dirty="0"/>
              <a:t>»</a:t>
            </a:r>
            <a:r>
              <a:rPr lang="en-RU" dirty="0"/>
              <a:t>.</a:t>
            </a:r>
          </a:p>
          <a:p>
            <a:pPr algn="r"/>
            <a:r>
              <a:rPr lang="ru-RU" dirty="0">
                <a:solidFill>
                  <a:srgbClr val="EEEAD2"/>
                </a:solidFill>
              </a:rPr>
              <a:t>(Альбер Камю «</a:t>
            </a:r>
            <a:r>
              <a:rPr lang="ru-RU" i="1" dirty="0">
                <a:solidFill>
                  <a:srgbClr val="EEEAD2"/>
                </a:solidFill>
              </a:rPr>
              <a:t>Миф о Сизифе. Эссе об абсурде</a:t>
            </a:r>
            <a:r>
              <a:rPr lang="en-US" dirty="0">
                <a:solidFill>
                  <a:srgbClr val="EEEAD2"/>
                </a:solidFill>
              </a:rPr>
              <a:t>»)</a:t>
            </a:r>
            <a:endParaRPr lang="ru-RU" i="1" dirty="0">
              <a:solidFill>
                <a:srgbClr val="EEEAD2"/>
              </a:solidFill>
            </a:endParaRPr>
          </a:p>
          <a:p>
            <a:pPr marL="457200" indent="-457200">
              <a:buFont typeface="Arial" panose="020B0604020202020204" pitchFamily="34" charset="0"/>
              <a:buChar char="•"/>
            </a:pPr>
            <a:r>
              <a:rPr lang="ru-RU" b="1" dirty="0"/>
              <a:t>Вера в Христа с несовершенством мира примиряет меня</a:t>
            </a:r>
            <a:endParaRPr lang="en-RU" b="1" dirty="0"/>
          </a:p>
        </p:txBody>
      </p:sp>
    </p:spTree>
    <p:extLst>
      <p:ext uri="{BB962C8B-B14F-4D97-AF65-F5344CB8AC3E}">
        <p14:creationId xmlns:p14="http://schemas.microsoft.com/office/powerpoint/2010/main" val="2256761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DB9DF-678F-20D4-A5F9-91D33E839B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A1363B-99AC-1C8A-B5BE-F740AAAFF086}"/>
              </a:ext>
            </a:extLst>
          </p:cNvPr>
          <p:cNvSpPr>
            <a:spLocks noGrp="1"/>
          </p:cNvSpPr>
          <p:nvPr>
            <p:ph idx="1"/>
          </p:nvPr>
        </p:nvSpPr>
        <p:spPr>
          <a:xfrm>
            <a:off x="623887" y="763793"/>
            <a:ext cx="10944226" cy="4717843"/>
          </a:xfrm>
        </p:spPr>
        <p:txBody>
          <a:bodyPr/>
          <a:lstStyle/>
          <a:p>
            <a:r>
              <a:rPr lang="ru-RU" baseline="30000" dirty="0">
                <a:effectLst/>
                <a:ea typeface="Times New Roman" panose="02020603050405020304" pitchFamily="18" charset="0"/>
              </a:rPr>
              <a:t>1:</a:t>
            </a:r>
            <a:r>
              <a:rPr lang="ru-RU" baseline="30000" dirty="0"/>
              <a:t>3 </a:t>
            </a:r>
            <a:r>
              <a:rPr lang="ru-RU" b="1" dirty="0"/>
              <a:t>Благословен Бог и Отец нашего Господа Иисуса Христа</a:t>
            </a:r>
            <a:r>
              <a:rPr lang="ru-RU" dirty="0"/>
              <a:t>. </a:t>
            </a:r>
            <a:r>
              <a:rPr lang="ru-RU" dirty="0">
                <a:solidFill>
                  <a:srgbClr val="EEEAD2"/>
                </a:solidFill>
              </a:rPr>
              <a:t>По Своей великой милости Он через воскресение Иисуса Христа из мертвых дал нам новую жизнь в живой надежде.</a:t>
            </a:r>
          </a:p>
          <a:p>
            <a:pPr algn="r"/>
            <a:r>
              <a:rPr lang="ru-RU" dirty="0">
                <a:solidFill>
                  <a:srgbClr val="EEEAD2"/>
                </a:solidFill>
                <a:ea typeface="Times New Roman" panose="02020603050405020304" pitchFamily="18" charset="0"/>
              </a:rPr>
              <a:t>(1 Послание Петра 1:3)</a:t>
            </a:r>
            <a:endParaRPr lang="en-RU" dirty="0">
              <a:solidFill>
                <a:srgbClr val="EEEAD2"/>
              </a:solidFill>
              <a:effectLst/>
              <a:ea typeface="Times New Roman" panose="02020603050405020304" pitchFamily="18" charset="0"/>
            </a:endParaRPr>
          </a:p>
        </p:txBody>
      </p:sp>
    </p:spTree>
    <p:extLst>
      <p:ext uri="{BB962C8B-B14F-4D97-AF65-F5344CB8AC3E}">
        <p14:creationId xmlns:p14="http://schemas.microsoft.com/office/powerpoint/2010/main" val="1944686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21DAB-7CC5-5301-7B1F-E669C44E109B}"/>
              </a:ext>
            </a:extLst>
          </p:cNvPr>
          <p:cNvSpPr>
            <a:spLocks noGrp="1"/>
          </p:cNvSpPr>
          <p:nvPr>
            <p:ph type="title"/>
          </p:nvPr>
        </p:nvSpPr>
        <p:spPr>
          <a:xfrm>
            <a:off x="623888" y="441325"/>
            <a:ext cx="10944225" cy="1399668"/>
          </a:xfrm>
        </p:spPr>
        <p:txBody>
          <a:bodyPr/>
          <a:lstStyle/>
          <a:p>
            <a:r>
              <a:rPr lang="ru-RU" dirty="0"/>
              <a:t>ДОВЕРИЕ БОГУ</a:t>
            </a:r>
            <a:endParaRPr lang="en-RU" dirty="0"/>
          </a:p>
        </p:txBody>
      </p:sp>
      <p:sp>
        <p:nvSpPr>
          <p:cNvPr id="3" name="Content Placeholder 2">
            <a:extLst>
              <a:ext uri="{FF2B5EF4-FFF2-40B4-BE49-F238E27FC236}">
                <a16:creationId xmlns:a16="http://schemas.microsoft.com/office/drawing/2014/main" id="{B29257A5-CC1E-96CC-2C6F-EF5F5F184D8A}"/>
              </a:ext>
            </a:extLst>
          </p:cNvPr>
          <p:cNvSpPr>
            <a:spLocks noGrp="1"/>
          </p:cNvSpPr>
          <p:nvPr>
            <p:ph idx="1"/>
          </p:nvPr>
        </p:nvSpPr>
        <p:spPr>
          <a:xfrm>
            <a:off x="623887" y="1840993"/>
            <a:ext cx="10944226" cy="3640644"/>
          </a:xfrm>
        </p:spPr>
        <p:txBody>
          <a:bodyPr/>
          <a:lstStyle/>
          <a:p>
            <a:r>
              <a:rPr lang="ru-RU" dirty="0"/>
              <a:t>Пётр начинает своё письмо гонимой церкви с прославления Бога. Величие Бога позволяет нам не только пройти сквозь боль и страдания, не потеряв веру, но и стать ближе к Нему, потому что Его характер и Его действия подталкивают нас к ещё большему доверию Ему, потому что в Нём мы находим:</a:t>
            </a:r>
          </a:p>
          <a:p>
            <a:pPr marL="457200" indent="-457200">
              <a:buFont typeface="Arial" panose="020B0604020202020204" pitchFamily="34" charset="0"/>
              <a:buChar char="•"/>
            </a:pPr>
            <a:r>
              <a:rPr lang="ru-RU" dirty="0"/>
              <a:t>Таинство </a:t>
            </a:r>
            <a:r>
              <a:rPr lang="ru-RU" b="1" u="sng" dirty="0">
                <a:solidFill>
                  <a:srgbClr val="FABD2B"/>
                </a:solidFill>
              </a:rPr>
              <a:t>всеведения</a:t>
            </a:r>
            <a:r>
              <a:rPr lang="ru-RU" dirty="0"/>
              <a:t> Бога;</a:t>
            </a:r>
          </a:p>
          <a:p>
            <a:pPr marL="457200" indent="-457200">
              <a:buFont typeface="Arial" panose="020B0604020202020204" pitchFamily="34" charset="0"/>
              <a:buChar char="•"/>
            </a:pPr>
            <a:r>
              <a:rPr lang="ru-RU" dirty="0"/>
              <a:t>Торжество </a:t>
            </a:r>
            <a:r>
              <a:rPr lang="ru-RU" b="1" u="sng" dirty="0">
                <a:solidFill>
                  <a:srgbClr val="FABD2B"/>
                </a:solidFill>
              </a:rPr>
              <a:t>страстных мук</a:t>
            </a:r>
            <a:r>
              <a:rPr lang="ru-RU" dirty="0"/>
              <a:t> Бога;</a:t>
            </a:r>
          </a:p>
          <a:p>
            <a:pPr marL="457200" indent="-457200">
              <a:buFont typeface="Arial" panose="020B0604020202020204" pitchFamily="34" charset="0"/>
              <a:buChar char="•"/>
            </a:pPr>
            <a:r>
              <a:rPr lang="ru-RU" dirty="0"/>
              <a:t>Триумф </a:t>
            </a:r>
            <a:r>
              <a:rPr lang="ru-RU" b="1" u="sng" dirty="0">
                <a:solidFill>
                  <a:srgbClr val="FABD2B"/>
                </a:solidFill>
              </a:rPr>
              <a:t>преображения мира</a:t>
            </a:r>
            <a:r>
              <a:rPr lang="ru-RU" dirty="0"/>
              <a:t> Богом.</a:t>
            </a:r>
            <a:endParaRPr lang="en-RU" dirty="0"/>
          </a:p>
        </p:txBody>
      </p:sp>
    </p:spTree>
    <p:extLst>
      <p:ext uri="{BB962C8B-B14F-4D97-AF65-F5344CB8AC3E}">
        <p14:creationId xmlns:p14="http://schemas.microsoft.com/office/powerpoint/2010/main" val="1546643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EE4770-0B7E-AB4E-FA07-606E5FDD34DB}"/>
              </a:ext>
            </a:extLst>
          </p:cNvPr>
          <p:cNvSpPr>
            <a:spLocks noGrp="1"/>
          </p:cNvSpPr>
          <p:nvPr>
            <p:ph idx="1"/>
          </p:nvPr>
        </p:nvSpPr>
        <p:spPr>
          <a:xfrm>
            <a:off x="623887" y="548641"/>
            <a:ext cx="10944226" cy="4932996"/>
          </a:xfrm>
        </p:spPr>
        <p:txBody>
          <a:bodyPr/>
          <a:lstStyle/>
          <a:p>
            <a:r>
              <a:rPr lang="ru-RU" dirty="0"/>
              <a:t>«</a:t>
            </a:r>
            <a:r>
              <a:rPr lang="ru-RU" b="1" i="1" dirty="0"/>
              <a:t>Я убежден, как младенец, что страдания заживут и сгладятся, что весь обидный комизм человеческих противоречий исчезнет, как жалкий мираж</a:t>
            </a:r>
            <a:r>
              <a:rPr lang="ru-RU" i="1" dirty="0"/>
              <a:t>, </a:t>
            </a:r>
            <a:r>
              <a:rPr lang="ru-RU" i="1" dirty="0">
                <a:solidFill>
                  <a:srgbClr val="EEEAD2"/>
                </a:solidFill>
              </a:rPr>
              <a:t>как </a:t>
            </a:r>
            <a:r>
              <a:rPr lang="ru-RU" i="1" dirty="0" err="1">
                <a:solidFill>
                  <a:srgbClr val="EEEAD2"/>
                </a:solidFill>
              </a:rPr>
              <a:t>гнусненькое</a:t>
            </a:r>
            <a:r>
              <a:rPr lang="ru-RU" i="1" dirty="0">
                <a:solidFill>
                  <a:srgbClr val="EEEAD2"/>
                </a:solidFill>
              </a:rPr>
              <a:t> измышление малосильного и маленького, как атом, человеческого </a:t>
            </a:r>
            <a:r>
              <a:rPr lang="ru-RU" i="1" dirty="0" err="1">
                <a:solidFill>
                  <a:srgbClr val="EEEAD2"/>
                </a:solidFill>
              </a:rPr>
              <a:t>эвклидовского</a:t>
            </a:r>
            <a:r>
              <a:rPr lang="ru-RU" i="1" dirty="0">
                <a:solidFill>
                  <a:srgbClr val="EEEAD2"/>
                </a:solidFill>
              </a:rPr>
              <a:t> ума, что, наконец, в мировом финале, в момент вечной гармонии, случится и явится нечто до того драгоценное, что хватит его на все сердца, на утоление всех негодований, на искупление всех злодейств людей, всей пролитой ими их крови, хватит, </a:t>
            </a:r>
            <a:r>
              <a:rPr lang="ru-RU" b="1" i="1" dirty="0"/>
              <a:t>чтобы не только было возможно простить, но и оправдать все, что случилось с людьми</a:t>
            </a:r>
            <a:r>
              <a:rPr lang="ru-RU" dirty="0">
                <a:solidFill>
                  <a:srgbClr val="EEEAD2"/>
                </a:solidFill>
              </a:rPr>
              <a:t>».</a:t>
            </a:r>
          </a:p>
          <a:p>
            <a:pPr algn="r"/>
            <a:r>
              <a:rPr lang="ru-RU" dirty="0">
                <a:solidFill>
                  <a:srgbClr val="EEEAD2"/>
                </a:solidFill>
              </a:rPr>
              <a:t>(Фёдор Достоевский «</a:t>
            </a:r>
            <a:r>
              <a:rPr lang="ru-RU" i="1" dirty="0">
                <a:solidFill>
                  <a:srgbClr val="EEEAD2"/>
                </a:solidFill>
              </a:rPr>
              <a:t>Братья Карамазовы</a:t>
            </a:r>
            <a:r>
              <a:rPr lang="ru-RU" dirty="0">
                <a:solidFill>
                  <a:srgbClr val="EEEAD2"/>
                </a:solidFill>
              </a:rPr>
              <a:t>»)</a:t>
            </a:r>
            <a:r>
              <a:rPr lang="en-RU" dirty="0">
                <a:solidFill>
                  <a:srgbClr val="EEEAD2"/>
                </a:solidFill>
              </a:rPr>
              <a:t> </a:t>
            </a:r>
          </a:p>
        </p:txBody>
      </p:sp>
    </p:spTree>
    <p:extLst>
      <p:ext uri="{BB962C8B-B14F-4D97-AF65-F5344CB8AC3E}">
        <p14:creationId xmlns:p14="http://schemas.microsoft.com/office/powerpoint/2010/main" val="800199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7C5D66-C263-BD2C-2BED-B0AE472AAB26}"/>
              </a:ext>
            </a:extLst>
          </p:cNvPr>
          <p:cNvSpPr>
            <a:spLocks noGrp="1"/>
          </p:cNvSpPr>
          <p:nvPr>
            <p:ph idx="1"/>
          </p:nvPr>
        </p:nvSpPr>
        <p:spPr>
          <a:xfrm>
            <a:off x="623887" y="707137"/>
            <a:ext cx="10944226" cy="4774500"/>
          </a:xfrm>
        </p:spPr>
        <p:txBody>
          <a:bodyPr/>
          <a:lstStyle/>
          <a:p>
            <a:pPr marL="457200" indent="-457200">
              <a:buFont typeface="Arial" panose="020B0604020202020204" pitchFamily="34" charset="0"/>
              <a:buChar char="•"/>
            </a:pPr>
            <a:r>
              <a:rPr lang="ru-RU" dirty="0">
                <a:solidFill>
                  <a:srgbClr val="EEEAD2"/>
                </a:solidFill>
              </a:rPr>
              <a:t>В этом мире, мы между небом и землёй, между адом и раем. Наши страдания не столь велики, как могли бы быть. Наши благословения не столь полны, как будут однажды.</a:t>
            </a:r>
          </a:p>
          <a:p>
            <a:pPr marL="457200" indent="-457200">
              <a:buFont typeface="Arial" panose="020B0604020202020204" pitchFamily="34" charset="0"/>
              <a:buChar char="•"/>
            </a:pPr>
            <a:r>
              <a:rPr lang="ru-RU" b="1" dirty="0"/>
              <a:t>Те, кто доверился Богу, не будут уже ни на шаг ближе к аду, чем они оказались сейчас. Те же, кто отказался довериться Христу, не смогут подойти ближе к раю, чем они подошли в этой жизни</a:t>
            </a:r>
            <a:r>
              <a:rPr lang="ru-RU" dirty="0"/>
              <a:t>. </a:t>
            </a:r>
            <a:endParaRPr lang="en-RU" dirty="0"/>
          </a:p>
        </p:txBody>
      </p:sp>
    </p:spTree>
    <p:extLst>
      <p:ext uri="{BB962C8B-B14F-4D97-AF65-F5344CB8AC3E}">
        <p14:creationId xmlns:p14="http://schemas.microsoft.com/office/powerpoint/2010/main" val="180036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landscape with a body of water and text&#10;&#10;AI-generated content may be incorrect.">
            <a:extLst>
              <a:ext uri="{FF2B5EF4-FFF2-40B4-BE49-F238E27FC236}">
                <a16:creationId xmlns:a16="http://schemas.microsoft.com/office/drawing/2014/main" id="{39516742-7626-9925-E264-838327D0D6E9}"/>
              </a:ext>
            </a:extLst>
          </p:cNvPr>
          <p:cNvPicPr>
            <a:picLocks noGrp="1" noChangeAspect="1"/>
          </p:cNvPicPr>
          <p:nvPr>
            <p:ph idx="1"/>
          </p:nvPr>
        </p:nvPicPr>
        <p:blipFill>
          <a:blip r:embed="rId2"/>
          <a:stretch>
            <a:fillRect/>
          </a:stretch>
        </p:blipFill>
        <p:spPr>
          <a:xfrm>
            <a:off x="0" y="0"/>
            <a:ext cx="12193470" cy="6858000"/>
          </a:xfrm>
        </p:spPr>
      </p:pic>
    </p:spTree>
    <p:extLst>
      <p:ext uri="{BB962C8B-B14F-4D97-AF65-F5344CB8AC3E}">
        <p14:creationId xmlns:p14="http://schemas.microsoft.com/office/powerpoint/2010/main" val="155210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0A92CB-5668-8BED-1336-EA1F5FB09CAD}"/>
              </a:ext>
            </a:extLst>
          </p:cNvPr>
          <p:cNvSpPr>
            <a:spLocks noGrp="1"/>
          </p:cNvSpPr>
          <p:nvPr>
            <p:ph idx="1"/>
          </p:nvPr>
        </p:nvSpPr>
        <p:spPr>
          <a:xfrm>
            <a:off x="623887" y="560833"/>
            <a:ext cx="10944226" cy="4920804"/>
          </a:xfrm>
        </p:spPr>
        <p:txBody>
          <a:bodyPr/>
          <a:lstStyle/>
          <a:p>
            <a:r>
              <a:rPr lang="ru-RU" dirty="0">
                <a:solidFill>
                  <a:srgbClr val="EEEAD2"/>
                </a:solidFill>
              </a:rPr>
              <a:t>«</a:t>
            </a:r>
            <a:r>
              <a:rPr lang="ru-RU" i="1" dirty="0">
                <a:solidFill>
                  <a:srgbClr val="EEEAD2"/>
                </a:solidFill>
              </a:rPr>
              <a:t>Та печаль и скорбь, которую тогда испытывала Его душа, возникли из живого, полного и непосредственного созерцания чаши гнева, что была дана Ему. </a:t>
            </a:r>
            <a:r>
              <a:rPr lang="ru-RU" b="1" i="1" dirty="0"/>
              <a:t>Он увидел ту печь гнева, в которую Ему надлежало быть брошенным. Он приблизился к устью этой печи, чтобы заглянуть в неё, встать и лицезреть её яростное пламя, ощутить жар разгорающегося огня, дабы знать, куда Он идет и что Ему предстоит пережить ради нас</a:t>
            </a:r>
            <a:r>
              <a:rPr lang="ru-RU" dirty="0"/>
              <a:t>»</a:t>
            </a:r>
            <a:r>
              <a:rPr lang="en-RU" dirty="0"/>
              <a:t>.</a:t>
            </a:r>
          </a:p>
          <a:p>
            <a:pPr algn="r"/>
            <a:r>
              <a:rPr lang="ru-RU" dirty="0">
                <a:solidFill>
                  <a:srgbClr val="EEEAD2"/>
                </a:solidFill>
              </a:rPr>
              <a:t>(Джонатан Эдвардс «</a:t>
            </a:r>
            <a:r>
              <a:rPr lang="ru-RU" i="1" dirty="0">
                <a:solidFill>
                  <a:srgbClr val="EEEAD2"/>
                </a:solidFill>
              </a:rPr>
              <a:t>Агония Христа в Гефсиманском саду</a:t>
            </a:r>
            <a:r>
              <a:rPr lang="ru-RU" dirty="0">
                <a:solidFill>
                  <a:srgbClr val="EEEAD2"/>
                </a:solidFill>
              </a:rPr>
              <a:t>»)</a:t>
            </a:r>
            <a:endParaRPr lang="en-RU" dirty="0">
              <a:solidFill>
                <a:srgbClr val="EEEAD2"/>
              </a:solidFill>
            </a:endParaRPr>
          </a:p>
        </p:txBody>
      </p:sp>
    </p:spTree>
    <p:extLst>
      <p:ext uri="{BB962C8B-B14F-4D97-AF65-F5344CB8AC3E}">
        <p14:creationId xmlns:p14="http://schemas.microsoft.com/office/powerpoint/2010/main" val="2052770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FBEF-A19A-B59A-35DD-F698CEAA9CCC}"/>
              </a:ext>
            </a:extLst>
          </p:cNvPr>
          <p:cNvSpPr>
            <a:spLocks noGrp="1"/>
          </p:cNvSpPr>
          <p:nvPr>
            <p:ph type="title"/>
          </p:nvPr>
        </p:nvSpPr>
        <p:spPr>
          <a:xfrm>
            <a:off x="623888" y="441325"/>
            <a:ext cx="10944225" cy="1495051"/>
          </a:xfrm>
        </p:spPr>
        <p:txBody>
          <a:bodyPr/>
          <a:lstStyle/>
          <a:p>
            <a:r>
              <a:rPr lang="ru-RU" dirty="0"/>
              <a:t>ТРИ ВОПРОСА, ЧТОБЫ ПОГОВОРИТЬ С ДРУГОМ</a:t>
            </a:r>
            <a:endParaRPr lang="en-RU" dirty="0"/>
          </a:p>
        </p:txBody>
      </p:sp>
      <p:sp>
        <p:nvSpPr>
          <p:cNvPr id="3" name="Content Placeholder 2">
            <a:extLst>
              <a:ext uri="{FF2B5EF4-FFF2-40B4-BE49-F238E27FC236}">
                <a16:creationId xmlns:a16="http://schemas.microsoft.com/office/drawing/2014/main" id="{042401F8-096D-3949-9D26-E109CE3B29E2}"/>
              </a:ext>
            </a:extLst>
          </p:cNvPr>
          <p:cNvSpPr>
            <a:spLocks noGrp="1"/>
          </p:cNvSpPr>
          <p:nvPr>
            <p:ph idx="1"/>
          </p:nvPr>
        </p:nvSpPr>
        <p:spPr>
          <a:xfrm>
            <a:off x="623887" y="2065468"/>
            <a:ext cx="10944226" cy="3614570"/>
          </a:xfrm>
          <a:noFill/>
        </p:spPr>
        <p:txBody>
          <a:bodyPr/>
          <a:lstStyle/>
          <a:p>
            <a:r>
              <a:rPr lang="ru-RU" dirty="0"/>
              <a:t>Пригласите на кофе вашего друга ещё раз, чтобы продолжить разговор о том, во что он верит:</a:t>
            </a:r>
          </a:p>
          <a:p>
            <a:pPr marL="457200" indent="-457200">
              <a:buFont typeface="Arial" panose="020B0604020202020204" pitchFamily="34" charset="0"/>
              <a:buChar char="•"/>
            </a:pPr>
            <a:r>
              <a:rPr lang="ru-RU" dirty="0"/>
              <a:t>Что в несовершенстве мира беспокоит тебя больше всего?</a:t>
            </a:r>
          </a:p>
          <a:p>
            <a:pPr marL="457200" indent="-457200">
              <a:buFont typeface="Arial" panose="020B0604020202020204" pitchFamily="34" charset="0"/>
              <a:buChar char="•"/>
            </a:pPr>
            <a:r>
              <a:rPr lang="ru-RU" dirty="0"/>
              <a:t>Как, на основании твоего мировоззрения, ты отличаешь, что-то, что объективно является злом, от того, что тебе что-то просто не нравится?</a:t>
            </a:r>
          </a:p>
          <a:p>
            <a:pPr marL="457200" indent="-457200">
              <a:buFont typeface="Arial" panose="020B0604020202020204" pitchFamily="34" charset="0"/>
              <a:buChar char="•"/>
            </a:pPr>
            <a:r>
              <a:rPr lang="ru-RU" dirty="0"/>
              <a:t>Как твоё мировоззрение помогает тебе справляться с трудностями или трагедиями в твоей жизни?</a:t>
            </a:r>
          </a:p>
        </p:txBody>
      </p:sp>
    </p:spTree>
    <p:extLst>
      <p:ext uri="{BB962C8B-B14F-4D97-AF65-F5344CB8AC3E}">
        <p14:creationId xmlns:p14="http://schemas.microsoft.com/office/powerpoint/2010/main" val="4211961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14E74-0B7B-6E1A-C158-EB4B31128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80956F-67CA-E71F-DF05-6A4DBF76CE00}"/>
              </a:ext>
            </a:extLst>
          </p:cNvPr>
          <p:cNvSpPr>
            <a:spLocks noGrp="1"/>
          </p:cNvSpPr>
          <p:nvPr>
            <p:ph type="title"/>
          </p:nvPr>
        </p:nvSpPr>
        <p:spPr/>
        <p:txBody>
          <a:bodyPr/>
          <a:lstStyle/>
          <a:p>
            <a:r>
              <a:rPr lang="ru-RU" dirty="0"/>
              <a:t>ВЕРА В ХРИСТА</a:t>
            </a:r>
            <a:br>
              <a:rPr lang="ru-RU" dirty="0"/>
            </a:br>
            <a:r>
              <a:rPr lang="ru-RU" dirty="0"/>
              <a:t>С НЕСОВЕРШЕНСТВОМ</a:t>
            </a:r>
            <a:r>
              <a:rPr lang="en-RU" dirty="0"/>
              <a:t> </a:t>
            </a:r>
            <a:r>
              <a:rPr lang="ru-RU" dirty="0"/>
              <a:t>МИРА </a:t>
            </a:r>
            <a:br>
              <a:rPr lang="ru-RU" dirty="0"/>
            </a:br>
            <a:r>
              <a:rPr lang="ru-RU" dirty="0"/>
              <a:t>ПРИМИРЯЕТ МЕНЯ</a:t>
            </a:r>
            <a:endParaRPr lang="en-RU" dirty="0"/>
          </a:p>
        </p:txBody>
      </p:sp>
      <p:sp>
        <p:nvSpPr>
          <p:cNvPr id="3" name="Content Placeholder 2">
            <a:extLst>
              <a:ext uri="{FF2B5EF4-FFF2-40B4-BE49-F238E27FC236}">
                <a16:creationId xmlns:a16="http://schemas.microsoft.com/office/drawing/2014/main" id="{86F5CBC4-93C5-6C61-2E19-7BA38616C2F2}"/>
              </a:ext>
            </a:extLst>
          </p:cNvPr>
          <p:cNvSpPr>
            <a:spLocks noGrp="1"/>
          </p:cNvSpPr>
          <p:nvPr>
            <p:ph idx="1"/>
          </p:nvPr>
        </p:nvSpPr>
        <p:spPr>
          <a:xfrm>
            <a:off x="623887" y="2432958"/>
            <a:ext cx="10944226" cy="3179307"/>
          </a:xfrm>
        </p:spPr>
        <p:txBody>
          <a:bodyPr/>
          <a:lstStyle/>
          <a:p>
            <a:r>
              <a:rPr lang="ru-RU" dirty="0"/>
              <a:t>Близкие отношения с Богом, позволяют мне использовать боль и страдания в моей жизни, чтобы: </a:t>
            </a:r>
          </a:p>
          <a:p>
            <a:pPr marL="457200" indent="-457200">
              <a:buFont typeface="Arial" panose="020B0604020202020204" pitchFamily="34" charset="0"/>
              <a:buChar char="•"/>
            </a:pPr>
            <a:r>
              <a:rPr lang="ru-RU" dirty="0"/>
              <a:t>Посмотреть на </a:t>
            </a:r>
            <a:r>
              <a:rPr lang="ru-RU" b="1" dirty="0"/>
              <a:t>потерянность</a:t>
            </a:r>
            <a:r>
              <a:rPr lang="ru-RU" dirty="0"/>
              <a:t> без Христа;</a:t>
            </a:r>
          </a:p>
          <a:p>
            <a:pPr marL="457200" indent="-457200">
              <a:buFont typeface="Arial" panose="020B0604020202020204" pitchFamily="34" charset="0"/>
              <a:buChar char="•"/>
            </a:pPr>
            <a:r>
              <a:rPr lang="ru-RU" dirty="0"/>
              <a:t>Понять </a:t>
            </a:r>
            <a:r>
              <a:rPr lang="ru-RU" b="1" dirty="0"/>
              <a:t>природу</a:t>
            </a:r>
            <a:r>
              <a:rPr lang="ru-RU" dirty="0"/>
              <a:t> и </a:t>
            </a:r>
            <a:r>
              <a:rPr lang="ru-RU" b="1" dirty="0"/>
              <a:t>источник</a:t>
            </a:r>
            <a:r>
              <a:rPr lang="ru-RU" dirty="0"/>
              <a:t> зла;</a:t>
            </a:r>
          </a:p>
          <a:p>
            <a:pPr marL="457200" indent="-457200">
              <a:buFont typeface="Arial" panose="020B0604020202020204" pitchFamily="34" charset="0"/>
              <a:buChar char="•"/>
            </a:pPr>
            <a:r>
              <a:rPr lang="ru-RU" b="1" dirty="0"/>
              <a:t>Преодолеть</a:t>
            </a:r>
            <a:r>
              <a:rPr lang="ru-RU" dirty="0"/>
              <a:t> личные трагедии в жизни;</a:t>
            </a:r>
          </a:p>
          <a:p>
            <a:pPr marL="457200" indent="-457200">
              <a:buFont typeface="Arial" panose="020B0604020202020204" pitchFamily="34" charset="0"/>
              <a:buChar char="•"/>
            </a:pPr>
            <a:r>
              <a:rPr lang="ru-RU" b="1" dirty="0"/>
              <a:t>Проникнуться</a:t>
            </a:r>
            <a:r>
              <a:rPr lang="ru-RU" dirty="0"/>
              <a:t> ещё большим доверием Господу;</a:t>
            </a:r>
            <a:endParaRPr lang="en-RU" dirty="0"/>
          </a:p>
        </p:txBody>
      </p:sp>
    </p:spTree>
    <p:extLst>
      <p:ext uri="{BB962C8B-B14F-4D97-AF65-F5344CB8AC3E}">
        <p14:creationId xmlns:p14="http://schemas.microsoft.com/office/powerpoint/2010/main" val="906692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A94BB-3B13-80CE-D95A-DEA2DB557E10}"/>
              </a:ext>
            </a:extLst>
          </p:cNvPr>
          <p:cNvSpPr>
            <a:spLocks noGrp="1"/>
          </p:cNvSpPr>
          <p:nvPr>
            <p:ph type="title"/>
          </p:nvPr>
        </p:nvSpPr>
        <p:spPr>
          <a:xfrm>
            <a:off x="623888" y="441325"/>
            <a:ext cx="10944225" cy="1215353"/>
          </a:xfrm>
        </p:spPr>
        <p:txBody>
          <a:bodyPr/>
          <a:lstStyle/>
          <a:p>
            <a:r>
              <a:rPr lang="ru-RU" dirty="0"/>
              <a:t>В СЛЕДУЮЩИЙ РАЗ</a:t>
            </a:r>
            <a:endParaRPr lang="en-RU" dirty="0"/>
          </a:p>
        </p:txBody>
      </p:sp>
      <p:sp>
        <p:nvSpPr>
          <p:cNvPr id="3" name="Content Placeholder 2">
            <a:extLst>
              <a:ext uri="{FF2B5EF4-FFF2-40B4-BE49-F238E27FC236}">
                <a16:creationId xmlns:a16="http://schemas.microsoft.com/office/drawing/2014/main" id="{CC3DF8AB-9821-3923-9BA7-D9146F839437}"/>
              </a:ext>
            </a:extLst>
          </p:cNvPr>
          <p:cNvSpPr>
            <a:spLocks noGrp="1"/>
          </p:cNvSpPr>
          <p:nvPr>
            <p:ph idx="1"/>
          </p:nvPr>
        </p:nvSpPr>
        <p:spPr>
          <a:xfrm>
            <a:off x="623887" y="1656678"/>
            <a:ext cx="10944226" cy="4055633"/>
          </a:xfrm>
          <a:noFill/>
        </p:spPr>
        <p:txBody>
          <a:bodyPr/>
          <a:lstStyle/>
          <a:p>
            <a:r>
              <a:rPr lang="ru-RU" dirty="0">
                <a:solidFill>
                  <a:srgbClr val="EEEAD2"/>
                </a:solidFill>
              </a:rPr>
              <a:t>Возможно, что Христианство и отвечает на вопрос существования зла и страданий, но </a:t>
            </a:r>
            <a:r>
              <a:rPr lang="ru-RU" b="1" dirty="0"/>
              <a:t>как примирить учение Христианства с тем фактом, что так часто на протяжении веков, Христиане в разных концах света вели себя совсем не по христиански?</a:t>
            </a:r>
            <a:r>
              <a:rPr lang="ru-RU" dirty="0">
                <a:solidFill>
                  <a:srgbClr val="EEEAD2"/>
                </a:solidFill>
              </a:rPr>
              <a:t> Как быть с крестовыми походами? Как быть с Христианами, которые держали рабов? Как быть с кровопролитными религиозными войнами? Что нам делать с инквизицией? </a:t>
            </a:r>
          </a:p>
        </p:txBody>
      </p:sp>
    </p:spTree>
    <p:extLst>
      <p:ext uri="{BB962C8B-B14F-4D97-AF65-F5344CB8AC3E}">
        <p14:creationId xmlns:p14="http://schemas.microsoft.com/office/powerpoint/2010/main" val="2301280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39B98-9E24-1E9B-E8C2-980AD48FB242}"/>
              </a:ext>
            </a:extLst>
          </p:cNvPr>
          <p:cNvSpPr>
            <a:spLocks noGrp="1"/>
          </p:cNvSpPr>
          <p:nvPr>
            <p:ph type="title"/>
          </p:nvPr>
        </p:nvSpPr>
        <p:spPr/>
        <p:txBody>
          <a:bodyPr/>
          <a:lstStyle/>
          <a:p>
            <a:r>
              <a:rPr lang="ru-RU" dirty="0"/>
              <a:t>ПРИМЕНЕНИЕ</a:t>
            </a:r>
            <a:endParaRPr lang="en-RU" dirty="0"/>
          </a:p>
        </p:txBody>
      </p:sp>
      <p:sp>
        <p:nvSpPr>
          <p:cNvPr id="3" name="Content Placeholder 2">
            <a:extLst>
              <a:ext uri="{FF2B5EF4-FFF2-40B4-BE49-F238E27FC236}">
                <a16:creationId xmlns:a16="http://schemas.microsoft.com/office/drawing/2014/main" id="{3C68A5E5-5006-4771-8F86-B9BFF9C0A07F}"/>
              </a:ext>
            </a:extLst>
          </p:cNvPr>
          <p:cNvSpPr>
            <a:spLocks noGrp="1"/>
          </p:cNvSpPr>
          <p:nvPr>
            <p:ph idx="1"/>
          </p:nvPr>
        </p:nvSpPr>
        <p:spPr>
          <a:xfrm>
            <a:off x="623887" y="1622324"/>
            <a:ext cx="10944226" cy="3859312"/>
          </a:xfrm>
          <a:noFill/>
        </p:spPr>
        <p:txBody>
          <a:bodyPr/>
          <a:lstStyle/>
          <a:p>
            <a:r>
              <a:rPr lang="ru-RU" dirty="0">
                <a:solidFill>
                  <a:srgbClr val="EEEAD2"/>
                </a:solidFill>
              </a:rPr>
              <a:t>Нет никого для нас ближе, чем Бог.</a:t>
            </a:r>
            <a:r>
              <a:rPr lang="ru-RU" dirty="0"/>
              <a:t> </a:t>
            </a:r>
            <a:r>
              <a:rPr lang="ru-RU" b="1" dirty="0"/>
              <a:t>Прильните ко Христу тогда, когда трудно, тогда, когда тяжело, тогда, когда нестерпимо больно</a:t>
            </a:r>
            <a:r>
              <a:rPr lang="ru-RU" dirty="0"/>
              <a:t>. </a:t>
            </a:r>
            <a:r>
              <a:rPr lang="ru-RU" dirty="0">
                <a:solidFill>
                  <a:srgbClr val="EEEAD2"/>
                </a:solidFill>
              </a:rPr>
              <a:t>Возможно, мы получим ответ о том, почему нас постигли эти несчастья и горести. А может быть мы узнаем об этом лишь тогда, когда окажемся лицом к лицу с Господом. Но в любом случае позвольте Богу укутать вас Своими объятьями. Он ждёт нас. Ведь мы Его радость и имена наши записаны у Него на ладонях.</a:t>
            </a:r>
            <a:endParaRPr lang="en-RU" dirty="0">
              <a:solidFill>
                <a:srgbClr val="EEEAD2"/>
              </a:solidFill>
            </a:endParaRPr>
          </a:p>
        </p:txBody>
      </p:sp>
    </p:spTree>
    <p:extLst>
      <p:ext uri="{BB962C8B-B14F-4D97-AF65-F5344CB8AC3E}">
        <p14:creationId xmlns:p14="http://schemas.microsoft.com/office/powerpoint/2010/main" val="22638999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1D0D5-70B7-47E3-6B7C-ECC86F2477B1}"/>
              </a:ext>
            </a:extLst>
          </p:cNvPr>
          <p:cNvSpPr>
            <a:spLocks noGrp="1"/>
          </p:cNvSpPr>
          <p:nvPr>
            <p:ph idx="1"/>
          </p:nvPr>
        </p:nvSpPr>
        <p:spPr>
          <a:xfrm>
            <a:off x="623887" y="516368"/>
            <a:ext cx="10944226" cy="4965268"/>
          </a:xfrm>
          <a:noFill/>
        </p:spPr>
        <p:txBody>
          <a:bodyPr/>
          <a:lstStyle/>
          <a:p>
            <a:pPr marL="9525"/>
            <a:r>
              <a:rPr lang="ru-RU" i="1" dirty="0">
                <a:solidFill>
                  <a:srgbClr val="EEEAD2"/>
                </a:solidFill>
                <a:effectLst/>
                <a:latin typeface="Arial" panose="020B0604020202020204" pitchFamily="34" charset="0"/>
                <a:ea typeface="Times New Roman" panose="02020603050405020304" pitchFamily="18" charset="0"/>
              </a:rPr>
              <a:t>«</a:t>
            </a:r>
            <a:r>
              <a:rPr lang="ru-RU" i="1" dirty="0">
                <a:solidFill>
                  <a:srgbClr val="EEEAD2"/>
                </a:solidFill>
              </a:rPr>
              <a:t>В один страшный день — в один из многих страшных дней — мальчик присутствовал при том, как вешали (да, вешали!) другого ребенка… с лицом печального ангела. — И вот кто-то позади простонал: «</a:t>
            </a:r>
            <a:r>
              <a:rPr lang="ru-RU" b="1" i="1" dirty="0"/>
              <a:t>Где же Бог? Где Он? Да где же Он сейчас?». И голос внутри меня ответил: «Где Он? Да вот же Он — Его повесили на этой виселице!</a:t>
            </a:r>
            <a:r>
              <a:rPr lang="ru-RU" dirty="0">
                <a:solidFill>
                  <a:srgbClr val="EEEAD2"/>
                </a:solidFill>
                <a:effectLst/>
                <a:latin typeface="Arial" panose="020B0604020202020204" pitchFamily="34" charset="0"/>
                <a:ea typeface="Times New Roman" panose="02020603050405020304" pitchFamily="18" charset="0"/>
              </a:rPr>
              <a:t>».</a:t>
            </a:r>
            <a:endParaRPr lang="en-RU" dirty="0">
              <a:solidFill>
                <a:srgbClr val="EEEAD2"/>
              </a:solidFill>
              <a:effectLst/>
              <a:latin typeface="Times New Roman" panose="02020603050405020304" pitchFamily="18" charset="0"/>
              <a:ea typeface="Times New Roman" panose="02020603050405020304" pitchFamily="18" charset="0"/>
            </a:endParaRPr>
          </a:p>
          <a:p>
            <a:pPr marL="0" marR="0" algn="r">
              <a:spcBef>
                <a:spcPts val="0"/>
              </a:spcBef>
              <a:spcAft>
                <a:spcPts val="600"/>
              </a:spcAft>
            </a:pPr>
            <a:r>
              <a:rPr lang="en-US" dirty="0">
                <a:solidFill>
                  <a:srgbClr val="EEEAD2"/>
                </a:solidFill>
                <a:effectLst/>
                <a:latin typeface="Arial" panose="020B0604020202020204" pitchFamily="34" charset="0"/>
                <a:ea typeface="Times New Roman" panose="02020603050405020304" pitchFamily="18" charset="0"/>
              </a:rPr>
              <a:t>(</a:t>
            </a:r>
            <a:r>
              <a:rPr lang="ru-RU" dirty="0">
                <a:solidFill>
                  <a:srgbClr val="EEEAD2"/>
                </a:solidFill>
                <a:effectLst/>
                <a:latin typeface="Arial" panose="020B0604020202020204" pitchFamily="34" charset="0"/>
                <a:ea typeface="Times New Roman" panose="02020603050405020304" pitchFamily="18" charset="0"/>
              </a:rPr>
              <a:t>Эли Визель «</a:t>
            </a:r>
            <a:r>
              <a:rPr lang="ru-RU" i="1" dirty="0">
                <a:solidFill>
                  <a:srgbClr val="EEEAD2"/>
                </a:solidFill>
                <a:effectLst/>
                <a:latin typeface="Arial" panose="020B0604020202020204" pitchFamily="34" charset="0"/>
                <a:ea typeface="Times New Roman" panose="02020603050405020304" pitchFamily="18" charset="0"/>
              </a:rPr>
              <a:t>Ночь</a:t>
            </a:r>
            <a:r>
              <a:rPr lang="ru-RU" dirty="0">
                <a:solidFill>
                  <a:srgbClr val="EEEAD2"/>
                </a:solidFill>
                <a:effectLst/>
                <a:latin typeface="Arial" panose="020B0604020202020204" pitchFamily="34" charset="0"/>
                <a:ea typeface="Times New Roman" panose="02020603050405020304" pitchFamily="18" charset="0"/>
              </a:rPr>
              <a:t>»)</a:t>
            </a:r>
            <a:endParaRPr lang="en-RU" dirty="0">
              <a:solidFill>
                <a:srgbClr val="EEEAD2"/>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11285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FBDF-A342-150A-D03A-D4FCE4FD51FA}"/>
              </a:ext>
            </a:extLst>
          </p:cNvPr>
          <p:cNvSpPr>
            <a:spLocks noGrp="1"/>
          </p:cNvSpPr>
          <p:nvPr>
            <p:ph type="title"/>
          </p:nvPr>
        </p:nvSpPr>
        <p:spPr/>
        <p:txBody>
          <a:bodyPr>
            <a:normAutofit fontScale="90000"/>
          </a:bodyPr>
          <a:lstStyle/>
          <a:p>
            <a:endParaRPr lang="en-RU"/>
          </a:p>
        </p:txBody>
      </p:sp>
      <p:pic>
        <p:nvPicPr>
          <p:cNvPr id="4" name="Proberbs ENDING 16-9">
            <a:hlinkClick r:id="" action="ppaction://media"/>
            <a:extLst>
              <a:ext uri="{FF2B5EF4-FFF2-40B4-BE49-F238E27FC236}">
                <a16:creationId xmlns:a16="http://schemas.microsoft.com/office/drawing/2014/main" id="{B3D3E0D7-2A12-CA17-D433-48C72ECE6C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566"/>
            <a:ext cx="12192000" cy="6857434"/>
          </a:xfrm>
        </p:spPr>
      </p:pic>
    </p:spTree>
    <p:extLst>
      <p:ext uri="{BB962C8B-B14F-4D97-AF65-F5344CB8AC3E}">
        <p14:creationId xmlns:p14="http://schemas.microsoft.com/office/powerpoint/2010/main" val="141225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AE98BC-D3D4-43A3-A423-022DEC00C7DD}">
  <ds:schemaRefs>
    <ds:schemaRef ds:uri="http://purl.org/dc/elements/1.1/"/>
    <ds:schemaRef ds:uri="http://purl.org/dc/dcmitype/"/>
    <ds:schemaRef ds:uri="http://purl.org/dc/terms/"/>
    <ds:schemaRef ds:uri="http://schemas.microsoft.com/office/2006/metadata/properties"/>
    <ds:schemaRef ds:uri="9d1a634f-6735-4db6-bcd6-aa97ff485f62"/>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62589e56-49db-468b-8cef-9bc6768a6759"/>
  </ds:schemaRefs>
</ds:datastoreItem>
</file>

<file path=customXml/itemProps2.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589e56-49db-468b-8cef-9bc6768a6759"/>
    <ds:schemaRef ds:uri="9d1a634f-6735-4db6-bcd6-aa97ff48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420F7A-413C-42FF-82BB-84EF9F3BF7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137553</TotalTime>
  <Words>2375</Words>
  <Application>Microsoft Macintosh PowerPoint</Application>
  <PresentationFormat>Widescreen</PresentationFormat>
  <Paragraphs>109</Paragraphs>
  <Slides>36</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Times New Roman</vt:lpstr>
      <vt:lpstr>Office Theme</vt:lpstr>
      <vt:lpstr>PowerPoint Presentation</vt:lpstr>
      <vt:lpstr>PowerPoint Presentation</vt:lpstr>
      <vt:lpstr>PowerPoint Presentation</vt:lpstr>
      <vt:lpstr>ФОРМУЛИРОВКА ПРОБЛЕМЫ</vt:lpstr>
      <vt:lpstr>PowerPoint Presentation</vt:lpstr>
      <vt:lpstr>PowerPoint Presentation</vt:lpstr>
      <vt:lpstr>PowerPoint Presentation</vt:lpstr>
      <vt:lpstr>PowerPoint Presentation</vt:lpstr>
      <vt:lpstr>ЧТО МЫ УЖЕ РАССМОТРЕЛИ:</vt:lpstr>
      <vt:lpstr>НА КАКИЕ ВОПРОСЫ  МЫ ОТВЕТИМ:</vt:lpstr>
      <vt:lpstr>ВЕРА В ХРИСТА С НЕСОВЕРШЕНСТВОМ МИРА  ПРИМИРЯЕТ МЕНЯ</vt:lpstr>
      <vt:lpstr>PowerPoint Presentation</vt:lpstr>
      <vt:lpstr>АЛЬТЕРНАТИВА</vt:lpstr>
      <vt:lpstr>PowerPoint Presentation</vt:lpstr>
      <vt:lpstr>ПОТЕРЯННОСТЬ БЕЗ ХРИСТА</vt:lpstr>
      <vt:lpstr>PowerPoint Presentation</vt:lpstr>
      <vt:lpstr>PowerPoint Presentation</vt:lpstr>
      <vt:lpstr>PowerPoint Presentation</vt:lpstr>
      <vt:lpstr>ПРИРОДА И ИСТОЧНИК ЗЛА</vt:lpstr>
      <vt:lpstr>PowerPoint Presentation</vt:lpstr>
      <vt:lpstr>PowerPoint Presentation</vt:lpstr>
      <vt:lpstr>PowerPoint Presentation</vt:lpstr>
      <vt:lpstr>ПРЕОДОЛЕНИЕ ЛИЧНЫХ ТРАГЕДИЙ</vt:lpstr>
      <vt:lpstr>PowerPoint Presentation</vt:lpstr>
      <vt:lpstr>PowerPoint Presentation</vt:lpstr>
      <vt:lpstr>ДОВЕРИЕ БОГУ</vt:lpstr>
      <vt:lpstr>PowerPoint Presentation</vt:lpstr>
      <vt:lpstr>PowerPoint Presentation</vt:lpstr>
      <vt:lpstr>PowerPoint Presentation</vt:lpstr>
      <vt:lpstr>PowerPoint Presentation</vt:lpstr>
      <vt:lpstr>ТРИ ВОПРОСА, ЧТОБЫ ПОГОВОРИТЬ С ДРУГОМ</vt:lpstr>
      <vt:lpstr>ВЕРА В ХРИСТА С НЕСОВЕРШЕНСТВОМ МИРА  ПРИМИРЯЕТ МЕНЯ</vt:lpstr>
      <vt:lpstr>В СЛЕДУЮЩИЙ РАЗ</vt:lpstr>
      <vt:lpstr>ПРИМЕНЕНИЕ</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Constantin Lysakov</cp:lastModifiedBy>
  <cp:revision>809</cp:revision>
  <dcterms:created xsi:type="dcterms:W3CDTF">2020-09-24T09:54:03Z</dcterms:created>
  <dcterms:modified xsi:type="dcterms:W3CDTF">2025-09-07T04:53:16Z</dcterms:modified>
</cp:coreProperties>
</file>