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6"/>
  </p:notesMasterIdLst>
  <p:handoutMasterIdLst>
    <p:handoutMasterId r:id="rId37"/>
  </p:handoutMasterIdLst>
  <p:sldIdLst>
    <p:sldId id="1774" r:id="rId5"/>
    <p:sldId id="1561" r:id="rId6"/>
    <p:sldId id="1581" r:id="rId7"/>
    <p:sldId id="1524" r:id="rId8"/>
    <p:sldId id="1820" r:id="rId9"/>
    <p:sldId id="1819" r:id="rId10"/>
    <p:sldId id="1821" r:id="rId11"/>
    <p:sldId id="1755" r:id="rId12"/>
    <p:sldId id="1833" r:id="rId13"/>
    <p:sldId id="1807" r:id="rId14"/>
    <p:sldId id="1815" r:id="rId15"/>
    <p:sldId id="1816" r:id="rId16"/>
    <p:sldId id="1828" r:id="rId17"/>
    <p:sldId id="1799" r:id="rId18"/>
    <p:sldId id="1832" r:id="rId19"/>
    <p:sldId id="1827" r:id="rId20"/>
    <p:sldId id="1835" r:id="rId21"/>
    <p:sldId id="1834" r:id="rId22"/>
    <p:sldId id="1830" r:id="rId23"/>
    <p:sldId id="1837" r:id="rId24"/>
    <p:sldId id="1836" r:id="rId25"/>
    <p:sldId id="1822" r:id="rId26"/>
    <p:sldId id="1826" r:id="rId27"/>
    <p:sldId id="1838" r:id="rId28"/>
    <p:sldId id="1825" r:id="rId29"/>
    <p:sldId id="1801" r:id="rId30"/>
    <p:sldId id="1824" r:id="rId31"/>
    <p:sldId id="1568" r:id="rId32"/>
    <p:sldId id="1750" r:id="rId33"/>
    <p:sldId id="1829" r:id="rId34"/>
    <p:sldId id="1343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93" userDrawn="1">
          <p15:clr>
            <a:srgbClr val="A4A3A4"/>
          </p15:clr>
        </p15:guide>
        <p15:guide id="4" orient="horz" pos="3725" userDrawn="1">
          <p15:clr>
            <a:srgbClr val="A4A3A4"/>
          </p15:clr>
        </p15:guide>
        <p15:guide id="5" orient="horz" pos="4042" userDrawn="1">
          <p15:clr>
            <a:srgbClr val="A4A3A4"/>
          </p15:clr>
        </p15:guide>
        <p15:guide id="6" pos="7287" userDrawn="1">
          <p15:clr>
            <a:srgbClr val="A4A3A4"/>
          </p15:clr>
        </p15:guide>
        <p15:guide id="7" orient="horz" pos="278" userDrawn="1">
          <p15:clr>
            <a:srgbClr val="A4A3A4"/>
          </p15:clr>
        </p15:guide>
        <p15:guide id="8" orient="horz" pos="345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AD2"/>
    <a:srgbClr val="FABD2B"/>
    <a:srgbClr val="FAF3DC"/>
    <a:srgbClr val="A084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07" autoAdjust="0"/>
    <p:restoredTop sz="96327"/>
  </p:normalViewPr>
  <p:slideViewPr>
    <p:cSldViewPr snapToGrid="0" snapToObjects="1">
      <p:cViewPr varScale="1">
        <p:scale>
          <a:sx n="105" d="100"/>
          <a:sy n="105" d="100"/>
        </p:scale>
        <p:origin x="1384" y="488"/>
      </p:cViewPr>
      <p:guideLst>
        <p:guide orient="horz" pos="2160"/>
        <p:guide pos="3840"/>
        <p:guide pos="393"/>
        <p:guide orient="horz" pos="3725"/>
        <p:guide orient="horz" pos="4042"/>
        <p:guide pos="7287"/>
        <p:guide orient="horz" pos="278"/>
        <p:guide orient="horz" pos="345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0DF2BAA-8641-A675-F94E-5FB08B34E1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A27EF0-1BED-3B03-B5EB-0823DE8B8E3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FB1C9-76AB-C449-8045-361449949862}" type="datetimeFigureOut">
              <a:rPr lang="en-RU" smtClean="0"/>
              <a:t>07.08.2025</a:t>
            </a:fld>
            <a:endParaRPr lang="en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FCB05C-91E3-49F2-738F-69EFE818BA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296C0E-F132-7407-C42E-A8FDE01B072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6FB5AD-6CAF-744A-BCD1-2839521B78C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87218433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FD9057-650A-DA45-BBFC-E4A38716EBFB}" type="datetimeFigureOut">
              <a:rPr lang="en-RU" smtClean="0"/>
              <a:t>07.08.2025</a:t>
            </a:fld>
            <a:endParaRPr lang="en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BFED6-21E3-5342-AFB2-1D9FF8750C08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755293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0922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без заголо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A21FBFA-627B-D8B4-E8BE-A6888F730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441326"/>
            <a:ext cx="10944226" cy="5040312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4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1 строка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532069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401098"/>
            <a:ext cx="10944226" cy="4080538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391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2 строки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180998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br>
              <a:rPr lang="ru-RU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020528"/>
            <a:ext cx="10944226" cy="3461107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079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3 строки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861004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br>
              <a:rPr lang="ru-RU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698955"/>
            <a:ext cx="10944226" cy="2782681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905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Заголовок 2 строки и  2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1DF4C-9CFC-4945-B92C-A4AE158FE3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384300"/>
          </a:xfrm>
        </p:spPr>
        <p:txBody>
          <a:bodyPr>
            <a:noAutofit/>
          </a:bodyPr>
          <a:lstStyle/>
          <a:p>
            <a:r>
              <a:rPr lang="en-GB" dirty="0"/>
              <a:t>CLICK TO EDIT </a:t>
            </a:r>
            <a:br>
              <a:rPr lang="ru-RU" dirty="0"/>
            </a:br>
            <a:r>
              <a:rPr lang="en-GB" dirty="0"/>
              <a:t>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1A5E4-2A61-CE4B-89F8-FF5B0E1800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947553"/>
            <a:ext cx="5179035" cy="3534084"/>
          </a:xfrm>
        </p:spPr>
        <p:txBody>
          <a:bodyPr lIns="0" tIns="0" rIns="0" bIns="0" anchor="ctr">
            <a:noAutofit/>
          </a:bodyPr>
          <a:lstStyle>
            <a:lvl1pPr>
              <a:spcBef>
                <a:spcPts val="0"/>
              </a:spcBef>
              <a:spcAft>
                <a:spcPts val="600"/>
              </a:spcAft>
              <a:defRPr/>
            </a:lvl1pPr>
            <a:lvl2pPr>
              <a:spcBef>
                <a:spcPts val="0"/>
              </a:spcBef>
              <a:spcAft>
                <a:spcPts val="600"/>
              </a:spcAft>
              <a:defRPr/>
            </a:lvl2pPr>
            <a:lvl3pPr>
              <a:spcBef>
                <a:spcPts val="0"/>
              </a:spcBef>
              <a:spcAft>
                <a:spcPts val="600"/>
              </a:spcAft>
              <a:defRPr/>
            </a:lvl3pPr>
            <a:lvl4pPr>
              <a:spcBef>
                <a:spcPts val="0"/>
              </a:spcBef>
              <a:spcAft>
                <a:spcPts val="600"/>
              </a:spcAft>
              <a:defRPr/>
            </a:lvl4pPr>
            <a:lvl5pPr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29199-A26E-DA4B-892F-1D37F5B59B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947553"/>
            <a:ext cx="5472113" cy="3534084"/>
          </a:xfrm>
        </p:spPr>
        <p:txBody>
          <a:bodyPr lIns="0" tIns="0" rIns="0" bIns="0" anchor="ctr">
            <a:noAutofit/>
          </a:bodyPr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954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A8D8F-CAEC-599E-1B4E-8A0AD1697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72D996-E51C-1A6D-4961-4BC1ABEF47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6A746-B6C9-599C-4FAA-9425440E5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801D0-6EA3-42E2-BE7C-1A5364F44C24}" type="datetimeFigureOut">
              <a:rPr lang="ru-RU" smtClean="0"/>
              <a:t>07.08.2025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73AE1F-537B-0D1A-00F0-2309E79AD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60A9C2-4099-ADC5-ED82-438088417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4C122-F9FF-45D8-B252-8AFC258D29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434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D8FE2E-E35F-9446-9B41-FE8603915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56156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CLICK TO EDIT MASTER TITLE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D4F738-B15A-6B45-A5D5-8A77D3C45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445342"/>
            <a:ext cx="10937854" cy="403629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900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55" r:id="rId2"/>
    <p:sldLayoutId id="2147483696" r:id="rId3"/>
    <p:sldLayoutId id="2147483695" r:id="rId4"/>
    <p:sldLayoutId id="2147483650" r:id="rId5"/>
    <p:sldLayoutId id="2147483652" r:id="rId6"/>
    <p:sldLayoutId id="214748369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rgbClr val="FABD2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None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800100" indent="-34290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257300" indent="-34290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57350" indent="-28575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14550" indent="-28575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93" userDrawn="1">
          <p15:clr>
            <a:srgbClr val="F26B43"/>
          </p15:clr>
        </p15:guide>
        <p15:guide id="4" orient="horz" pos="3725" userDrawn="1">
          <p15:clr>
            <a:srgbClr val="F26B43"/>
          </p15:clr>
        </p15:guide>
        <p15:guide id="5" orient="horz" pos="4042" userDrawn="1">
          <p15:clr>
            <a:srgbClr val="F26B43"/>
          </p15:clr>
        </p15:guide>
        <p15:guide id="6" pos="7287" userDrawn="1">
          <p15:clr>
            <a:srgbClr val="F26B43"/>
          </p15:clr>
        </p15:guide>
        <p15:guide id="7" orient="horz" pos="3453" userDrawn="1">
          <p15:clr>
            <a:srgbClr val="F26B43"/>
          </p15:clr>
        </p15:guide>
        <p15:guide id="8" orient="horz" pos="27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aggai 16-9">
            <a:hlinkClick r:id="" action="ppaction://media"/>
            <a:extLst>
              <a:ext uri="{FF2B5EF4-FFF2-40B4-BE49-F238E27FC236}">
                <a16:creationId xmlns:a16="http://schemas.microsoft.com/office/drawing/2014/main" id="{330F59BC-0673-95BF-F949-B1614831FDD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0260" cy="6858000"/>
          </a:xfrm>
        </p:spPr>
      </p:pic>
    </p:spTree>
    <p:extLst>
      <p:ext uri="{BB962C8B-B14F-4D97-AF65-F5344CB8AC3E}">
        <p14:creationId xmlns:p14="http://schemas.microsoft.com/office/powerpoint/2010/main" val="470715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D7D3C6-1630-02F4-B6ED-585982F986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03385"/>
            <a:ext cx="10944226" cy="4778251"/>
          </a:xfrm>
          <a:noFill/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Что или кто вас ободряет в трудные моменты в жизни?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Запишите сейчас краткое описание этой ситуации в ваши бюллетени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234201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3C49986-288F-1546-C65C-A69F335E7A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3470" cy="6858000"/>
          </a:xfrm>
        </p:spPr>
      </p:pic>
    </p:spTree>
    <p:extLst>
      <p:ext uri="{BB962C8B-B14F-4D97-AF65-F5344CB8AC3E}">
        <p14:creationId xmlns:p14="http://schemas.microsoft.com/office/powerpoint/2010/main" val="1620256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67E790-0505-A1F7-4986-4651325DB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02429"/>
            <a:ext cx="11007282" cy="4879208"/>
          </a:xfrm>
        </p:spPr>
        <p:txBody>
          <a:bodyPr/>
          <a:lstStyle/>
          <a:p>
            <a:r>
              <a:rPr lang="ru-RU" baseline="30000" dirty="0"/>
              <a:t>2:1</a:t>
            </a:r>
            <a:r>
              <a:rPr lang="ru-RU" dirty="0"/>
              <a:t> В двадцать первый день седьмого месяца</a:t>
            </a:r>
            <a:r>
              <a:rPr lang="ru-RU" baseline="30000" dirty="0"/>
              <a:t> </a:t>
            </a:r>
            <a:r>
              <a:rPr lang="ru-RU" dirty="0"/>
              <a:t>было слово Господа через пророка Аггея: </a:t>
            </a:r>
            <a:r>
              <a:rPr lang="ru-RU" baseline="30000" dirty="0"/>
              <a:t>2</a:t>
            </a:r>
            <a:r>
              <a:rPr lang="ru-RU" dirty="0"/>
              <a:t> «</a:t>
            </a:r>
            <a:r>
              <a:rPr lang="ru-RU" i="1" dirty="0"/>
              <a:t>Говори с наместником Иудеи </a:t>
            </a:r>
            <a:r>
              <a:rPr lang="ru-RU" i="1" dirty="0" err="1"/>
              <a:t>Зоровавелем</a:t>
            </a:r>
            <a:r>
              <a:rPr lang="ru-RU" i="1" dirty="0"/>
              <a:t>, сыном </a:t>
            </a:r>
            <a:r>
              <a:rPr lang="ru-RU" i="1" dirty="0" err="1"/>
              <a:t>Шеалтиила</a:t>
            </a:r>
            <a:r>
              <a:rPr lang="ru-RU" i="1" dirty="0"/>
              <a:t>, первосвященником Иисусом, сыном </a:t>
            </a:r>
            <a:r>
              <a:rPr lang="ru-RU" i="1" dirty="0" err="1"/>
              <a:t>Иоседека</a:t>
            </a:r>
            <a:r>
              <a:rPr lang="ru-RU" i="1" dirty="0"/>
              <a:t>, и остальным народом. Спроси их: </a:t>
            </a:r>
            <a:r>
              <a:rPr lang="ru-RU" baseline="30000" dirty="0"/>
              <a:t>3 </a:t>
            </a:r>
            <a:r>
              <a:rPr lang="ru-RU" dirty="0"/>
              <a:t>«</a:t>
            </a:r>
            <a:r>
              <a:rPr lang="ru-RU" i="1" dirty="0"/>
              <a:t>Кто из вас еще помнит этот дом в его прежней славе? Каким вы видите его сейчас? Разве он не кажется вам ничтожным?</a:t>
            </a:r>
            <a:r>
              <a:rPr lang="ru-RU" dirty="0"/>
              <a:t>» </a:t>
            </a:r>
            <a:r>
              <a:rPr lang="ru-RU" baseline="30000" dirty="0"/>
              <a:t>4 </a:t>
            </a:r>
            <a:r>
              <a:rPr lang="ru-RU" i="1" dirty="0"/>
              <a:t>Но сейчас ободрись, </a:t>
            </a:r>
            <a:r>
              <a:rPr lang="ru-RU" i="1" dirty="0" err="1"/>
              <a:t>Зоровавель</a:t>
            </a:r>
            <a:r>
              <a:rPr lang="ru-RU" dirty="0"/>
              <a:t>», – возвещает Господь…</a:t>
            </a:r>
            <a:endParaRPr lang="en-RU" dirty="0"/>
          </a:p>
          <a:p>
            <a:pPr algn="r"/>
            <a:r>
              <a:rPr lang="en-RU" dirty="0"/>
              <a:t>(</a:t>
            </a:r>
            <a:r>
              <a:rPr lang="ru-RU" dirty="0"/>
              <a:t>Книга пророка Аггея 2:1-4)</a:t>
            </a:r>
            <a:r>
              <a:rPr lang="en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1336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E0A4F-3B9A-4E79-5317-C88561A0B5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1FDA68-2C97-CD46-9A0B-BDB66EFAC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02429"/>
            <a:ext cx="11007282" cy="4879208"/>
          </a:xfrm>
        </p:spPr>
        <p:txBody>
          <a:bodyPr/>
          <a:lstStyle/>
          <a:p>
            <a:r>
              <a:rPr lang="ru-RU" baseline="30000" dirty="0"/>
              <a:t>2:4 </a:t>
            </a:r>
            <a:r>
              <a:rPr lang="ru-RU" dirty="0"/>
              <a:t> «</a:t>
            </a:r>
            <a:r>
              <a:rPr lang="ru-RU" i="1" dirty="0"/>
              <a:t>Ободрись, Иисус, сын </a:t>
            </a:r>
            <a:r>
              <a:rPr lang="ru-RU" i="1" dirty="0" err="1"/>
              <a:t>Иоседека</a:t>
            </a:r>
            <a:r>
              <a:rPr lang="ru-RU" i="1" dirty="0"/>
              <a:t>, первосвященник. Ободритесь, и весь народ страны</a:t>
            </a:r>
            <a:r>
              <a:rPr lang="ru-RU" dirty="0"/>
              <a:t>», – возвещает Господь, –  «</a:t>
            </a:r>
            <a:r>
              <a:rPr lang="ru-RU" i="1" dirty="0"/>
              <a:t>и трудитесь, потому что Я с вами</a:t>
            </a:r>
            <a:r>
              <a:rPr lang="ru-RU" dirty="0"/>
              <a:t>», – возвещает Господь Сил, – </a:t>
            </a:r>
            <a:r>
              <a:rPr lang="ru-RU" baseline="30000" dirty="0"/>
              <a:t>5</a:t>
            </a:r>
            <a:r>
              <a:rPr lang="ru-RU" dirty="0"/>
              <a:t> «</a:t>
            </a:r>
            <a:r>
              <a:rPr lang="ru-RU" i="1" dirty="0"/>
              <a:t>по завету, который Я заключил с вами, когда вы вышли из Египта. Мой Дух пребывает с вами; не бойтесь!</a:t>
            </a:r>
            <a:r>
              <a:rPr lang="ru-RU" dirty="0"/>
              <a:t>» </a:t>
            </a:r>
          </a:p>
          <a:p>
            <a:pPr algn="r"/>
            <a:r>
              <a:rPr lang="en-RU" dirty="0"/>
              <a:t>(</a:t>
            </a:r>
            <a:r>
              <a:rPr lang="ru-RU" dirty="0"/>
              <a:t>Книга пророка Аггея 2:4-5)</a:t>
            </a:r>
            <a:r>
              <a:rPr lang="en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89862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1E710-7677-207E-F57B-D84F03CAE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7EB721-C9CF-2B7A-BBDD-EDC5C733C2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02429"/>
            <a:ext cx="11007282" cy="4879208"/>
          </a:xfrm>
        </p:spPr>
        <p:txBody>
          <a:bodyPr/>
          <a:lstStyle/>
          <a:p>
            <a:r>
              <a:rPr lang="ru-RU" baseline="30000" dirty="0"/>
              <a:t>2:6 </a:t>
            </a:r>
            <a:r>
              <a:rPr lang="ru-RU" dirty="0"/>
              <a:t>Так говорит Господь Сил: «</a:t>
            </a:r>
            <a:r>
              <a:rPr lang="ru-RU" i="1" dirty="0"/>
              <a:t>Вскоре Я еще раз сотрясу небеса и землю, море и сушу.</a:t>
            </a:r>
            <a:r>
              <a:rPr lang="ru-RU" dirty="0"/>
              <a:t> </a:t>
            </a:r>
            <a:r>
              <a:rPr lang="ru-RU" baseline="30000" dirty="0"/>
              <a:t>7 </a:t>
            </a:r>
            <a:r>
              <a:rPr lang="ru-RU" i="1" dirty="0"/>
              <a:t>Я сотрясу все народы, и их сокровища придут сюда, и Я наполню этот дом славой</a:t>
            </a:r>
            <a:r>
              <a:rPr lang="ru-RU" dirty="0"/>
              <a:t>»</a:t>
            </a:r>
            <a:r>
              <a:rPr lang="en-GB" dirty="0"/>
              <a:t>, – </a:t>
            </a:r>
            <a:r>
              <a:rPr lang="ru-RU" dirty="0"/>
              <a:t>говорит Господь Сил. – </a:t>
            </a:r>
            <a:r>
              <a:rPr lang="ru-RU" baseline="30000" dirty="0"/>
              <a:t>8 </a:t>
            </a:r>
            <a:r>
              <a:rPr lang="ru-RU" dirty="0"/>
              <a:t>«</a:t>
            </a:r>
            <a:r>
              <a:rPr lang="ru-RU" i="1" dirty="0"/>
              <a:t>Серебро и золото Мои</a:t>
            </a:r>
            <a:r>
              <a:rPr lang="ru-RU" dirty="0"/>
              <a:t>», – возвещает Господь Сил. – </a:t>
            </a:r>
            <a:r>
              <a:rPr lang="ru-RU" baseline="30000" dirty="0"/>
              <a:t>9 </a:t>
            </a:r>
            <a:r>
              <a:rPr lang="ru-RU" dirty="0"/>
              <a:t>«</a:t>
            </a:r>
            <a:r>
              <a:rPr lang="ru-RU" i="1" dirty="0"/>
              <a:t>Слава этого дома превзойдет славу прежнего</a:t>
            </a:r>
            <a:r>
              <a:rPr lang="ru-RU" dirty="0"/>
              <a:t>», – говорит Господь Сил, – «</a:t>
            </a:r>
            <a:r>
              <a:rPr lang="ru-RU" i="1" dirty="0"/>
              <a:t>и здесь Я дарую благоденствие</a:t>
            </a:r>
            <a:r>
              <a:rPr lang="ru-RU" dirty="0"/>
              <a:t>», – возвещает Господь Сил.</a:t>
            </a:r>
            <a:endParaRPr lang="en-RU" dirty="0"/>
          </a:p>
          <a:p>
            <a:pPr algn="r"/>
            <a:r>
              <a:rPr lang="en-RU" dirty="0"/>
              <a:t>(</a:t>
            </a:r>
            <a:r>
              <a:rPr lang="ru-RU" dirty="0"/>
              <a:t>Книга пророка Аггея 2:4-9)</a:t>
            </a:r>
            <a:r>
              <a:rPr lang="en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76398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526AC-0B2C-E7EE-F421-E560399FA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БОГ ОБЛИЧАЕТ ИЗРАИЛЬТЯН ЧЕРЕЗ ПРОРОКА АГГЕЯ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0F78E9-E0C3-E979-3F37-9E92088C6B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Первая глава книги пророка Аггея посвящена тому, как Бог обличает израильтян за то, что они не сделали Его приоритетом в своей жизни. Это выражалось в частности в том, что они не считали строительство храма первоочередной задачей. Бог через Аггея напоминает им и нам, что: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Бог дарит </a:t>
            </a:r>
            <a:r>
              <a:rPr lang="ru-RU" b="1" dirty="0"/>
              <a:t>смысл жизни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Бог дарит </a:t>
            </a:r>
            <a:r>
              <a:rPr lang="ru-RU" b="1" dirty="0"/>
              <a:t>успех в жизни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Бог дарит </a:t>
            </a:r>
            <a:r>
              <a:rPr lang="ru-RU" b="1" dirty="0"/>
              <a:t>второй шанс в жизни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88198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11F73-2286-630F-459B-245DD61EB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МЫ РАССМОТРЕЛИ</a:t>
            </a:r>
            <a:br>
              <a:rPr lang="ru-RU" dirty="0"/>
            </a:br>
            <a:r>
              <a:rPr lang="ru-RU" dirty="0"/>
              <a:t>В ПРОШЛЫЙ РАЗ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E4364-144B-409E-F981-7B6945447C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011680"/>
            <a:ext cx="10944226" cy="3469956"/>
          </a:xfrm>
        </p:spPr>
        <p:txBody>
          <a:bodyPr/>
          <a:lstStyle/>
          <a:p>
            <a:r>
              <a:rPr lang="ru-RU" b="1" dirty="0"/>
              <a:t>Бог дарит второй шанс в жизни. Чтобы воспользоваться возможностями всё поменять в жизни, </a:t>
            </a:r>
            <a:r>
              <a:rPr lang="ru-RU" dirty="0"/>
              <a:t>которые даёт нам Господь, нам нужно: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Прислушаться</a:t>
            </a:r>
            <a:r>
              <a:rPr lang="ru-RU" dirty="0"/>
              <a:t> к Богу;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Проникнуться Божьей </a:t>
            </a:r>
            <a:r>
              <a:rPr lang="ru-RU" b="1" dirty="0"/>
              <a:t>любовью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Позволить</a:t>
            </a:r>
            <a:r>
              <a:rPr lang="ru-RU" dirty="0"/>
              <a:t> Богу повернуть нас к Себе;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Приступить </a:t>
            </a:r>
            <a:r>
              <a:rPr lang="ru-RU" b="1" dirty="0"/>
              <a:t>к работе</a:t>
            </a:r>
            <a:r>
              <a:rPr lang="ru-RU" dirty="0"/>
              <a:t> во славу Божью.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2711175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824E2-AFF5-7465-8B1D-6AB07C1E8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ФУНДАМЕНТ РАЗОЧАРОВАНИЯ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43B8F-6BB9-C676-862E-97CA80D72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622324"/>
            <a:ext cx="10944226" cy="3859312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aseline="30000" dirty="0">
                <a:solidFill>
                  <a:srgbClr val="EEEAD2"/>
                </a:solidFill>
              </a:rPr>
              <a:t>2:3 </a:t>
            </a:r>
            <a:r>
              <a:rPr lang="ru-RU" dirty="0">
                <a:solidFill>
                  <a:srgbClr val="EEEAD2"/>
                </a:solidFill>
              </a:rPr>
              <a:t>«</a:t>
            </a:r>
            <a:r>
              <a:rPr lang="ru-RU" i="1" dirty="0">
                <a:solidFill>
                  <a:srgbClr val="EEEAD2"/>
                </a:solidFill>
              </a:rPr>
              <a:t>Кто из вас еще помнит этот дом в его прежней славе? Каким вы видите его сейчас? </a:t>
            </a:r>
            <a:r>
              <a:rPr lang="ru-RU" b="1" i="1" dirty="0"/>
              <a:t>Разве он не кажется вам ничтожным?</a:t>
            </a:r>
            <a:r>
              <a:rPr lang="ru-RU" dirty="0"/>
              <a:t>» </a:t>
            </a:r>
          </a:p>
          <a:p>
            <a:pPr algn="r"/>
            <a:r>
              <a:rPr lang="ru-RU" dirty="0">
                <a:solidFill>
                  <a:srgbClr val="EEEAD2"/>
                </a:solidFill>
              </a:rPr>
              <a:t>(Книга пророка Аггея 2:3)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aseline="30000" dirty="0">
                <a:solidFill>
                  <a:srgbClr val="EEEAD2"/>
                </a:solidFill>
              </a:rPr>
              <a:t>3:</a:t>
            </a:r>
            <a:r>
              <a:rPr lang="ru-RU" baseline="30000" dirty="0">
                <a:solidFill>
                  <a:srgbClr val="EEEAD2"/>
                </a:solidFill>
              </a:rPr>
              <a:t>12 </a:t>
            </a:r>
            <a:r>
              <a:rPr lang="ru-RU" dirty="0">
                <a:solidFill>
                  <a:srgbClr val="EEEAD2"/>
                </a:solidFill>
              </a:rPr>
              <a:t>Но </a:t>
            </a:r>
            <a:r>
              <a:rPr lang="ru-RU" b="1" dirty="0"/>
              <a:t>многие</a:t>
            </a:r>
            <a:r>
              <a:rPr lang="ru-RU" dirty="0"/>
              <a:t> </a:t>
            </a:r>
            <a:r>
              <a:rPr lang="ru-RU" dirty="0">
                <a:solidFill>
                  <a:srgbClr val="EEEAD2"/>
                </a:solidFill>
              </a:rPr>
              <a:t>из старых священников, левитов и глав семейств, </a:t>
            </a:r>
            <a:r>
              <a:rPr lang="ru-RU" b="1" dirty="0"/>
              <a:t>видевших прежний дом, громко плакали</a:t>
            </a:r>
            <a:r>
              <a:rPr lang="ru-RU" dirty="0"/>
              <a:t>, </a:t>
            </a:r>
            <a:r>
              <a:rPr lang="ru-RU" dirty="0">
                <a:solidFill>
                  <a:srgbClr val="EEEAD2"/>
                </a:solidFill>
              </a:rPr>
              <a:t>глядя, как закладывается основание этого дома</a:t>
            </a:r>
            <a:r>
              <a:rPr lang="en-US" dirty="0">
                <a:solidFill>
                  <a:srgbClr val="EEEAD2"/>
                </a:solidFill>
              </a:rPr>
              <a:t>…</a:t>
            </a:r>
          </a:p>
          <a:p>
            <a:pPr algn="r"/>
            <a:r>
              <a:rPr lang="ru-RU" dirty="0">
                <a:solidFill>
                  <a:srgbClr val="EEEAD2"/>
                </a:solidFill>
              </a:rPr>
              <a:t>(Книга Ездры 3:12)</a:t>
            </a:r>
            <a:endParaRPr lang="en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129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85632-6D9D-3293-51BD-E89359A99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F1CEA-3E0B-C787-85B1-3758B95F3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572826"/>
          </a:xfrm>
        </p:spPr>
        <p:txBody>
          <a:bodyPr/>
          <a:lstStyle/>
          <a:p>
            <a:r>
              <a:rPr lang="ru-RU" dirty="0"/>
              <a:t>НЕЗРИМЫЙ, НО ОСЯЗАЕМЫЙ ФУНДАМЕНТ ОБОДРЕНИЯ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992C6-3B12-988C-8D4D-F4F236CF55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187147"/>
            <a:ext cx="10944226" cy="329449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aseline="30000" dirty="0">
                <a:solidFill>
                  <a:srgbClr val="EEEAD2"/>
                </a:solidFill>
              </a:rPr>
              <a:t>1:13 </a:t>
            </a:r>
            <a:r>
              <a:rPr lang="ru-RU" dirty="0">
                <a:solidFill>
                  <a:srgbClr val="EEEAD2"/>
                </a:solidFill>
              </a:rPr>
              <a:t>Аггей, вестник Господа, передал народу весть от Господа: </a:t>
            </a:r>
            <a:r>
              <a:rPr lang="ru-RU" dirty="0"/>
              <a:t>«</a:t>
            </a:r>
            <a:r>
              <a:rPr lang="ru-RU" b="1" i="1" dirty="0"/>
              <a:t>Я с вами</a:t>
            </a:r>
            <a:r>
              <a:rPr lang="ru-RU" dirty="0"/>
              <a:t>», </a:t>
            </a:r>
            <a:r>
              <a:rPr lang="ru-RU" dirty="0">
                <a:solidFill>
                  <a:srgbClr val="EEEAD2"/>
                </a:solidFill>
              </a:rPr>
              <a:t>–возвещает Господь.</a:t>
            </a:r>
            <a:endParaRPr lang="en-RU" dirty="0">
              <a:solidFill>
                <a:srgbClr val="EEEAD2"/>
              </a:solidFill>
            </a:endParaRPr>
          </a:p>
          <a:p>
            <a:pPr algn="r"/>
            <a:r>
              <a:rPr lang="en-RU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Книга пророка Аггея 1:13)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aseline="30000" dirty="0">
                <a:solidFill>
                  <a:srgbClr val="EEEAD2"/>
                </a:solidFill>
              </a:rPr>
              <a:t>28:</a:t>
            </a:r>
            <a:r>
              <a:rPr lang="ru-RU" baseline="30000" dirty="0">
                <a:solidFill>
                  <a:srgbClr val="EEEAD2"/>
                </a:solidFill>
              </a:rPr>
              <a:t>15 </a:t>
            </a:r>
            <a:r>
              <a:rPr lang="ru-RU" dirty="0">
                <a:solidFill>
                  <a:srgbClr val="EEEAD2"/>
                </a:solidFill>
              </a:rPr>
              <a:t>Я с тобой и буду охранять тебя, куда бы ты ни пошел, и верну тебя в эту землю. </a:t>
            </a:r>
            <a:r>
              <a:rPr lang="ru-RU" b="1" dirty="0"/>
              <a:t>Я не покину тебя и исполню все, что обещал тебе</a:t>
            </a:r>
            <a:r>
              <a:rPr lang="ru-RU" dirty="0"/>
              <a:t>.</a:t>
            </a:r>
            <a:endParaRPr lang="en-US" dirty="0"/>
          </a:p>
          <a:p>
            <a:pPr algn="r"/>
            <a:r>
              <a:rPr lang="en-US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Книга Бытие 28:15)</a:t>
            </a:r>
            <a:r>
              <a:rPr lang="en-RU" dirty="0">
                <a:solidFill>
                  <a:srgbClr val="EEEAD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69365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50BC45-3DB8-A461-E5DA-805C14D9DC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55905"/>
            <a:ext cx="10944226" cy="4725732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aseline="30000" dirty="0">
                <a:solidFill>
                  <a:srgbClr val="EEEAD2"/>
                </a:solidFill>
              </a:rPr>
              <a:t>31:6 </a:t>
            </a:r>
            <a:r>
              <a:rPr lang="ru-RU" dirty="0">
                <a:solidFill>
                  <a:srgbClr val="EEEAD2"/>
                </a:solidFill>
              </a:rPr>
              <a:t>Будьте крепки и отважны. Не бойтесь и не страшитесь их, потому что Господь, твой Бог, идет с тобой; </a:t>
            </a:r>
            <a:r>
              <a:rPr lang="ru-RU" b="1" dirty="0"/>
              <a:t>Он никогда тебя не оставит и не покинет</a:t>
            </a:r>
            <a:r>
              <a:rPr lang="ru-RU" dirty="0"/>
              <a:t>… </a:t>
            </a:r>
            <a:r>
              <a:rPr lang="ru-RU" baseline="30000" dirty="0">
                <a:solidFill>
                  <a:srgbClr val="EEEAD2"/>
                </a:solidFill>
              </a:rPr>
              <a:t>8</a:t>
            </a:r>
            <a:r>
              <a:rPr lang="ru-RU" b="1" baseline="30000" dirty="0">
                <a:solidFill>
                  <a:srgbClr val="EEEAD2"/>
                </a:solidFill>
              </a:rPr>
              <a:t> </a:t>
            </a:r>
            <a:r>
              <a:rPr lang="ru-RU" dirty="0">
                <a:solidFill>
                  <a:srgbClr val="EEEAD2"/>
                </a:solidFill>
              </a:rPr>
              <a:t>Господь Сам пойдет перед тобой и будет с тобой;</a:t>
            </a:r>
            <a:r>
              <a:rPr lang="ru-RU" dirty="0"/>
              <a:t> </a:t>
            </a:r>
            <a:r>
              <a:rPr lang="ru-RU" b="1" dirty="0"/>
              <a:t>Он никогда тебя не оставит и не покинет</a:t>
            </a:r>
            <a:r>
              <a:rPr lang="ru-RU" dirty="0"/>
              <a:t>. </a:t>
            </a:r>
            <a:r>
              <a:rPr lang="ru-RU" dirty="0">
                <a:solidFill>
                  <a:srgbClr val="EEEAD2"/>
                </a:solidFill>
              </a:rPr>
              <a:t>Не бойся и не будь малодушным.</a:t>
            </a:r>
          </a:p>
          <a:p>
            <a:pPr algn="r"/>
            <a:r>
              <a:rPr lang="ru-RU" dirty="0">
                <a:solidFill>
                  <a:srgbClr val="EEEAD2"/>
                </a:solidFill>
              </a:rPr>
              <a:t>(Книга Второзаконие 31:6 и 8)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aseline="30000" dirty="0">
                <a:solidFill>
                  <a:srgbClr val="EEEAD2"/>
                </a:solidFill>
              </a:rPr>
              <a:t>1:5 </a:t>
            </a:r>
            <a:r>
              <a:rPr lang="ru-RU" dirty="0">
                <a:solidFill>
                  <a:srgbClr val="EEEAD2"/>
                </a:solidFill>
              </a:rPr>
              <a:t>Никто не сможет противостоять тебе во все дни твоей жизни. Как Я был с Моисеем, так буду и с тобой; </a:t>
            </a:r>
            <a:r>
              <a:rPr lang="ru-RU" b="1" dirty="0"/>
              <a:t>Я </a:t>
            </a:r>
            <a:r>
              <a:rPr lang="ru-RU" b="1" i="1" dirty="0"/>
              <a:t>никогда</a:t>
            </a:r>
            <a:r>
              <a:rPr lang="ru-RU" b="1" dirty="0"/>
              <a:t> тебя не оставлю и никогда не покину</a:t>
            </a:r>
            <a:r>
              <a:rPr lang="ru-RU" dirty="0"/>
              <a:t>.</a:t>
            </a:r>
          </a:p>
          <a:p>
            <a:pPr algn="r"/>
            <a:r>
              <a:rPr lang="ru-RU" dirty="0">
                <a:solidFill>
                  <a:srgbClr val="EEEAD2"/>
                </a:solidFill>
              </a:rPr>
              <a:t>(Книга Иисуса Навина 1:5)</a:t>
            </a:r>
          </a:p>
        </p:txBody>
      </p:sp>
    </p:spTree>
    <p:extLst>
      <p:ext uri="{BB962C8B-B14F-4D97-AF65-F5344CB8AC3E}">
        <p14:creationId xmlns:p14="http://schemas.microsoft.com/office/powerpoint/2010/main" val="1204897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21A91B-E80B-28C1-B2C4-802DE01767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85217"/>
            <a:ext cx="10944226" cy="489642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aseline="30000" dirty="0">
                <a:solidFill>
                  <a:srgbClr val="EEEAD2"/>
                </a:solidFill>
              </a:rPr>
              <a:t>28:20 </a:t>
            </a:r>
            <a:r>
              <a:rPr lang="ru-RU" dirty="0">
                <a:solidFill>
                  <a:srgbClr val="EEEAD2"/>
                </a:solidFill>
              </a:rPr>
              <a:t>Еще Давид сказал своему сыну Соломону: «Будь тверд и мужествен и действуй. Не бойся, не падай духом, потому что Господь Бог, мой Бог, с тобой. </a:t>
            </a:r>
            <a:r>
              <a:rPr lang="ru-RU" b="1" dirty="0"/>
              <a:t>Он не покинет и не оставит тебя</a:t>
            </a:r>
            <a:r>
              <a:rPr lang="ru-RU" dirty="0"/>
              <a:t>, </a:t>
            </a:r>
            <a:r>
              <a:rPr lang="ru-RU" dirty="0">
                <a:solidFill>
                  <a:srgbClr val="EEEAD2"/>
                </a:solidFill>
              </a:rPr>
              <a:t>пока не будет завершена вся работа над Господним домом».</a:t>
            </a:r>
          </a:p>
          <a:p>
            <a:pPr algn="r"/>
            <a:r>
              <a:rPr lang="ru-RU" dirty="0">
                <a:solidFill>
                  <a:srgbClr val="EEEAD2"/>
                </a:solidFill>
              </a:rPr>
              <a:t>(1-я книга Паралипоменон 28:20)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aseline="30000" dirty="0">
                <a:solidFill>
                  <a:srgbClr val="EEEAD2"/>
                </a:solidFill>
              </a:rPr>
              <a:t>13:5 </a:t>
            </a:r>
            <a:r>
              <a:rPr lang="ru-RU" dirty="0">
                <a:solidFill>
                  <a:srgbClr val="EEEAD2"/>
                </a:solidFill>
              </a:rPr>
              <a:t>Будьте свободны от любви к деньгам, довольствуясь тем, что у вас есть, потому что Бог сказал:</a:t>
            </a:r>
            <a:r>
              <a:rPr lang="ru-RU" dirty="0"/>
              <a:t> «</a:t>
            </a:r>
            <a:r>
              <a:rPr lang="ru-RU" b="1" dirty="0"/>
              <a:t>Я никогда тебя не оставлю и никогда не покину</a:t>
            </a:r>
            <a:r>
              <a:rPr lang="ru-RU" dirty="0"/>
              <a:t>»</a:t>
            </a:r>
            <a:r>
              <a:rPr lang="en-GB" dirty="0"/>
              <a:t>.</a:t>
            </a:r>
            <a:endParaRPr lang="ru-RU" dirty="0"/>
          </a:p>
          <a:p>
            <a:pPr algn="r"/>
            <a:r>
              <a:rPr lang="ru-RU" dirty="0">
                <a:solidFill>
                  <a:srgbClr val="EEEAD2"/>
                </a:solidFill>
              </a:rPr>
              <a:t>(Послание Евреям 13:5)</a:t>
            </a:r>
          </a:p>
        </p:txBody>
      </p:sp>
    </p:spTree>
    <p:extLst>
      <p:ext uri="{BB962C8B-B14F-4D97-AF65-F5344CB8AC3E}">
        <p14:creationId xmlns:p14="http://schemas.microsoft.com/office/powerpoint/2010/main" val="13493069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51B3B-6273-5C45-6DE7-3DCB4EA8E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000FC-9F43-8CD5-74F4-674FE7460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131443"/>
          </a:xfrm>
        </p:spPr>
        <p:txBody>
          <a:bodyPr/>
          <a:lstStyle/>
          <a:p>
            <a:r>
              <a:rPr lang="ru-RU" dirty="0"/>
              <a:t>КЛЮЧЕВАЯ МЫСЛЬ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46FF68-AD28-F7E0-FA72-90A694BAC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841157"/>
            <a:ext cx="10944226" cy="3640480"/>
          </a:xfrm>
        </p:spPr>
        <p:txBody>
          <a:bodyPr/>
          <a:lstStyle/>
          <a:p>
            <a:r>
              <a:rPr lang="ru-RU" baseline="30000" dirty="0">
                <a:solidFill>
                  <a:srgbClr val="EEEAD2"/>
                </a:solidFill>
              </a:rPr>
              <a:t>2:4 </a:t>
            </a:r>
            <a:r>
              <a:rPr lang="ru-RU" i="1" dirty="0">
                <a:solidFill>
                  <a:srgbClr val="EEEAD2"/>
                </a:solidFill>
              </a:rPr>
              <a:t>Но сейчас </a:t>
            </a:r>
            <a:r>
              <a:rPr lang="ru-RU" b="1" i="1" dirty="0"/>
              <a:t>ободрись</a:t>
            </a:r>
            <a:r>
              <a:rPr lang="ru-RU" i="1" dirty="0"/>
              <a:t>, </a:t>
            </a:r>
            <a:r>
              <a:rPr lang="ru-RU" i="1" dirty="0" err="1">
                <a:solidFill>
                  <a:srgbClr val="EEEAD2"/>
                </a:solidFill>
              </a:rPr>
              <a:t>Зоровавель</a:t>
            </a:r>
            <a:r>
              <a:rPr lang="ru-RU" dirty="0">
                <a:solidFill>
                  <a:srgbClr val="EEEAD2"/>
                </a:solidFill>
              </a:rPr>
              <a:t>», – возвещает Господь. «</a:t>
            </a:r>
            <a:r>
              <a:rPr lang="ru-RU" b="1" i="1" dirty="0">
                <a:solidFill>
                  <a:srgbClr val="EEEAD2"/>
                </a:solidFill>
              </a:rPr>
              <a:t>Ободрись</a:t>
            </a:r>
            <a:r>
              <a:rPr lang="ru-RU" i="1" dirty="0">
                <a:solidFill>
                  <a:srgbClr val="EEEAD2"/>
                </a:solidFill>
              </a:rPr>
              <a:t>, Иисус, сын </a:t>
            </a:r>
            <a:r>
              <a:rPr lang="ru-RU" i="1" dirty="0" err="1">
                <a:solidFill>
                  <a:srgbClr val="EEEAD2"/>
                </a:solidFill>
              </a:rPr>
              <a:t>Иоседека</a:t>
            </a:r>
            <a:r>
              <a:rPr lang="ru-RU" i="1" dirty="0">
                <a:solidFill>
                  <a:srgbClr val="EEEAD2"/>
                </a:solidFill>
              </a:rPr>
              <a:t>, первосвященник. Ободритесь, и весь народ страны</a:t>
            </a:r>
            <a:r>
              <a:rPr lang="ru-RU" dirty="0">
                <a:solidFill>
                  <a:srgbClr val="EEEAD2"/>
                </a:solidFill>
              </a:rPr>
              <a:t>», – возвещает Господь, –  «</a:t>
            </a:r>
            <a:r>
              <a:rPr lang="ru-RU" i="1" dirty="0">
                <a:solidFill>
                  <a:srgbClr val="EEEAD2"/>
                </a:solidFill>
              </a:rPr>
              <a:t>и трудитесь, </a:t>
            </a:r>
            <a:r>
              <a:rPr lang="ru-RU" b="1" i="1" dirty="0"/>
              <a:t>потому что Я с вами</a:t>
            </a:r>
            <a:r>
              <a:rPr lang="ru-RU" dirty="0"/>
              <a:t>», </a:t>
            </a:r>
            <a:r>
              <a:rPr lang="ru-RU" dirty="0">
                <a:solidFill>
                  <a:srgbClr val="EEEAD2"/>
                </a:solidFill>
              </a:rPr>
              <a:t>– возвещает Господь Сил, – </a:t>
            </a:r>
            <a:r>
              <a:rPr lang="ru-RU" baseline="30000" dirty="0">
                <a:solidFill>
                  <a:srgbClr val="EEEAD2"/>
                </a:solidFill>
              </a:rPr>
              <a:t>5</a:t>
            </a:r>
            <a:r>
              <a:rPr lang="ru-RU" dirty="0">
                <a:solidFill>
                  <a:srgbClr val="EEEAD2"/>
                </a:solidFill>
              </a:rPr>
              <a:t> «</a:t>
            </a:r>
            <a:r>
              <a:rPr lang="ru-RU" i="1" dirty="0">
                <a:solidFill>
                  <a:srgbClr val="EEEAD2"/>
                </a:solidFill>
              </a:rPr>
              <a:t>по завету, который Я заключил с вами, когда вы вышли из Египта.</a:t>
            </a:r>
            <a:r>
              <a:rPr lang="ru-RU" i="1" dirty="0"/>
              <a:t> </a:t>
            </a:r>
            <a:r>
              <a:rPr lang="ru-RU" b="1" i="1" dirty="0"/>
              <a:t>Мой Дух пребывает с вами; не бойтесь!</a:t>
            </a:r>
            <a:r>
              <a:rPr lang="ru-RU" dirty="0"/>
              <a:t>» </a:t>
            </a:r>
          </a:p>
          <a:p>
            <a:pPr algn="r"/>
            <a:r>
              <a:rPr lang="en-RU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Книга пророка Аггея 2:4-5)</a:t>
            </a:r>
            <a:r>
              <a:rPr lang="en-RU" dirty="0">
                <a:solidFill>
                  <a:srgbClr val="EEEAD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19075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F6C64-E85D-9E00-FDF0-ECB5FC373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БОГ СВОИМ ПРИСУТСТВИЕМ </a:t>
            </a:r>
            <a:br>
              <a:rPr lang="ru-RU" dirty="0"/>
            </a:br>
            <a:r>
              <a:rPr lang="ru-RU" dirty="0"/>
              <a:t>НАС ОБОДРЯЕТ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ED822A-2E1B-C94A-BCAB-760793A1F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302329"/>
            <a:ext cx="10944226" cy="3179307"/>
          </a:xfrm>
        </p:spPr>
        <p:txBody>
          <a:bodyPr/>
          <a:lstStyle/>
          <a:p>
            <a:r>
              <a:rPr lang="ru-RU" dirty="0"/>
              <a:t>Бог с нами, и Он: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Был </a:t>
            </a:r>
            <a:r>
              <a:rPr lang="ru-RU" b="1" u="sng" dirty="0">
                <a:solidFill>
                  <a:srgbClr val="FABD2B"/>
                </a:solidFill>
              </a:rPr>
              <a:t>верен</a:t>
            </a:r>
            <a:r>
              <a:rPr lang="ru-RU" dirty="0"/>
              <a:t> в прошлом;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Бережёт</a:t>
            </a:r>
            <a:r>
              <a:rPr lang="ru-RU" dirty="0"/>
              <a:t> в настоящем;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Благословит </a:t>
            </a:r>
            <a:r>
              <a:rPr lang="ru-RU" b="1" u="sng" dirty="0">
                <a:solidFill>
                  <a:srgbClr val="FABD2B"/>
                </a:solidFill>
              </a:rPr>
              <a:t>вечностью</a:t>
            </a:r>
            <a:r>
              <a:rPr lang="ru-RU" dirty="0"/>
              <a:t> в будущем.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8017107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44B52-E039-206D-19BD-AFB2B1A5E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5E4930-E897-0782-F045-809F25F30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02429"/>
            <a:ext cx="11007282" cy="4879208"/>
          </a:xfrm>
        </p:spPr>
        <p:txBody>
          <a:bodyPr/>
          <a:lstStyle/>
          <a:p>
            <a:r>
              <a:rPr lang="ru-RU" baseline="30000" dirty="0">
                <a:solidFill>
                  <a:srgbClr val="EEEAD2"/>
                </a:solidFill>
              </a:rPr>
              <a:t>2:4 </a:t>
            </a:r>
            <a:r>
              <a:rPr lang="ru-RU" dirty="0">
                <a:solidFill>
                  <a:srgbClr val="EEEAD2"/>
                </a:solidFill>
              </a:rPr>
              <a:t> «</a:t>
            </a:r>
            <a:r>
              <a:rPr lang="ru-RU" i="1" dirty="0">
                <a:solidFill>
                  <a:srgbClr val="EEEAD2"/>
                </a:solidFill>
              </a:rPr>
              <a:t>Ободрись, Иисус, сын </a:t>
            </a:r>
            <a:r>
              <a:rPr lang="ru-RU" i="1" dirty="0" err="1">
                <a:solidFill>
                  <a:srgbClr val="EEEAD2"/>
                </a:solidFill>
              </a:rPr>
              <a:t>Иоседека</a:t>
            </a:r>
            <a:r>
              <a:rPr lang="ru-RU" i="1" dirty="0">
                <a:solidFill>
                  <a:srgbClr val="EEEAD2"/>
                </a:solidFill>
              </a:rPr>
              <a:t>, первосвященник. Ободритесь, и весь народ страны</a:t>
            </a:r>
            <a:r>
              <a:rPr lang="ru-RU" dirty="0">
                <a:solidFill>
                  <a:srgbClr val="EEEAD2"/>
                </a:solidFill>
              </a:rPr>
              <a:t>», – возвещает Господь, –  «</a:t>
            </a:r>
            <a:r>
              <a:rPr lang="ru-RU" i="1" dirty="0">
                <a:solidFill>
                  <a:srgbClr val="EEEAD2"/>
                </a:solidFill>
              </a:rPr>
              <a:t>и трудитесь, потому что Я с вами</a:t>
            </a:r>
            <a:r>
              <a:rPr lang="ru-RU" dirty="0">
                <a:solidFill>
                  <a:srgbClr val="EEEAD2"/>
                </a:solidFill>
              </a:rPr>
              <a:t>», – возвещает Господь Сил, – </a:t>
            </a:r>
            <a:r>
              <a:rPr lang="ru-RU" baseline="30000" dirty="0">
                <a:solidFill>
                  <a:srgbClr val="EEEAD2"/>
                </a:solidFill>
              </a:rPr>
              <a:t>5</a:t>
            </a:r>
            <a:r>
              <a:rPr lang="ru-RU" dirty="0">
                <a:solidFill>
                  <a:srgbClr val="EEEAD2"/>
                </a:solidFill>
              </a:rPr>
              <a:t> </a:t>
            </a:r>
            <a:r>
              <a:rPr lang="ru-RU" dirty="0"/>
              <a:t>«</a:t>
            </a:r>
            <a:r>
              <a:rPr lang="ru-RU" b="1" i="1" dirty="0"/>
              <a:t>по завету, который Я заключил с вами, когда вы вышли из Египта.</a:t>
            </a:r>
            <a:r>
              <a:rPr lang="ru-RU" i="1" dirty="0"/>
              <a:t> </a:t>
            </a:r>
            <a:r>
              <a:rPr lang="ru-RU" b="1" i="1" dirty="0"/>
              <a:t>Мой Дух пребывает с вами</a:t>
            </a:r>
            <a:r>
              <a:rPr lang="ru-RU" i="1" dirty="0"/>
              <a:t>; </a:t>
            </a:r>
            <a:r>
              <a:rPr lang="ru-RU" i="1" dirty="0">
                <a:solidFill>
                  <a:srgbClr val="EEEAD2"/>
                </a:solidFill>
              </a:rPr>
              <a:t>не бойтесь!</a:t>
            </a:r>
            <a:r>
              <a:rPr lang="ru-RU" dirty="0">
                <a:solidFill>
                  <a:srgbClr val="EEEAD2"/>
                </a:solidFill>
              </a:rPr>
              <a:t>» </a:t>
            </a:r>
          </a:p>
          <a:p>
            <a:pPr algn="r"/>
            <a:r>
              <a:rPr lang="en-RU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Книга пророка Аггея 2:4-5)</a:t>
            </a:r>
            <a:r>
              <a:rPr lang="en-RU" dirty="0">
                <a:solidFill>
                  <a:srgbClr val="EEEAD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600182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A6089-1BD4-6B72-58DB-A02E970DA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362761"/>
          </a:xfrm>
        </p:spPr>
        <p:txBody>
          <a:bodyPr/>
          <a:lstStyle/>
          <a:p>
            <a:r>
              <a:rPr lang="ru-RU" dirty="0"/>
              <a:t>БОГ В ПРОШЛОМ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D8163-3A9D-6CD3-C9B7-E0A1082570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902941"/>
            <a:ext cx="10944226" cy="3578695"/>
          </a:xfrm>
        </p:spPr>
        <p:txBody>
          <a:bodyPr/>
          <a:lstStyle/>
          <a:p>
            <a:r>
              <a:rPr lang="ru-RU" dirty="0"/>
              <a:t>Аггей ободряет израильтян тем, что напоминает им о завете, который Бог заключил со Своим народом, когда они вышли из Египта. Божья верность основана не на чувствах или настроении Создателя. Она укоренена в: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Особенностях Его </a:t>
            </a:r>
            <a:r>
              <a:rPr lang="ru-RU" b="1" u="sng" dirty="0">
                <a:solidFill>
                  <a:srgbClr val="FABD2B"/>
                </a:solidFill>
              </a:rPr>
              <a:t>характера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Обещаниях</a:t>
            </a:r>
            <a:r>
              <a:rPr lang="ru-RU" dirty="0"/>
              <a:t>, выраженных в заветах;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Основательном </a:t>
            </a:r>
            <a:r>
              <a:rPr lang="ru-RU" b="1" u="sng" dirty="0">
                <a:solidFill>
                  <a:srgbClr val="FABD2B"/>
                </a:solidFill>
              </a:rPr>
              <a:t>послужном списке</a:t>
            </a:r>
            <a:r>
              <a:rPr lang="ru-RU" dirty="0"/>
              <a:t> верности Бога.</a:t>
            </a:r>
          </a:p>
        </p:txBody>
      </p:sp>
    </p:spTree>
    <p:extLst>
      <p:ext uri="{BB962C8B-B14F-4D97-AF65-F5344CB8AC3E}">
        <p14:creationId xmlns:p14="http://schemas.microsoft.com/office/powerpoint/2010/main" val="7454480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5A040D-815D-0C58-4F55-672CC4D996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97409"/>
            <a:ext cx="10944226" cy="488422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Переживая, мы представляем себе гипотетическую ситуацию реальной, а реального Бога видим лишь как гипотетического</a:t>
            </a:r>
            <a:r>
              <a:rPr lang="ru-RU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rgbClr val="EEEAD2"/>
                </a:solidFill>
              </a:rPr>
              <a:t>Ободряет ли нас в настоящем прошлая верность Бога? Напоминаем ли мы себе в минуты разочарований о том, что Бог, Который был с нами вчера, не оставит нас и сегодня? Опираемся ли мы на эту верность Господа?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«</a:t>
            </a:r>
            <a:r>
              <a:rPr lang="ru-RU" b="1" i="1" dirty="0"/>
              <a:t>Божья верность заключается в том, что Он сделает то, о чём говорил, и выполнит все Свои обещания</a:t>
            </a:r>
            <a:r>
              <a:rPr lang="ru-RU" b="1" dirty="0"/>
              <a:t>».</a:t>
            </a:r>
          </a:p>
          <a:p>
            <a:pPr algn="r"/>
            <a:r>
              <a:rPr lang="ru-RU" dirty="0"/>
              <a:t>(Уэйн </a:t>
            </a:r>
            <a:r>
              <a:rPr lang="ru-RU" dirty="0" err="1"/>
              <a:t>Грудем</a:t>
            </a:r>
            <a:r>
              <a:rPr lang="ru-RU" dirty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Бог Своим присутствием нас ободряет 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20438418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10E00-6D7D-D074-8E81-335A1A034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1BA335-16A5-B611-C20B-8823173698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02429"/>
            <a:ext cx="11007282" cy="4879208"/>
          </a:xfrm>
        </p:spPr>
        <p:txBody>
          <a:bodyPr/>
          <a:lstStyle/>
          <a:p>
            <a:r>
              <a:rPr lang="ru-RU" baseline="30000" dirty="0"/>
              <a:t>2:4 </a:t>
            </a:r>
            <a:r>
              <a:rPr lang="ru-RU" dirty="0"/>
              <a:t> «</a:t>
            </a:r>
            <a:r>
              <a:rPr lang="ru-RU" b="1" i="1" dirty="0"/>
              <a:t>Ободрись</a:t>
            </a:r>
            <a:r>
              <a:rPr lang="ru-RU" i="1" dirty="0"/>
              <a:t>, </a:t>
            </a:r>
            <a:r>
              <a:rPr lang="ru-RU" i="1" dirty="0">
                <a:solidFill>
                  <a:srgbClr val="EEEAD2"/>
                </a:solidFill>
              </a:rPr>
              <a:t>Иисус, сын </a:t>
            </a:r>
            <a:r>
              <a:rPr lang="ru-RU" i="1" dirty="0" err="1">
                <a:solidFill>
                  <a:srgbClr val="EEEAD2"/>
                </a:solidFill>
              </a:rPr>
              <a:t>Иоседека</a:t>
            </a:r>
            <a:r>
              <a:rPr lang="ru-RU" i="1" dirty="0">
                <a:solidFill>
                  <a:srgbClr val="EEEAD2"/>
                </a:solidFill>
              </a:rPr>
              <a:t>, первосвященник. </a:t>
            </a:r>
            <a:r>
              <a:rPr lang="ru-RU" b="1" i="1" dirty="0"/>
              <a:t>Ободритесь</a:t>
            </a:r>
            <a:r>
              <a:rPr lang="ru-RU" i="1" dirty="0"/>
              <a:t>, </a:t>
            </a:r>
            <a:r>
              <a:rPr lang="ru-RU" i="1" dirty="0">
                <a:solidFill>
                  <a:srgbClr val="EEEAD2"/>
                </a:solidFill>
              </a:rPr>
              <a:t>и весь народ страны</a:t>
            </a:r>
            <a:r>
              <a:rPr lang="ru-RU" dirty="0">
                <a:solidFill>
                  <a:srgbClr val="EEEAD2"/>
                </a:solidFill>
              </a:rPr>
              <a:t>», – возвещает Господь, –  «</a:t>
            </a:r>
            <a:r>
              <a:rPr lang="ru-RU" b="1" i="1" dirty="0"/>
              <a:t>и трудитесь, потому что Я с вами</a:t>
            </a:r>
            <a:r>
              <a:rPr lang="ru-RU" dirty="0"/>
              <a:t>», </a:t>
            </a:r>
            <a:r>
              <a:rPr lang="ru-RU" dirty="0">
                <a:solidFill>
                  <a:srgbClr val="EEEAD2"/>
                </a:solidFill>
              </a:rPr>
              <a:t>– возвещает Господь Сил…</a:t>
            </a:r>
          </a:p>
          <a:p>
            <a:pPr algn="r"/>
            <a:r>
              <a:rPr lang="en-RU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Книга пророка Аггея 2:4)</a:t>
            </a:r>
            <a:r>
              <a:rPr lang="en-RU" dirty="0">
                <a:solidFill>
                  <a:srgbClr val="EEEAD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774823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5EEBE-C7CF-B528-780E-A7B376729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268205"/>
          </a:xfrm>
        </p:spPr>
        <p:txBody>
          <a:bodyPr/>
          <a:lstStyle/>
          <a:p>
            <a:r>
              <a:rPr lang="ru-RU" dirty="0"/>
              <a:t>БОГ В НАСТОЯЩЕМ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F176FC-A5CD-165F-3EE2-F5476BBB04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709530"/>
            <a:ext cx="10944226" cy="3772107"/>
          </a:xfrm>
        </p:spPr>
        <p:txBody>
          <a:bodyPr/>
          <a:lstStyle/>
          <a:p>
            <a:r>
              <a:rPr lang="ru-RU" dirty="0"/>
              <a:t>Аггей призывает израильтян к двум действиям: «ободриться» и «трудиться». Мы ободряем себя, когда напоминаем себе о том, что Бог с нами, чтобы своим трудом прославить Его. И это освобождает нас: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Доверять Богу и </a:t>
            </a:r>
            <a:r>
              <a:rPr lang="ru-RU" b="1" u="sng" dirty="0">
                <a:solidFill>
                  <a:srgbClr val="FABD2B"/>
                </a:solidFill>
              </a:rPr>
              <a:t>рисковать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Делать то, что </a:t>
            </a:r>
            <a:r>
              <a:rPr lang="ru-RU" b="1" u="sng" dirty="0">
                <a:solidFill>
                  <a:srgbClr val="FABD2B"/>
                </a:solidFill>
              </a:rPr>
              <a:t>в наших силах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Доводить начатое </a:t>
            </a:r>
            <a:r>
              <a:rPr lang="ru-RU" b="1" u="sng" dirty="0">
                <a:solidFill>
                  <a:srgbClr val="FABD2B"/>
                </a:solidFill>
              </a:rPr>
              <a:t>до конца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Делиться</a:t>
            </a:r>
            <a:r>
              <a:rPr lang="ru-RU" dirty="0"/>
              <a:t> плодами нашего труда с другими.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17125401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74C62-E0A9-539B-32A3-890A49C8A0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86409"/>
            <a:ext cx="10944226" cy="4895227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rgbClr val="EEEAD2"/>
                </a:solidFill>
              </a:rPr>
              <a:t>Что бы мы сделали, если бы действительно верили, что Бог с нами? На какой риск мы бы пошли? Что мы бы смогли довести до конца, зная, что Бог рядом?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«</a:t>
            </a:r>
            <a:r>
              <a:rPr lang="ru-RU" b="1" i="1" dirty="0"/>
              <a:t>Ваша Христианская жизнь должна заставлять неверующих сомневаться в том, что Бога нет</a:t>
            </a:r>
            <a:r>
              <a:rPr lang="ru-RU" b="1" dirty="0"/>
              <a:t>».</a:t>
            </a:r>
          </a:p>
          <a:p>
            <a:pPr algn="r"/>
            <a:r>
              <a:rPr lang="ru-RU" dirty="0"/>
              <a:t>(Дитрих </a:t>
            </a:r>
            <a:r>
              <a:rPr lang="ru-RU" dirty="0" err="1"/>
              <a:t>Бонхёффер</a:t>
            </a:r>
            <a:r>
              <a:rPr lang="ru-RU" dirty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Бог Своим присутствием нас ободряет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87152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0D951-1278-77C7-EAB5-49FA90998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E40DD-46BD-8EF3-1CCA-72DDF46CC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02429"/>
            <a:ext cx="11007282" cy="4879208"/>
          </a:xfrm>
        </p:spPr>
        <p:txBody>
          <a:bodyPr/>
          <a:lstStyle/>
          <a:p>
            <a:r>
              <a:rPr lang="ru-RU" baseline="30000" dirty="0">
                <a:solidFill>
                  <a:srgbClr val="EEEAD2"/>
                </a:solidFill>
              </a:rPr>
              <a:t>2:6 </a:t>
            </a:r>
            <a:r>
              <a:rPr lang="ru-RU" dirty="0">
                <a:solidFill>
                  <a:srgbClr val="EEEAD2"/>
                </a:solidFill>
              </a:rPr>
              <a:t>Так говорит Господь Сил: «</a:t>
            </a:r>
            <a:r>
              <a:rPr lang="ru-RU" i="1" dirty="0">
                <a:solidFill>
                  <a:srgbClr val="EEEAD2"/>
                </a:solidFill>
              </a:rPr>
              <a:t>Вскоре Я еще раз сотрясу небеса и землю, море и сушу.</a:t>
            </a:r>
            <a:r>
              <a:rPr lang="ru-RU" dirty="0">
                <a:solidFill>
                  <a:srgbClr val="EEEAD2"/>
                </a:solidFill>
              </a:rPr>
              <a:t> </a:t>
            </a:r>
            <a:r>
              <a:rPr lang="ru-RU" baseline="30000" dirty="0">
                <a:solidFill>
                  <a:srgbClr val="EEEAD2"/>
                </a:solidFill>
              </a:rPr>
              <a:t>7 </a:t>
            </a:r>
            <a:r>
              <a:rPr lang="ru-RU" i="1" dirty="0">
                <a:solidFill>
                  <a:srgbClr val="EEEAD2"/>
                </a:solidFill>
              </a:rPr>
              <a:t>Я сотрясу все народы, и их сокровища придут сюда, и Я наполню этот дом славой</a:t>
            </a:r>
            <a:r>
              <a:rPr lang="ru-RU" dirty="0">
                <a:solidFill>
                  <a:srgbClr val="EEEAD2"/>
                </a:solidFill>
              </a:rPr>
              <a:t>»</a:t>
            </a:r>
            <a:r>
              <a:rPr lang="en-GB" dirty="0">
                <a:solidFill>
                  <a:srgbClr val="EEEAD2"/>
                </a:solidFill>
              </a:rPr>
              <a:t>, – </a:t>
            </a:r>
            <a:r>
              <a:rPr lang="ru-RU" dirty="0">
                <a:solidFill>
                  <a:srgbClr val="EEEAD2"/>
                </a:solidFill>
              </a:rPr>
              <a:t>говорит Господь Сил. – </a:t>
            </a:r>
            <a:r>
              <a:rPr lang="ru-RU" baseline="30000" dirty="0">
                <a:solidFill>
                  <a:srgbClr val="EEEAD2"/>
                </a:solidFill>
              </a:rPr>
              <a:t>8 </a:t>
            </a:r>
            <a:r>
              <a:rPr lang="ru-RU" dirty="0">
                <a:solidFill>
                  <a:srgbClr val="EEEAD2"/>
                </a:solidFill>
              </a:rPr>
              <a:t>«</a:t>
            </a:r>
            <a:r>
              <a:rPr lang="ru-RU" i="1" dirty="0">
                <a:solidFill>
                  <a:srgbClr val="EEEAD2"/>
                </a:solidFill>
              </a:rPr>
              <a:t>Серебро и золото Мои</a:t>
            </a:r>
            <a:r>
              <a:rPr lang="ru-RU" dirty="0">
                <a:solidFill>
                  <a:srgbClr val="EEEAD2"/>
                </a:solidFill>
              </a:rPr>
              <a:t>», – возвещает Господь Сил. – </a:t>
            </a:r>
            <a:r>
              <a:rPr lang="ru-RU" baseline="30000" dirty="0">
                <a:solidFill>
                  <a:srgbClr val="EEEAD2"/>
                </a:solidFill>
              </a:rPr>
              <a:t>9 </a:t>
            </a:r>
            <a:r>
              <a:rPr lang="ru-RU" dirty="0">
                <a:solidFill>
                  <a:srgbClr val="EEEAD2"/>
                </a:solidFill>
              </a:rPr>
              <a:t>«</a:t>
            </a:r>
            <a:r>
              <a:rPr lang="ru-RU" b="1" i="1" dirty="0"/>
              <a:t>Слава этого дома превзойдет славу прежнего</a:t>
            </a:r>
            <a:r>
              <a:rPr lang="ru-RU" dirty="0">
                <a:solidFill>
                  <a:srgbClr val="EEEAD2"/>
                </a:solidFill>
              </a:rPr>
              <a:t>», – говорит Господь Сил, – «</a:t>
            </a:r>
            <a:r>
              <a:rPr lang="ru-RU" i="1" dirty="0">
                <a:solidFill>
                  <a:srgbClr val="EEEAD2"/>
                </a:solidFill>
              </a:rPr>
              <a:t>и </a:t>
            </a:r>
            <a:r>
              <a:rPr lang="ru-RU" b="1" i="1" dirty="0"/>
              <a:t>здесь Я дарую благоденствие</a:t>
            </a:r>
            <a:r>
              <a:rPr lang="ru-RU" dirty="0"/>
              <a:t>», </a:t>
            </a:r>
            <a:r>
              <a:rPr lang="ru-RU" dirty="0">
                <a:solidFill>
                  <a:srgbClr val="EEEAD2"/>
                </a:solidFill>
              </a:rPr>
              <a:t>– возвещает Господь Сил.</a:t>
            </a:r>
            <a:endParaRPr lang="en-RU" dirty="0">
              <a:solidFill>
                <a:srgbClr val="EEEAD2"/>
              </a:solidFill>
            </a:endParaRPr>
          </a:p>
          <a:p>
            <a:pPr algn="r"/>
            <a:r>
              <a:rPr lang="en-RU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Книга пророка Аггея 2:4-9)</a:t>
            </a:r>
            <a:r>
              <a:rPr lang="en-RU" dirty="0">
                <a:solidFill>
                  <a:srgbClr val="EEEAD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463230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37C0-1226-D67B-FAC0-8BBD8A651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276264"/>
          </a:xfrm>
        </p:spPr>
        <p:txBody>
          <a:bodyPr/>
          <a:lstStyle/>
          <a:p>
            <a:r>
              <a:rPr lang="ru-RU" dirty="0"/>
              <a:t>ВЕЛИЧИЕ ХРАМА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67CFBB-934C-5C8B-EA4B-6C48D766F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717589"/>
            <a:ext cx="10944226" cy="3764047"/>
          </a:xfrm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На протяжении веков люди используют очень простые критерии для определения величия того или иного культового произведения: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</a:rPr>
              <a:t>Величина храма (его размеры);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</a:rPr>
              <a:t>Вместимость храма;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</a:rPr>
              <a:t>Великолепие храма (его убранство).</a:t>
            </a:r>
          </a:p>
          <a:p>
            <a:r>
              <a:rPr lang="ru-RU" dirty="0">
                <a:solidFill>
                  <a:srgbClr val="EEEAD2"/>
                </a:solidFill>
              </a:rPr>
              <a:t>Так </a:t>
            </a:r>
            <a:r>
              <a:rPr lang="ru-RU" b="1" dirty="0"/>
              <a:t>как же храм, который уступал храму Соломона по всем критериям, мог стать более великим? 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35193278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5E037-A091-56B3-AA8D-8254DC9EE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620079"/>
            <a:ext cx="10944226" cy="3861558"/>
          </a:xfrm>
        </p:spPr>
        <p:txBody>
          <a:bodyPr/>
          <a:lstStyle/>
          <a:p>
            <a:r>
              <a:rPr lang="ru-RU" dirty="0"/>
              <a:t>Величие второго храма определялось тем, что в нём: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Не просто постигали Божье Слово, но Слово присутствовало в нём. </a:t>
            </a:r>
            <a:r>
              <a:rPr lang="ru-RU" b="1" dirty="0"/>
              <a:t>Здесь Христос учил людей</a:t>
            </a:r>
            <a:r>
              <a:rPr lang="ru-RU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Не просто приносили жертвы, но Агнец Божий был в нём. </a:t>
            </a:r>
            <a:r>
              <a:rPr lang="ru-RU" b="1" dirty="0"/>
              <a:t>Здесь Христа приговорили к смерти</a:t>
            </a:r>
            <a:r>
              <a:rPr lang="ru-RU" dirty="0"/>
              <a:t>.</a:t>
            </a:r>
          </a:p>
          <a:p>
            <a:r>
              <a:rPr lang="ru-RU" dirty="0"/>
              <a:t>Христос сам изгонял торговцев и менял из этого дома, очищая его и напоминая людям о том, чем призван быть этот дом. Но и это ещё не всё, ведь нас ждёт Небесный Иерусалим.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D7CC656-0353-28E2-1D6F-C26D4A0E9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6"/>
            <a:ext cx="10944225" cy="1178754"/>
          </a:xfrm>
        </p:spPr>
        <p:txBody>
          <a:bodyPr/>
          <a:lstStyle/>
          <a:p>
            <a:r>
              <a:rPr lang="ru-RU" dirty="0"/>
              <a:t>СЛАВА ВТОРОГО ХРАМА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41119483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967C3-B194-2865-761E-C91837C15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447261"/>
            <a:ext cx="10944226" cy="503437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Сколь тяжёлыми бы ни были обстоятельства в нашей жизни здесь и сейчас, нас ждёт величие рая и бесконечность вечности</a:t>
            </a:r>
            <a:r>
              <a:rPr lang="ru-RU" dirty="0"/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Ободряет ли нас наше будущее? Радует ли нас картина грядущего мира? Как часто мы думаем о вечности?</a:t>
            </a:r>
            <a:endParaRPr lang="en-US" i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«</a:t>
            </a:r>
            <a:r>
              <a:rPr lang="ru-RU" b="1" i="1" dirty="0"/>
              <a:t>Христианство – это не посвящение работе, цели или доктрине, но посвящение Личности, Господу Иисусу Христу</a:t>
            </a:r>
            <a:r>
              <a:rPr lang="ru-RU" b="1" dirty="0"/>
              <a:t>».</a:t>
            </a:r>
          </a:p>
          <a:p>
            <a:pPr algn="r"/>
            <a:r>
              <a:rPr lang="ru-RU" dirty="0"/>
              <a:t>(</a:t>
            </a:r>
            <a:r>
              <a:rPr lang="ru-RU" dirty="0" err="1"/>
              <a:t>Озвальд</a:t>
            </a:r>
            <a:r>
              <a:rPr lang="ru-RU" dirty="0"/>
              <a:t> Чемберс)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Бог Своим присутствием нас ободряет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90211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AFF426-9F3E-EA1F-EBFA-009F29F50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09601"/>
            <a:ext cx="10944226" cy="4872036"/>
          </a:xfrm>
        </p:spPr>
        <p:txBody>
          <a:bodyPr/>
          <a:lstStyle/>
          <a:p>
            <a:r>
              <a:rPr lang="ru-RU" baseline="30000" dirty="0">
                <a:solidFill>
                  <a:srgbClr val="EEEAD2"/>
                </a:solidFill>
              </a:rPr>
              <a:t>2:18 </a:t>
            </a:r>
            <a:r>
              <a:rPr lang="ru-RU" dirty="0">
                <a:solidFill>
                  <a:srgbClr val="EEEAD2"/>
                </a:solidFill>
              </a:rPr>
              <a:t>Тогда иудеи спросили у Него: «</a:t>
            </a:r>
            <a:r>
              <a:rPr lang="ru-RU" i="1" dirty="0">
                <a:solidFill>
                  <a:srgbClr val="EEEAD2"/>
                </a:solidFill>
              </a:rPr>
              <a:t>Каким знамением Ты можешь доказать нам, что Ты имеешь право все это делать?</a:t>
            </a:r>
            <a:r>
              <a:rPr lang="ru-RU" dirty="0">
                <a:solidFill>
                  <a:srgbClr val="EEEAD2"/>
                </a:solidFill>
              </a:rPr>
              <a:t>» </a:t>
            </a:r>
            <a:r>
              <a:rPr lang="ru-RU" baseline="30000" dirty="0">
                <a:solidFill>
                  <a:srgbClr val="EEEAD2"/>
                </a:solidFill>
              </a:rPr>
              <a:t>19 </a:t>
            </a:r>
            <a:r>
              <a:rPr lang="ru-RU" dirty="0">
                <a:solidFill>
                  <a:srgbClr val="EEEAD2"/>
                </a:solidFill>
              </a:rPr>
              <a:t>Иисус ответил им: «</a:t>
            </a:r>
            <a:r>
              <a:rPr lang="ru-RU" i="1" dirty="0">
                <a:solidFill>
                  <a:srgbClr val="EEEAD2"/>
                </a:solidFill>
              </a:rPr>
              <a:t>Разрушьте этот храм, и Я в три дня восстановлю его</a:t>
            </a:r>
            <a:r>
              <a:rPr lang="ru-RU" dirty="0">
                <a:solidFill>
                  <a:srgbClr val="EEEAD2"/>
                </a:solidFill>
              </a:rPr>
              <a:t>». </a:t>
            </a:r>
            <a:r>
              <a:rPr lang="ru-RU" baseline="30000" dirty="0">
                <a:solidFill>
                  <a:srgbClr val="EEEAD2"/>
                </a:solidFill>
              </a:rPr>
              <a:t>20 </a:t>
            </a:r>
            <a:r>
              <a:rPr lang="ru-RU" dirty="0">
                <a:solidFill>
                  <a:srgbClr val="EEEAD2"/>
                </a:solidFill>
              </a:rPr>
              <a:t>Иудеи ответили: «Этот храм строился сорок шесть лет, а Ты собираешься восстановить его в три дня?» </a:t>
            </a:r>
            <a:r>
              <a:rPr lang="ru-RU" baseline="30000" dirty="0">
                <a:solidFill>
                  <a:srgbClr val="EEEAD2"/>
                </a:solidFill>
              </a:rPr>
              <a:t>21 </a:t>
            </a:r>
            <a:r>
              <a:rPr lang="ru-RU" dirty="0">
                <a:solidFill>
                  <a:srgbClr val="EEEAD2"/>
                </a:solidFill>
              </a:rPr>
              <a:t>Но </a:t>
            </a:r>
            <a:r>
              <a:rPr lang="ru-RU" b="1" dirty="0"/>
              <a:t>Иисус имел в виду не здание храма, а Свое тело</a:t>
            </a:r>
            <a:r>
              <a:rPr lang="ru-RU" dirty="0"/>
              <a:t>. </a:t>
            </a:r>
            <a:r>
              <a:rPr lang="ru-RU" baseline="30000" dirty="0">
                <a:solidFill>
                  <a:srgbClr val="EEEAD2"/>
                </a:solidFill>
              </a:rPr>
              <a:t>22 </a:t>
            </a:r>
            <a:r>
              <a:rPr lang="ru-RU" dirty="0">
                <a:solidFill>
                  <a:srgbClr val="EEEAD2"/>
                </a:solidFill>
              </a:rPr>
              <a:t>После того как Иисус воскрес из мертвых, ученики вспомнили Его слова и поверили Писанию и словам Иисуса.</a:t>
            </a:r>
          </a:p>
          <a:p>
            <a:pPr algn="r"/>
            <a:r>
              <a:rPr lang="ru-RU" dirty="0">
                <a:solidFill>
                  <a:srgbClr val="EEEAD2"/>
                </a:solidFill>
              </a:rPr>
              <a:t>(Евангелие от Иоанна 2:18-21)</a:t>
            </a:r>
            <a:endParaRPr lang="en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5990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erson standing on a beach&#10;&#10;AI-generated content may be incorrect.">
            <a:extLst>
              <a:ext uri="{FF2B5EF4-FFF2-40B4-BE49-F238E27FC236}">
                <a16:creationId xmlns:a16="http://schemas.microsoft.com/office/drawing/2014/main" id="{6681BA69-4966-9DD4-083C-1EE18368CB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12193471" cy="6858000"/>
          </a:xfrm>
        </p:spPr>
      </p:pic>
    </p:spTree>
    <p:extLst>
      <p:ext uri="{BB962C8B-B14F-4D97-AF65-F5344CB8AC3E}">
        <p14:creationId xmlns:p14="http://schemas.microsoft.com/office/powerpoint/2010/main" val="29324136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CFABB-5BCC-F4CA-2B69-3A913C453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24F45-A032-287B-75B7-8F19B115A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БОГ СВОИМ ПРИСУТСТВИЕМ </a:t>
            </a:r>
            <a:br>
              <a:rPr lang="ru-RU" dirty="0"/>
            </a:br>
            <a:r>
              <a:rPr lang="ru-RU" dirty="0"/>
              <a:t>НАС ОБОДРЯЕТ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77DD1-1660-3386-59AE-94BAF0DCD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302329"/>
            <a:ext cx="10944226" cy="3179307"/>
          </a:xfrm>
        </p:spPr>
        <p:txBody>
          <a:bodyPr/>
          <a:lstStyle/>
          <a:p>
            <a:r>
              <a:rPr lang="ru-RU" dirty="0"/>
              <a:t>Бог с нами, и Он: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Был </a:t>
            </a:r>
            <a:r>
              <a:rPr lang="ru-RU" b="1" dirty="0"/>
              <a:t>верен</a:t>
            </a:r>
            <a:r>
              <a:rPr lang="ru-RU" dirty="0"/>
              <a:t> в прошлом;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Бережёт</a:t>
            </a:r>
            <a:r>
              <a:rPr lang="ru-RU" dirty="0"/>
              <a:t> в настоящем;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Благословит </a:t>
            </a:r>
            <a:r>
              <a:rPr lang="ru-RU" b="1" dirty="0"/>
              <a:t>вечностью</a:t>
            </a:r>
            <a:r>
              <a:rPr lang="ru-RU" dirty="0"/>
              <a:t> в будущем.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20291445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9C9B-EE42-E74E-0EBF-E05E90909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4"/>
            <a:ext cx="10944225" cy="1448435"/>
          </a:xfrm>
        </p:spPr>
        <p:txBody>
          <a:bodyPr/>
          <a:lstStyle/>
          <a:p>
            <a:r>
              <a:rPr lang="ru-RU" dirty="0"/>
              <a:t>В СЛЕДУЮЩИЙ РАЗ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10AF9-6F9E-2175-3209-5EE5FE725E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255520"/>
            <a:ext cx="10944226" cy="3226115"/>
          </a:xfrm>
          <a:noFill/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Возвращаясь к изучению книги пророка Аггея, мы поговорим о том, </a:t>
            </a:r>
            <a:r>
              <a:rPr lang="ru-RU" b="1" dirty="0"/>
              <a:t>как побороть привычки, о которые постоянно спотыкаемся в жизни</a:t>
            </a:r>
            <a:r>
              <a:rPr lang="ru-RU" dirty="0"/>
              <a:t>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9307169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36415-99BF-B43F-93A1-0CDF73565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ПРИМЕНЕНИЕ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435ED-E795-5A8D-6458-49ACD7E5D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755648"/>
            <a:ext cx="10944226" cy="3725987"/>
          </a:xfrm>
          <a:noFill/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Бывают редкие моменты в жизни, когда мы очень явно ощущаем Божье присутствие. Но такие мгновения выпадают нам не так часто. И это при том, что мир вокруг нас буквально пронизан Божьим присутствием. А </a:t>
            </a:r>
            <a:r>
              <a:rPr lang="ru-RU" b="1" dirty="0"/>
              <a:t>потому нам стоит приучить себя замечать, что Бог рядом, и ободрять себя этим</a:t>
            </a:r>
            <a:r>
              <a:rPr lang="ru-RU" dirty="0">
                <a:solidFill>
                  <a:srgbClr val="EEEAD2"/>
                </a:solidFill>
              </a:rPr>
              <a:t>. Он даёт нам пищу, проводит через трудности, одаривает благословениями. В самую чёрную ночь Он рядом. В самый светлый день Он недалеко от нас. </a:t>
            </a:r>
            <a:r>
              <a:rPr lang="ru-RU" b="1" dirty="0"/>
              <a:t>Ободряйте себя и проповедуйте своему сердцу о Боге, что близок всегда</a:t>
            </a:r>
            <a:r>
              <a:rPr lang="ru-RU" dirty="0">
                <a:solidFill>
                  <a:srgbClr val="EEEAD2"/>
                </a:solidFill>
              </a:rPr>
              <a:t>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22398074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F949E-8A9D-B8AF-2E40-2A10B4FFFC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86410"/>
            <a:ext cx="10944226" cy="4895226"/>
          </a:xfrm>
        </p:spPr>
        <p:txBody>
          <a:bodyPr/>
          <a:lstStyle/>
          <a:p>
            <a:pPr algn="ctr"/>
            <a:r>
              <a:rPr lang="ru-RU" i="1" dirty="0"/>
              <a:t>И тот, кто шел со мною рядом</a:t>
            </a:r>
            <a:br>
              <a:rPr lang="ru-RU" i="1" dirty="0"/>
            </a:br>
            <a:r>
              <a:rPr lang="ru-RU" i="1" dirty="0"/>
              <a:t>В громах и кроткой тишине, —</a:t>
            </a:r>
            <a:br>
              <a:rPr lang="ru-RU" i="1" dirty="0"/>
            </a:br>
            <a:r>
              <a:rPr lang="ru-RU" i="1" dirty="0"/>
              <a:t>Кто был жесток к моим усладам</a:t>
            </a:r>
            <a:br>
              <a:rPr lang="ru-RU" i="1" dirty="0"/>
            </a:br>
            <a:r>
              <a:rPr lang="ru-RU" i="1" dirty="0"/>
              <a:t>И ясно милостив к вине; </a:t>
            </a:r>
          </a:p>
          <a:p>
            <a:pPr algn="ctr"/>
            <a:r>
              <a:rPr lang="ru-RU" i="1" dirty="0"/>
              <a:t>Учил молчать, учил бороться,</a:t>
            </a:r>
            <a:br>
              <a:rPr lang="ru-RU" i="1" dirty="0"/>
            </a:br>
            <a:r>
              <a:rPr lang="ru-RU" i="1" dirty="0"/>
              <a:t>Всей древней мудрости земли, —</a:t>
            </a:r>
            <a:br>
              <a:rPr lang="ru-RU" i="1" dirty="0"/>
            </a:br>
            <a:r>
              <a:rPr lang="ru-RU" i="1" dirty="0"/>
              <a:t>Положит посох, обернется</a:t>
            </a:r>
            <a:br>
              <a:rPr lang="ru-RU" i="1" dirty="0"/>
            </a:br>
            <a:r>
              <a:rPr lang="ru-RU" i="1" dirty="0"/>
              <a:t>И скажет просто: «мы пришли».</a:t>
            </a:r>
          </a:p>
          <a:p>
            <a:pPr algn="ctr"/>
            <a:r>
              <a:rPr lang="ru-RU" dirty="0"/>
              <a:t>(Николай Гумилёв «</a:t>
            </a:r>
            <a:r>
              <a:rPr lang="ru-RU" i="1" dirty="0"/>
              <a:t>Вечное</a:t>
            </a:r>
            <a:r>
              <a:rPr lang="ru-RU" dirty="0"/>
              <a:t>»)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7156567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FBDF-A342-150A-D03A-D4FCE4FD5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RU"/>
          </a:p>
        </p:txBody>
      </p:sp>
      <p:pic>
        <p:nvPicPr>
          <p:cNvPr id="4" name="Proberbs ENDING 16-9">
            <a:hlinkClick r:id="" action="ppaction://media"/>
            <a:extLst>
              <a:ext uri="{FF2B5EF4-FFF2-40B4-BE49-F238E27FC236}">
                <a16:creationId xmlns:a16="http://schemas.microsoft.com/office/drawing/2014/main" id="{B3D3E0D7-2A12-CA17-D433-48C72ECE6C3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566"/>
            <a:ext cx="12192000" cy="6857434"/>
          </a:xfrm>
        </p:spPr>
      </p:pic>
    </p:spTree>
    <p:extLst>
      <p:ext uri="{BB962C8B-B14F-4D97-AF65-F5344CB8AC3E}">
        <p14:creationId xmlns:p14="http://schemas.microsoft.com/office/powerpoint/2010/main" val="1412252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86DB3FC2AF4845AF15B4FB7108DAB1" ma:contentTypeVersion="13" ma:contentTypeDescription="Create a new document." ma:contentTypeScope="" ma:versionID="5cf6809030937979b576bdeaf2c82a0d">
  <xsd:schema xmlns:xsd="http://www.w3.org/2001/XMLSchema" xmlns:xs="http://www.w3.org/2001/XMLSchema" xmlns:p="http://schemas.microsoft.com/office/2006/metadata/properties" xmlns:ns3="62589e56-49db-468b-8cef-9bc6768a6759" xmlns:ns4="9d1a634f-6735-4db6-bcd6-aa97ff485f62" targetNamespace="http://schemas.microsoft.com/office/2006/metadata/properties" ma:root="true" ma:fieldsID="8bfce5ef5d5d0b81a2dfefc9299e2ee1" ns3:_="" ns4:_="">
    <xsd:import namespace="62589e56-49db-468b-8cef-9bc6768a6759"/>
    <xsd:import namespace="9d1a634f-6735-4db6-bcd6-aa97ff485f6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589e56-49db-468b-8cef-9bc6768a67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1a634f-6735-4db6-bcd6-aa97ff485f6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8AE98BC-D3D4-43A3-A423-022DEC00C7DD}">
  <ds:schemaRefs>
    <ds:schemaRef ds:uri="http://schemas.microsoft.com/office/2006/documentManagement/types"/>
    <ds:schemaRef ds:uri="http://purl.org/dc/dcmitype/"/>
    <ds:schemaRef ds:uri="http://schemas.microsoft.com/office/infopath/2007/PartnerControls"/>
    <ds:schemaRef ds:uri="9d1a634f-6735-4db6-bcd6-aa97ff485f62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62589e56-49db-468b-8cef-9bc6768a6759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D979B1A-126E-4AD1-8221-8C6525EE78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589e56-49db-468b-8cef-9bc6768a6759"/>
    <ds:schemaRef ds:uri="9d1a634f-6735-4db6-bcd6-aa97ff485f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C420F7A-413C-42FF-82BB-84EF9F3BF7E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147528</TotalTime>
  <Words>1849</Words>
  <Application>Microsoft Macintosh PowerPoint</Application>
  <PresentationFormat>Widescreen</PresentationFormat>
  <Paragraphs>101</Paragraphs>
  <Slides>31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БОГ ОБЛИЧАЕТ ИЗРАИЛЬТЯН ЧЕРЕЗ ПРОРОКА АГГЕЯ</vt:lpstr>
      <vt:lpstr>ЧТО МЫ РАССМОТРЕЛИ В ПРОШЛЫЙ РАЗ</vt:lpstr>
      <vt:lpstr>ФУНДАМЕНТ РАЗОЧАРОВАНИЯ</vt:lpstr>
      <vt:lpstr>НЕЗРИМЫЙ, НО ОСЯЗАЕМЫЙ ФУНДАМЕНТ ОБОДРЕНИЯ</vt:lpstr>
      <vt:lpstr>PowerPoint Presentation</vt:lpstr>
      <vt:lpstr>PowerPoint Presentation</vt:lpstr>
      <vt:lpstr>КЛЮЧЕВАЯ МЫСЛЬ</vt:lpstr>
      <vt:lpstr>БОГ СВОИМ ПРИСУТСТВИЕМ  НАС ОБОДРЯЕТ</vt:lpstr>
      <vt:lpstr>PowerPoint Presentation</vt:lpstr>
      <vt:lpstr>БОГ В ПРОШЛОМ</vt:lpstr>
      <vt:lpstr>PowerPoint Presentation</vt:lpstr>
      <vt:lpstr>PowerPoint Presentation</vt:lpstr>
      <vt:lpstr>БОГ В НАСТОЯЩЕМ</vt:lpstr>
      <vt:lpstr>PowerPoint Presentation</vt:lpstr>
      <vt:lpstr>PowerPoint Presentation</vt:lpstr>
      <vt:lpstr>ВЕЛИЧИЕ ХРАМА</vt:lpstr>
      <vt:lpstr>СЛАВА ВТОРОГО ХРАМА</vt:lpstr>
      <vt:lpstr>PowerPoint Presentation</vt:lpstr>
      <vt:lpstr>PowerPoint Presentation</vt:lpstr>
      <vt:lpstr>PowerPoint Presentation</vt:lpstr>
      <vt:lpstr>БОГ СВОИМ ПРИСУТСТВИЕМ  НАС ОБОДРЯЕТ</vt:lpstr>
      <vt:lpstr>В СЛЕДУЮЩИЙ РАЗ</vt:lpstr>
      <vt:lpstr>ПРИМЕНЕНИЕ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Constantin Lysakov</dc:creator>
  <cp:lastModifiedBy>Constantin Lysakov</cp:lastModifiedBy>
  <cp:revision>838</cp:revision>
  <dcterms:created xsi:type="dcterms:W3CDTF">2020-09-24T09:54:03Z</dcterms:created>
  <dcterms:modified xsi:type="dcterms:W3CDTF">2025-08-07T10:16:27Z</dcterms:modified>
</cp:coreProperties>
</file>