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1774" r:id="rId5"/>
    <p:sldId id="1561" r:id="rId6"/>
    <p:sldId id="1581" r:id="rId7"/>
    <p:sldId id="1524" r:id="rId8"/>
    <p:sldId id="1756" r:id="rId9"/>
    <p:sldId id="1755" r:id="rId10"/>
    <p:sldId id="1775" r:id="rId11"/>
    <p:sldId id="1772" r:id="rId12"/>
    <p:sldId id="1780" r:id="rId13"/>
    <p:sldId id="1784" r:id="rId14"/>
    <p:sldId id="1787" r:id="rId15"/>
    <p:sldId id="1783" r:id="rId16"/>
    <p:sldId id="1785" r:id="rId17"/>
    <p:sldId id="1788" r:id="rId18"/>
    <p:sldId id="801" r:id="rId19"/>
    <p:sldId id="1781" r:id="rId20"/>
    <p:sldId id="1792" r:id="rId21"/>
    <p:sldId id="1793" r:id="rId22"/>
    <p:sldId id="1790" r:id="rId23"/>
    <p:sldId id="1794" r:id="rId24"/>
    <p:sldId id="1795" r:id="rId25"/>
    <p:sldId id="1782" r:id="rId26"/>
    <p:sldId id="1786" r:id="rId27"/>
    <p:sldId id="1791" r:id="rId28"/>
    <p:sldId id="1797" r:id="rId29"/>
    <p:sldId id="1798" r:id="rId30"/>
    <p:sldId id="1796" r:id="rId31"/>
    <p:sldId id="1568" r:id="rId32"/>
    <p:sldId id="1750" r:id="rId33"/>
    <p:sldId id="1686" r:id="rId34"/>
    <p:sldId id="134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FAF3DC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520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25.07.2025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25.07.2025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ggai 16-9">
            <a:hlinkClick r:id="" action="ppaction://media"/>
            <a:extLst>
              <a:ext uri="{FF2B5EF4-FFF2-40B4-BE49-F238E27FC236}">
                <a16:creationId xmlns:a16="http://schemas.microsoft.com/office/drawing/2014/main" id="{330F59BC-0673-95BF-F949-B1614831FDD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0260" cy="6858000"/>
          </a:xfrm>
        </p:spPr>
      </p:pic>
    </p:spTree>
    <p:extLst>
      <p:ext uri="{BB962C8B-B14F-4D97-AF65-F5344CB8AC3E}">
        <p14:creationId xmlns:p14="http://schemas.microsoft.com/office/powerpoint/2010/main" val="4707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такое успех, по вашему мнению? Что он в </a:t>
            </a:r>
            <a:r>
              <a:rPr lang="ru-RU" i="1"/>
              <a:t>себя включает?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ответ в ваши бюллетени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group of black umbrellas with a cross on top&#10;&#10;AI-generated content may be incorrect.">
            <a:extLst>
              <a:ext uri="{FF2B5EF4-FFF2-40B4-BE49-F238E27FC236}">
                <a16:creationId xmlns:a16="http://schemas.microsoft.com/office/drawing/2014/main" id="{11D55552-2815-BCA4-BCDF-8C91744B9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62025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7E790-0505-A1F7-4986-4651325D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1:</a:t>
            </a:r>
            <a:r>
              <a:rPr lang="en-RU" baseline="30000" dirty="0"/>
              <a:t>7 </a:t>
            </a:r>
            <a:r>
              <a:rPr lang="en-RU" dirty="0"/>
              <a:t>Так говорит Господь Сил: «</a:t>
            </a:r>
            <a:r>
              <a:rPr lang="en-RU" i="1" dirty="0"/>
              <a:t>Подумайте о своих</a:t>
            </a:r>
            <a:r>
              <a:rPr lang="ru-RU" i="1" dirty="0"/>
              <a:t> </a:t>
            </a:r>
            <a:r>
              <a:rPr lang="en-RU" i="1" dirty="0"/>
              <a:t>путях.</a:t>
            </a:r>
            <a:r>
              <a:rPr lang="ru-RU" i="1" dirty="0"/>
              <a:t> </a:t>
            </a:r>
            <a:r>
              <a:rPr lang="en-RU" baseline="30000" dirty="0"/>
              <a:t>8</a:t>
            </a:r>
            <a:r>
              <a:rPr lang="en-RU" dirty="0"/>
              <a:t> </a:t>
            </a:r>
            <a:r>
              <a:rPr lang="en-RU" i="1" dirty="0"/>
              <a:t>Поднимитесь в горы, принесите дерева и постройте дом. Он будет Мне угоден, и Я прославлюсь</a:t>
            </a:r>
            <a:r>
              <a:rPr lang="ru-RU" dirty="0"/>
              <a:t>»</a:t>
            </a:r>
            <a:r>
              <a:rPr lang="en-RU" dirty="0"/>
              <a:t>, – говорит Господь. – </a:t>
            </a:r>
            <a:r>
              <a:rPr lang="en-RU" baseline="30000" dirty="0"/>
              <a:t>9</a:t>
            </a:r>
            <a:r>
              <a:rPr lang="ru-RU" dirty="0"/>
              <a:t> «</a:t>
            </a:r>
            <a:r>
              <a:rPr lang="en-RU" i="1" dirty="0"/>
              <a:t>Вы ждали многого, но получилось мало. А то, что вы принесли домой, Я развеял. За что?</a:t>
            </a:r>
            <a:r>
              <a:rPr lang="ru-RU" dirty="0"/>
              <a:t>»</a:t>
            </a:r>
            <a:r>
              <a:rPr lang="en-RU" dirty="0"/>
              <a:t> – возвещает Господь Сил. – </a:t>
            </a:r>
            <a:r>
              <a:rPr lang="ru-RU" dirty="0"/>
              <a:t>«</a:t>
            </a:r>
            <a:r>
              <a:rPr lang="en-RU" i="1" dirty="0"/>
              <a:t>За Мой дом, который лежит в развалинах, в то время как каждый из вас заботится лишь о своем доме. </a:t>
            </a:r>
            <a:r>
              <a:rPr lang="en-RU" baseline="30000" dirty="0"/>
              <a:t>10</a:t>
            </a:r>
            <a:r>
              <a:rPr lang="en-RU" dirty="0"/>
              <a:t> </a:t>
            </a:r>
            <a:r>
              <a:rPr lang="en-RU" i="1" dirty="0"/>
              <a:t>Поэтому небо над вами удержало росу, а земля удержала свой урожай. </a:t>
            </a:r>
            <a:r>
              <a:rPr lang="en-RU" baseline="30000" dirty="0"/>
              <a:t>11</a:t>
            </a:r>
            <a:r>
              <a:rPr lang="en-RU" dirty="0"/>
              <a:t> </a:t>
            </a:r>
            <a:r>
              <a:rPr lang="en-RU" i="1" dirty="0"/>
              <a:t>Я наслал засуху на поля и нагорья, на зерно, молодое вино и масло, на произведения земли, на людей, на скот и на труд ваших рук</a:t>
            </a:r>
            <a:r>
              <a:rPr lang="en-RU" dirty="0"/>
              <a:t>».</a:t>
            </a:r>
          </a:p>
          <a:p>
            <a:pPr algn="r"/>
            <a:r>
              <a:rPr lang="en-RU" dirty="0"/>
              <a:t>(</a:t>
            </a:r>
            <a:r>
              <a:rPr lang="ru-RU" dirty="0"/>
              <a:t>Книга пророка Аггея 1:7-11)</a:t>
            </a:r>
            <a:r>
              <a:rPr lang="en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3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63193-DBD5-88AE-91F5-65C2EF050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0768"/>
            <a:ext cx="10944226" cy="490086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Присмотритесь к тому, </a:t>
            </a:r>
            <a:r>
              <a:rPr lang="ru-RU" b="1" u="sng" dirty="0">
                <a:solidFill>
                  <a:srgbClr val="FABD2B"/>
                </a:solidFill>
              </a:rPr>
              <a:t>как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вы живёте: </a:t>
            </a:r>
          </a:p>
          <a:p>
            <a:pPr marL="463550" indent="-4763"/>
            <a:r>
              <a:rPr lang="ru-RU" baseline="30000" dirty="0">
                <a:solidFill>
                  <a:srgbClr val="EEEAD2"/>
                </a:solidFill>
              </a:rPr>
              <a:t>1:5 </a:t>
            </a:r>
            <a:r>
              <a:rPr lang="ru-RU" dirty="0">
                <a:solidFill>
                  <a:srgbClr val="EEEAD2"/>
                </a:solidFill>
              </a:rPr>
              <a:t>Поэтому так говорит Господь Сил: </a:t>
            </a:r>
            <a:r>
              <a:rPr lang="ru-RU" dirty="0"/>
              <a:t>«</a:t>
            </a:r>
            <a:r>
              <a:rPr lang="ru-RU" b="1" dirty="0"/>
              <a:t>Подумайте о своих путях…</a:t>
            </a:r>
            <a:r>
              <a:rPr lang="ru-RU" dirty="0"/>
              <a:t>» </a:t>
            </a:r>
            <a:r>
              <a:rPr lang="ru-RU" dirty="0">
                <a:solidFill>
                  <a:srgbClr val="EEEAD2"/>
                </a:solidFill>
              </a:rPr>
              <a:t>(Книга пророка Аггея 1:5)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Подумайте о том, </a:t>
            </a:r>
            <a:r>
              <a:rPr lang="ru-RU" b="1" u="sng" dirty="0">
                <a:solidFill>
                  <a:srgbClr val="FABD2B"/>
                </a:solidFill>
              </a:rPr>
              <a:t>к каким результатам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приводит ваша жизнь:</a:t>
            </a:r>
          </a:p>
          <a:p>
            <a:pPr marL="458788"/>
            <a:r>
              <a:rPr lang="ru-RU" baseline="30000" dirty="0">
                <a:solidFill>
                  <a:srgbClr val="EEEAD2"/>
                </a:solidFill>
              </a:rPr>
              <a:t>1:7 </a:t>
            </a:r>
            <a:r>
              <a:rPr lang="ru-RU" dirty="0">
                <a:solidFill>
                  <a:srgbClr val="EEEAD2"/>
                </a:solidFill>
              </a:rPr>
              <a:t>Так говорит Господь Сил:</a:t>
            </a:r>
            <a:r>
              <a:rPr lang="ru-RU" dirty="0"/>
              <a:t> «</a:t>
            </a:r>
            <a:r>
              <a:rPr lang="ru-RU" b="1" dirty="0"/>
              <a:t>Подумайте о своих путях…</a:t>
            </a:r>
            <a:r>
              <a:rPr lang="ru-RU" dirty="0"/>
              <a:t>» </a:t>
            </a:r>
            <a:r>
              <a:rPr lang="ru-RU" dirty="0">
                <a:solidFill>
                  <a:srgbClr val="EEEAD2"/>
                </a:solidFill>
              </a:rPr>
              <a:t>(Книга пророка Аггея 1:7)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Посмотрите, </a:t>
            </a:r>
            <a:r>
              <a:rPr lang="ru-RU" b="1" u="sng" dirty="0">
                <a:solidFill>
                  <a:srgbClr val="FABD2B"/>
                </a:solidFill>
              </a:rPr>
              <a:t>как всё меняется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когда мы слушаем Бога:</a:t>
            </a:r>
          </a:p>
          <a:p>
            <a:pPr marL="458788"/>
            <a:r>
              <a:rPr lang="ru-RU" baseline="30000" dirty="0">
                <a:solidFill>
                  <a:srgbClr val="EEEAD2"/>
                </a:solidFill>
              </a:rPr>
              <a:t>1:</a:t>
            </a:r>
            <a:r>
              <a:rPr lang="ru-RU" b="1" baseline="30000" dirty="0">
                <a:solidFill>
                  <a:srgbClr val="EEEAD2"/>
                </a:solidFill>
              </a:rPr>
              <a:t>12 </a:t>
            </a:r>
            <a:r>
              <a:rPr lang="ru-RU" dirty="0">
                <a:solidFill>
                  <a:srgbClr val="EEEAD2"/>
                </a:solidFill>
              </a:rPr>
              <a:t>со всем остальным народом </a:t>
            </a:r>
            <a:r>
              <a:rPr lang="ru-RU" b="1" dirty="0"/>
              <a:t>послушались голоса Господа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их Бога… (Книга пророка Аггея 1:12)</a:t>
            </a:r>
          </a:p>
        </p:txBody>
      </p:sp>
    </p:spTree>
    <p:extLst>
      <p:ext uri="{BB962C8B-B14F-4D97-AF65-F5344CB8AC3E}">
        <p14:creationId xmlns:p14="http://schemas.microsoft.com/office/powerpoint/2010/main" val="341309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1F73-2286-630F-459B-245DD61E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 ЧЕГО МЫ НАЧАЛИ 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E4364-144B-409E-F981-7B6945447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11680"/>
            <a:ext cx="10944226" cy="3469956"/>
          </a:xfrm>
        </p:spPr>
        <p:txBody>
          <a:bodyPr/>
          <a:lstStyle/>
          <a:p>
            <a:r>
              <a:rPr lang="ru-RU" b="1" dirty="0"/>
              <a:t>Бог дарит смысл жизни</a:t>
            </a:r>
            <a:r>
              <a:rPr lang="ru-RU" dirty="0"/>
              <a:t>. Мы возвращаем Бога на первое место в жизни, когда помним о том, что именно Бог наполняет смыслом все аспекты нашей жизни, преображая: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Нашу </a:t>
            </a:r>
            <a:r>
              <a:rPr lang="ru-RU" b="1" dirty="0"/>
              <a:t>работу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 </a:t>
            </a:r>
            <a:r>
              <a:rPr lang="ru-RU" b="1" dirty="0"/>
              <a:t>развлечения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Наше </a:t>
            </a:r>
            <a:r>
              <a:rPr lang="ru-RU" b="1" dirty="0"/>
              <a:t>потребление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Наше </a:t>
            </a:r>
            <a:r>
              <a:rPr lang="ru-RU" b="1" dirty="0"/>
              <a:t>восприятие</a:t>
            </a:r>
            <a:r>
              <a:rPr lang="ru-RU" dirty="0"/>
              <a:t> жизни.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1117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292C-F698-0F30-1351-D0F4B5A3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ОТРЫВКА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5987-C16C-0517-8A21-F604018FB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dirty="0"/>
              <a:t>Вторую часть своего обличения (когда Аггей приглашает израильтян присмотреться к результатам их нежелания поставить Бога на первое место) пророк</a:t>
            </a:r>
            <a:r>
              <a:rPr lang="en-US" dirty="0"/>
              <a:t> </a:t>
            </a:r>
            <a:r>
              <a:rPr lang="ru-RU" dirty="0"/>
              <a:t>выстраивает от обратного. Аггей: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Призывает их </a:t>
            </a:r>
            <a:r>
              <a:rPr lang="ru-RU" b="1" u="sng" dirty="0">
                <a:solidFill>
                  <a:srgbClr val="FABD2B"/>
                </a:solidFill>
              </a:rPr>
              <a:t>исправиться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Показывает им </a:t>
            </a:r>
            <a:r>
              <a:rPr lang="ru-RU" b="1" u="sng" dirty="0">
                <a:solidFill>
                  <a:srgbClr val="FABD2B"/>
                </a:solidFill>
              </a:rPr>
              <a:t>причинно-следственную</a:t>
            </a:r>
            <a:r>
              <a:rPr lang="ru-RU" dirty="0"/>
              <a:t> связь неудач;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Представляет им </a:t>
            </a:r>
            <a:r>
              <a:rPr lang="ru-RU" b="1" u="sng" dirty="0">
                <a:solidFill>
                  <a:srgbClr val="FABD2B"/>
                </a:solidFill>
              </a:rPr>
              <a:t>последствия</a:t>
            </a:r>
            <a:r>
              <a:rPr lang="ru-RU" dirty="0"/>
              <a:t> их упорства в нежелании приоритизировать Бога в жизни.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93533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2F4CD7-FF1F-3A39-C087-0641CF6D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ДАРИТ УСПЕХ В ЖИЗНИ</a:t>
            </a:r>
            <a:endParaRPr lang="en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364037-BD4E-0C22-9879-E5E1F5F63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48257"/>
            <a:ext cx="10944226" cy="3433380"/>
          </a:xfrm>
        </p:spPr>
        <p:txBody>
          <a:bodyPr/>
          <a:lstStyle/>
          <a:p>
            <a:r>
              <a:rPr lang="ru-RU" dirty="0"/>
              <a:t>Господь помогает нам добиваться поставленных перед нами целей тем,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Преображает наше </a:t>
            </a:r>
            <a:r>
              <a:rPr lang="ru-RU" b="1" u="sng" dirty="0">
                <a:solidFill>
                  <a:srgbClr val="FABD2B"/>
                </a:solidFill>
              </a:rPr>
              <a:t>понимание</a:t>
            </a:r>
            <a:r>
              <a:rPr lang="ru-RU" dirty="0"/>
              <a:t> успеха;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Позволяет увидеть </a:t>
            </a:r>
            <a:r>
              <a:rPr lang="ru-RU" b="1" u="sng" dirty="0">
                <a:solidFill>
                  <a:srgbClr val="FABD2B"/>
                </a:solidFill>
              </a:rPr>
              <a:t>причину</a:t>
            </a:r>
            <a:r>
              <a:rPr lang="ru-RU" dirty="0"/>
              <a:t> неудач;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Подталкивает на путь </a:t>
            </a:r>
            <a:r>
              <a:rPr lang="ru-RU" b="1" u="sng" dirty="0">
                <a:solidFill>
                  <a:srgbClr val="FABD2B"/>
                </a:solidFill>
              </a:rPr>
              <a:t>исправления</a:t>
            </a:r>
            <a:r>
              <a:rPr lang="ru-RU" dirty="0"/>
              <a:t> ошибок. </a:t>
            </a:r>
          </a:p>
        </p:txBody>
      </p:sp>
    </p:spTree>
    <p:extLst>
      <p:ext uri="{BB962C8B-B14F-4D97-AF65-F5344CB8AC3E}">
        <p14:creationId xmlns:p14="http://schemas.microsoft.com/office/powerpoint/2010/main" val="1617508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634CB-606E-E7CD-BDBC-8CD08E66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B5C2-9FF6-5045-3F1C-7E80429FD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</a:t>
            </a:r>
            <a:r>
              <a:rPr lang="en-RU" baseline="30000" dirty="0">
                <a:solidFill>
                  <a:srgbClr val="EEEAD2"/>
                </a:solidFill>
              </a:rPr>
              <a:t>7 </a:t>
            </a:r>
            <a:r>
              <a:rPr lang="en-RU" dirty="0">
                <a:solidFill>
                  <a:srgbClr val="EEEAD2"/>
                </a:solidFill>
              </a:rPr>
              <a:t>Так говорит Господь Сил: «</a:t>
            </a:r>
            <a:r>
              <a:rPr lang="en-RU" i="1" dirty="0">
                <a:solidFill>
                  <a:srgbClr val="EEEAD2"/>
                </a:solidFill>
              </a:rPr>
              <a:t>Подумайте о своих</a:t>
            </a:r>
            <a:r>
              <a:rPr lang="ru-RU" i="1" dirty="0">
                <a:solidFill>
                  <a:srgbClr val="EEEAD2"/>
                </a:solidFill>
              </a:rPr>
              <a:t> </a:t>
            </a:r>
            <a:r>
              <a:rPr lang="en-RU" i="1" dirty="0">
                <a:solidFill>
                  <a:srgbClr val="EEEAD2"/>
                </a:solidFill>
              </a:rPr>
              <a:t>путях.</a:t>
            </a:r>
            <a:r>
              <a:rPr lang="ru-RU" i="1" dirty="0">
                <a:solidFill>
                  <a:srgbClr val="EEEAD2"/>
                </a:solidFill>
              </a:rPr>
              <a:t> </a:t>
            </a:r>
            <a:r>
              <a:rPr lang="en-RU" baseline="30000" dirty="0">
                <a:solidFill>
                  <a:srgbClr val="EEEAD2"/>
                </a:solidFill>
              </a:rPr>
              <a:t>8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i="1" dirty="0">
                <a:solidFill>
                  <a:srgbClr val="EEEAD2"/>
                </a:solidFill>
              </a:rPr>
              <a:t>Поднимитесь в горы, принесите дерева и постройте дом. Он будет Мне угоден, и </a:t>
            </a:r>
            <a:r>
              <a:rPr lang="en-RU" b="1" i="1" dirty="0"/>
              <a:t>Я прославлюсь</a:t>
            </a:r>
            <a:r>
              <a:rPr lang="ru-RU" dirty="0"/>
              <a:t>»</a:t>
            </a:r>
            <a:r>
              <a:rPr lang="en-RU" dirty="0"/>
              <a:t>, </a:t>
            </a:r>
            <a:r>
              <a:rPr lang="en-RU" dirty="0">
                <a:solidFill>
                  <a:srgbClr val="EEEAD2"/>
                </a:solidFill>
              </a:rPr>
              <a:t>– говорит Господь.  </a:t>
            </a: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1:7-8)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15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914826-792E-F442-DD3B-98A2F6DA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80211"/>
          </a:xfrm>
        </p:spPr>
        <p:txBody>
          <a:bodyPr/>
          <a:lstStyle/>
          <a:p>
            <a:r>
              <a:rPr lang="ru-RU" dirty="0"/>
              <a:t>СВЕТСКОЕ БЛАЖЕНСТВО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34CE8-9B9D-AD72-4A55-B81C6FF9C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1536"/>
            <a:ext cx="10944226" cy="3860101"/>
          </a:xfrm>
        </p:spPr>
        <p:txBody>
          <a:bodyPr/>
          <a:lstStyle/>
          <a:p>
            <a:r>
              <a:rPr lang="ru-RU" b="1" dirty="0"/>
              <a:t>Я благословен тогда, когда у меня есть: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Недвижимость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(роскошный особняк и квартира);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Нарядность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(потрясающая машина, эксклюзивная одежда);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Наслаждения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(внимание противоположного пола, завтраки, обеды и ужины в дорогих ресторанах);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Неземной отдых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 экзотических местах. </a:t>
            </a:r>
          </a:p>
          <a:p>
            <a:r>
              <a:rPr lang="ru-RU" dirty="0">
                <a:solidFill>
                  <a:srgbClr val="EEEAD2"/>
                </a:solidFill>
              </a:rPr>
              <a:t>Всё это – </a:t>
            </a:r>
            <a:r>
              <a:rPr lang="ru-RU" dirty="0"/>
              <a:t>«</a:t>
            </a:r>
            <a:r>
              <a:rPr lang="ru-RU" b="1" dirty="0"/>
              <a:t>успешный успех</a:t>
            </a:r>
            <a:r>
              <a:rPr lang="ru-RU" dirty="0"/>
              <a:t>».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28927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92555-3A0E-03BD-B560-6B706253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63091"/>
          </a:xfrm>
        </p:spPr>
        <p:txBody>
          <a:bodyPr/>
          <a:lstStyle/>
          <a:p>
            <a:r>
              <a:rPr lang="ru-RU" dirty="0"/>
              <a:t>КЛЮЧЕВОЙ ВОПРОС УСПЕХА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B13D3-97E1-CD81-FF30-5A91AD397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89760"/>
            <a:ext cx="10944226" cy="359187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16:26 </a:t>
            </a:r>
            <a:r>
              <a:rPr lang="ru-RU" dirty="0">
                <a:solidFill>
                  <a:srgbClr val="EEEAD2"/>
                </a:solidFill>
              </a:rPr>
              <a:t>Ведь что пользы человеку, если он приобретет весь мир, но при этом повредит своей душе? Или </a:t>
            </a:r>
            <a:r>
              <a:rPr lang="ru-RU" b="1" dirty="0"/>
              <a:t>что даст человек в обмен за свою душу?</a:t>
            </a:r>
            <a:endParaRPr lang="en-US" b="1" dirty="0"/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Матфея 16:26)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Не так уж всё плохо, если это дарит тебе счастье. И </a:t>
            </a:r>
            <a:r>
              <a:rPr lang="ru-RU" b="1" i="1" dirty="0"/>
              <a:t>если ты счастлив, то какого чёрта тебе так грустно?</a:t>
            </a:r>
            <a:r>
              <a:rPr lang="ru-RU" dirty="0"/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(Шерил Кроу «</a:t>
            </a:r>
            <a:r>
              <a:rPr lang="ru-RU" i="1" dirty="0">
                <a:solidFill>
                  <a:srgbClr val="EEEAD2"/>
                </a:solidFill>
              </a:rPr>
              <a:t>Если это дарит тебе счастье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81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3EB73-CA19-62CD-A341-3BC32880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9667"/>
          </a:xfrm>
        </p:spPr>
        <p:txBody>
          <a:bodyPr/>
          <a:lstStyle/>
          <a:p>
            <a:r>
              <a:rPr lang="ru-RU" dirty="0"/>
              <a:t>ПОНИМАНИЕ УСПЕХА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97B5-AFCE-69BE-F3E6-52FE805E5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8"/>
            <a:ext cx="10944226" cy="3725989"/>
          </a:xfrm>
        </p:spPr>
        <p:txBody>
          <a:bodyPr/>
          <a:lstStyle/>
          <a:p>
            <a:r>
              <a:rPr lang="ru-RU" dirty="0"/>
              <a:t>Бог через Аггея призывает своих слушателей к трём действиям, которыми мы можем привлекать внимание к Богу: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Преодоление жизни </a:t>
            </a:r>
            <a:r>
              <a:rPr lang="ru-RU" b="1" u="sng" dirty="0">
                <a:solidFill>
                  <a:srgbClr val="FABD2B"/>
                </a:solidFill>
              </a:rPr>
              <a:t>во славу Божию</a:t>
            </a:r>
            <a:r>
              <a:rPr lang="ru-RU" dirty="0"/>
              <a:t> («поднимитесь в горы»);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Покорение жизни </a:t>
            </a:r>
            <a:r>
              <a:rPr lang="ru-RU" b="1" u="sng" dirty="0">
                <a:solidFill>
                  <a:srgbClr val="FABD2B"/>
                </a:solidFill>
              </a:rPr>
              <a:t>во славу Божию</a:t>
            </a:r>
            <a:r>
              <a:rPr lang="ru-RU" dirty="0"/>
              <a:t> («принесите деревья»);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Построение жизни </a:t>
            </a:r>
            <a:r>
              <a:rPr lang="ru-RU" b="1" u="sng" dirty="0">
                <a:solidFill>
                  <a:srgbClr val="FABD2B"/>
                </a:solidFill>
              </a:rPr>
              <a:t>во славу Божию</a:t>
            </a:r>
            <a:r>
              <a:rPr lang="ru-RU" dirty="0"/>
              <a:t> («постройте дом»).</a:t>
            </a:r>
          </a:p>
          <a:p>
            <a:r>
              <a:rPr lang="ru-RU" b="1" dirty="0"/>
              <a:t>Когда всё в нашей жизни во славу Божию, то всё в жизни будет слава Богу.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29651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6C6E-B784-8BD4-3021-BAA398EA6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24256"/>
            <a:ext cx="10944226" cy="4957381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1:3 </a:t>
            </a:r>
            <a:r>
              <a:rPr lang="ru-RU" dirty="0">
                <a:solidFill>
                  <a:srgbClr val="EEEAD2"/>
                </a:solidFill>
              </a:rPr>
              <a:t>«Блаженны нищие духом, потому что </a:t>
            </a:r>
            <a:r>
              <a:rPr lang="ru-RU" b="1" dirty="0"/>
              <a:t>им принадлежит Небесное Царство</a:t>
            </a:r>
            <a:r>
              <a:rPr lang="en-GB" dirty="0"/>
              <a:t>.</a:t>
            </a:r>
            <a:r>
              <a:rPr lang="ru-RU" dirty="0"/>
              <a:t> </a:t>
            </a:r>
            <a:r>
              <a:rPr lang="en-GB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Блаженны плачущие, потому что </a:t>
            </a:r>
            <a:r>
              <a:rPr lang="ru-RU" b="1" dirty="0"/>
              <a:t>они будут утешены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5 </a:t>
            </a:r>
            <a:r>
              <a:rPr lang="ru-RU" dirty="0">
                <a:solidFill>
                  <a:srgbClr val="EEEAD2"/>
                </a:solidFill>
              </a:rPr>
              <a:t>Блаженны кроткие, потому что </a:t>
            </a:r>
            <a:r>
              <a:rPr lang="ru-RU" b="1" dirty="0"/>
              <a:t>они наследуют землю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6 </a:t>
            </a:r>
            <a:r>
              <a:rPr lang="ru-RU" dirty="0">
                <a:solidFill>
                  <a:srgbClr val="EEEAD2"/>
                </a:solidFill>
              </a:rPr>
              <a:t>Блаженны те, кто ощущает голод и жажду по праведности, потому что </a:t>
            </a:r>
            <a:r>
              <a:rPr lang="ru-RU" b="1" dirty="0"/>
              <a:t>они насытятся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7 </a:t>
            </a:r>
            <a:r>
              <a:rPr lang="ru-RU" dirty="0">
                <a:solidFill>
                  <a:srgbClr val="EEEAD2"/>
                </a:solidFill>
              </a:rPr>
              <a:t>Блаженны милосердные, потому что и </a:t>
            </a:r>
            <a:r>
              <a:rPr lang="ru-RU" b="1" dirty="0"/>
              <a:t>к ним будет проявлено милосердие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8 </a:t>
            </a:r>
            <a:r>
              <a:rPr lang="ru-RU" dirty="0">
                <a:solidFill>
                  <a:srgbClr val="EEEAD2"/>
                </a:solidFill>
              </a:rPr>
              <a:t>Блаженны чистые сердцем, потому что </a:t>
            </a:r>
            <a:r>
              <a:rPr lang="ru-RU" b="1" dirty="0"/>
              <a:t>они увидят Бога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9 </a:t>
            </a:r>
            <a:r>
              <a:rPr lang="ru-RU" dirty="0">
                <a:solidFill>
                  <a:srgbClr val="EEEAD2"/>
                </a:solidFill>
              </a:rPr>
              <a:t>Блаженны миротворцы, потому что </a:t>
            </a:r>
            <a:r>
              <a:rPr lang="ru-RU" b="1" dirty="0"/>
              <a:t>они будут названы сынами Божьими</a:t>
            </a:r>
            <a:r>
              <a:rPr lang="ru-RU" dirty="0"/>
              <a:t>. </a:t>
            </a:r>
            <a:r>
              <a:rPr lang="ru-RU" baseline="30000" dirty="0">
                <a:solidFill>
                  <a:srgbClr val="EEEAD2"/>
                </a:solidFill>
              </a:rPr>
              <a:t>10 </a:t>
            </a:r>
            <a:r>
              <a:rPr lang="ru-RU" dirty="0">
                <a:solidFill>
                  <a:srgbClr val="EEEAD2"/>
                </a:solidFill>
              </a:rPr>
              <a:t>Блаженны те, кого преследуют за праведность, потому что </a:t>
            </a:r>
            <a:r>
              <a:rPr lang="ru-RU" b="1" dirty="0"/>
              <a:t>Небесное Царство принадлежит им</a:t>
            </a:r>
            <a:r>
              <a:rPr lang="ru-RU" dirty="0"/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Матфея 5:1-10)</a:t>
            </a:r>
          </a:p>
        </p:txBody>
      </p:sp>
    </p:spTree>
    <p:extLst>
      <p:ext uri="{BB962C8B-B14F-4D97-AF65-F5344CB8AC3E}">
        <p14:creationId xmlns:p14="http://schemas.microsoft.com/office/powerpoint/2010/main" val="1307384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A68C-7003-B6F5-DCCA-D5FFB08D1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1979"/>
            <a:ext cx="10944226" cy="478965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Слово успех происходит от древнерусского глагола «спеть», который в древнерусском языке имел значение «успевать, достигать чего-либо, доводить до конца». Успешный человек – это тот, кто вовремя доводит всё до конца.</a:t>
            </a:r>
            <a:r>
              <a:rPr lang="ru-RU" dirty="0"/>
              <a:t> </a:t>
            </a:r>
            <a:r>
              <a:rPr lang="ru-RU" b="1" dirty="0"/>
              <a:t>Успех в жизни – это прежде всего успеть довериться Богу и обрести рай</a:t>
            </a:r>
            <a:r>
              <a:rPr lang="ru-RU" dirty="0"/>
              <a:t>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Что значит для нас добиться успеха в жизни? Измеряем ли мы успех сегодня Божьей славой в нашей жизни? Верим ли мы действительно в то, что у нас есть всё, когда у нас есть Бог, и что у нас нет ничего, если у нас нет Бога?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дарит успех в жизни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774993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16A25-D021-344E-92A7-629C3CBAD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565081"/>
            <a:ext cx="7264336" cy="4592136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Я слишком много думал о том, как бы не растратить все, что на меня свалилось, я хочу снова стать хозяином самому себе, теперь будет иначе, я принял ключевое решение в жизни… </a:t>
            </a:r>
            <a:r>
              <a:rPr lang="ru-RU" b="1" i="1" dirty="0"/>
              <a:t>Я</a:t>
            </a:r>
            <a:r>
              <a:rPr lang="en-US" b="1" i="1" dirty="0"/>
              <a:t> </a:t>
            </a:r>
            <a:r>
              <a:rPr lang="ru-RU" b="1" i="1" dirty="0"/>
              <a:t>на сто процентов </a:t>
            </a:r>
            <a:r>
              <a:rPr lang="ru-RU" b="1" i="1" dirty="0" err="1"/>
              <a:t>текстоцентричен</a:t>
            </a:r>
            <a:r>
              <a:rPr lang="ru-RU" b="1" i="1" dirty="0"/>
              <a:t>... Хотя, вероятнее всего, рано или поздно текст меня сожрет</a:t>
            </a:r>
            <a:r>
              <a:rPr lang="ru-RU" i="1" dirty="0"/>
              <a:t>…</a:t>
            </a:r>
            <a:r>
              <a:rPr lang="ru-RU" dirty="0"/>
              <a:t>» 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(Хаски в интервью журналу </a:t>
            </a:r>
            <a:r>
              <a:rPr lang="en-US" i="1" dirty="0">
                <a:solidFill>
                  <a:srgbClr val="EEEAD2"/>
                </a:solidFill>
              </a:rPr>
              <a:t>Esquire</a:t>
            </a:r>
            <a:r>
              <a:rPr lang="ru-RU" dirty="0">
                <a:solidFill>
                  <a:srgbClr val="EEEAD2"/>
                </a:solidFill>
              </a:rPr>
              <a:t>, 2019)</a:t>
            </a:r>
            <a:endParaRPr lang="en-US" dirty="0">
              <a:solidFill>
                <a:srgbClr val="EEEAD2"/>
              </a:solidFill>
            </a:endParaRPr>
          </a:p>
        </p:txBody>
      </p:sp>
      <p:pic>
        <p:nvPicPr>
          <p:cNvPr id="8" name="Content Placeholder 7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526CEEA5-1776-5847-A695-45951EE6FA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42" y="565081"/>
            <a:ext cx="3373370" cy="4592136"/>
          </a:xfrm>
          <a:ln w="38100">
            <a:solidFill>
              <a:schemeClr val="bg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50D2F-96DA-284D-97E3-F1A6ED87FC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5732463"/>
            <a:ext cx="5492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C000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57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CDE59-07A1-A35F-9DC6-550AA1406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90AD6-AF80-B5B3-6C83-6D6C4280C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</a:t>
            </a:r>
            <a:r>
              <a:rPr lang="en-RU" baseline="30000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en-RU" i="1" dirty="0">
                <a:solidFill>
                  <a:srgbClr val="EEEAD2"/>
                </a:solidFill>
              </a:rPr>
              <a:t>Вы ждали многого, но получилось мало. А то, что вы принесли домой, </a:t>
            </a:r>
            <a:r>
              <a:rPr lang="en-RU" b="1" i="1" dirty="0"/>
              <a:t>Я развеял</a:t>
            </a:r>
            <a:r>
              <a:rPr lang="en-RU" i="1" dirty="0">
                <a:solidFill>
                  <a:srgbClr val="EEEAD2"/>
                </a:solidFill>
              </a:rPr>
              <a:t>. За что?</a:t>
            </a:r>
            <a:r>
              <a:rPr lang="ru-RU" dirty="0">
                <a:solidFill>
                  <a:srgbClr val="EEEAD2"/>
                </a:solidFill>
              </a:rPr>
              <a:t>»</a:t>
            </a:r>
            <a:r>
              <a:rPr lang="en-RU" dirty="0">
                <a:solidFill>
                  <a:srgbClr val="EEEAD2"/>
                </a:solidFill>
              </a:rPr>
              <a:t> – возвещает Господь Сил. – 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en-RU" i="1" dirty="0">
                <a:solidFill>
                  <a:srgbClr val="EEEAD2"/>
                </a:solidFill>
              </a:rPr>
              <a:t>За Мой дом, который лежит в развалинах, в то время как каждый из вас заботится лишь о своем доме.</a:t>
            </a:r>
            <a:r>
              <a:rPr lang="ru-RU" i="1" dirty="0">
                <a:solidFill>
                  <a:srgbClr val="EEEAD2"/>
                </a:solidFill>
              </a:rPr>
              <a:t> </a:t>
            </a:r>
            <a:r>
              <a:rPr lang="en-RU" baseline="30000" dirty="0">
                <a:solidFill>
                  <a:srgbClr val="EEEAD2"/>
                </a:solidFill>
              </a:rPr>
              <a:t>10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i="1" dirty="0">
                <a:solidFill>
                  <a:srgbClr val="EEEAD2"/>
                </a:solidFill>
              </a:rPr>
              <a:t>Поэтому небо над вами удержало росу, а земля удержала свой урожай. </a:t>
            </a:r>
            <a:r>
              <a:rPr lang="en-RU" baseline="30000" dirty="0">
                <a:solidFill>
                  <a:srgbClr val="EEEAD2"/>
                </a:solidFill>
              </a:rPr>
              <a:t>11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b="1" i="1" dirty="0"/>
              <a:t>Я наслал засуху </a:t>
            </a:r>
            <a:r>
              <a:rPr lang="en-RU" i="1" dirty="0">
                <a:solidFill>
                  <a:srgbClr val="EEEAD2"/>
                </a:solidFill>
              </a:rPr>
              <a:t>на поля и нагорья, на зерно, молодое вино и масло, на произведения земли, на людей, на скот и на труд ваших рук</a:t>
            </a:r>
            <a:r>
              <a:rPr lang="en-RU" dirty="0">
                <a:solidFill>
                  <a:srgbClr val="EEEAD2"/>
                </a:solidFill>
              </a:rPr>
              <a:t>».</a:t>
            </a:r>
            <a:endParaRPr lang="ru-RU" dirty="0">
              <a:solidFill>
                <a:srgbClr val="EEEAD2"/>
              </a:solidFill>
            </a:endParaRP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1:9-11)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2785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4ED2C-9265-0322-BF31-EB995827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935038"/>
          </a:xfrm>
        </p:spPr>
        <p:txBody>
          <a:bodyPr/>
          <a:lstStyle/>
          <a:p>
            <a:r>
              <a:rPr lang="ru-RU" dirty="0"/>
              <a:t>ЗАВЕТ МОИСЕЯ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13C45-9ED7-868E-98B1-F71E35C18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99616"/>
            <a:ext cx="10944226" cy="398202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Завет Моисея – это один из священных договоров, заключённых между Богом и Его народом. В отличие от безусловного завета Авраама, в котором условия соблюдения на Себя принимал только Бог, </a:t>
            </a:r>
            <a:r>
              <a:rPr lang="ru-RU" b="1" dirty="0"/>
              <a:t>завет Моисея подразумевает систему благословений и проклятий народа, связанных с его выполнением или невыполнением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Завет Моисея прекратил своё действие с приходом Христа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 заключением Нового завета. В то время как завет с Авраамом как раз был выполнен Иисусом. 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31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CAA593-F027-17BD-52BE-4FD816EE8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1979"/>
            <a:ext cx="10944226" cy="4789658"/>
          </a:xfrm>
        </p:spPr>
        <p:txBody>
          <a:bodyPr/>
          <a:lstStyle/>
          <a:p>
            <a:r>
              <a:rPr lang="ru-RU" baseline="30000" dirty="0"/>
              <a:t>28:18</a:t>
            </a:r>
            <a:r>
              <a:rPr lang="ru-RU" dirty="0"/>
              <a:t> </a:t>
            </a:r>
            <a:r>
              <a:rPr lang="ru-RU" b="1" dirty="0"/>
              <a:t>твоя земля будет давать скудный урожай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а стада твои и отары принесут мало приплода – телят и ягнят… </a:t>
            </a:r>
            <a:r>
              <a:rPr lang="ru-RU" baseline="30000" dirty="0">
                <a:solidFill>
                  <a:srgbClr val="EEEAD2"/>
                </a:solidFill>
              </a:rPr>
              <a:t>23 </a:t>
            </a:r>
            <a:r>
              <a:rPr lang="ru-RU" b="1" dirty="0"/>
              <a:t>Небо над твоей головой станет медью, земля под тобой – железом</a:t>
            </a:r>
            <a:r>
              <a:rPr lang="ru-RU" dirty="0"/>
              <a:t>… </a:t>
            </a:r>
            <a:r>
              <a:rPr lang="ru-RU" baseline="30000" dirty="0"/>
              <a:t>38 </a:t>
            </a:r>
            <a:r>
              <a:rPr lang="ru-RU" b="1" dirty="0"/>
              <a:t>Ты будешь сеять на поле много семян, но соберешь мало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потому что их пожрет саранча.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Второзаконие 28:18, 23 и 38)</a:t>
            </a:r>
            <a:endParaRPr lang="ru-RU" baseline="30000" dirty="0">
              <a:solidFill>
                <a:srgbClr val="EEEAD2"/>
              </a:solidFill>
            </a:endParaRPr>
          </a:p>
          <a:p>
            <a:r>
              <a:rPr lang="ru-RU" baseline="30000" dirty="0">
                <a:solidFill>
                  <a:srgbClr val="EEEAD2"/>
                </a:solidFill>
              </a:rPr>
              <a:t>1:</a:t>
            </a:r>
            <a:r>
              <a:rPr lang="en-RU" baseline="30000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en-RU" i="1" dirty="0">
                <a:solidFill>
                  <a:srgbClr val="EEEAD2"/>
                </a:solidFill>
              </a:rPr>
              <a:t>Вы ждали многого, но получилось мало…</a:t>
            </a:r>
            <a:r>
              <a:rPr lang="en-RU" baseline="30000" dirty="0">
                <a:solidFill>
                  <a:srgbClr val="EEEAD2"/>
                </a:solidFill>
              </a:rPr>
              <a:t>10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i="1" dirty="0">
                <a:solidFill>
                  <a:srgbClr val="EEEAD2"/>
                </a:solidFill>
              </a:rPr>
              <a:t>Поэтому небо над вами удержало росу, а земля удержала свой урожай. </a:t>
            </a:r>
            <a:r>
              <a:rPr lang="en-RU" baseline="30000" dirty="0">
                <a:solidFill>
                  <a:srgbClr val="EEEAD2"/>
                </a:solidFill>
              </a:rPr>
              <a:t>11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b="1" i="1" dirty="0"/>
              <a:t>Я наслал засуху </a:t>
            </a:r>
            <a:r>
              <a:rPr lang="en-RU" i="1" dirty="0">
                <a:solidFill>
                  <a:srgbClr val="EEEAD2"/>
                </a:solidFill>
              </a:rPr>
              <a:t>на поля и нагорья</a:t>
            </a:r>
            <a:r>
              <a:rPr lang="ru-RU" i="1" dirty="0">
                <a:solidFill>
                  <a:srgbClr val="EEEAD2"/>
                </a:solidFill>
              </a:rPr>
              <a:t>… </a:t>
            </a:r>
            <a:r>
              <a:rPr lang="en-RU" i="1" dirty="0">
                <a:solidFill>
                  <a:srgbClr val="EEEAD2"/>
                </a:solidFill>
              </a:rPr>
              <a:t>и на труд ваших рук</a:t>
            </a:r>
            <a:r>
              <a:rPr lang="en-RU" dirty="0">
                <a:solidFill>
                  <a:srgbClr val="EEEAD2"/>
                </a:solidFill>
              </a:rPr>
              <a:t>».</a:t>
            </a:r>
            <a:endParaRPr lang="ru-RU" dirty="0">
              <a:solidFill>
                <a:srgbClr val="EEEAD2"/>
              </a:solidFill>
            </a:endParaRP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1:9-11)</a:t>
            </a:r>
            <a:r>
              <a:rPr lang="en-RU" dirty="0">
                <a:solidFill>
                  <a:srgbClr val="EEEAD2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716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D8665-6287-2BB6-C291-C1FCE8E9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19251"/>
          </a:xfrm>
        </p:spPr>
        <p:txBody>
          <a:bodyPr/>
          <a:lstStyle/>
          <a:p>
            <a:r>
              <a:rPr lang="ru-RU" dirty="0"/>
              <a:t>ПРОЯВЛЕНИЕ ЛЮБВИ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E0B6B-B5B5-0353-1BD3-DD4F429F7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45920"/>
            <a:ext cx="10944226" cy="3835717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То, что Бог дисциплинирует свой народ, является не просто наказанием взбалмошного и ревнивого Творца. Но целенаправленным предупреждением, призванным не только показать причинно-следственную связь появления бед и неудач в жизни, но и стать предупреждением для народа. </a:t>
            </a:r>
            <a:r>
              <a:rPr lang="ru-RU" b="1" dirty="0"/>
              <a:t>Так Бог проявляет любовь к Своему народу, ограждая их от: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Гордыни</a:t>
            </a:r>
            <a:r>
              <a:rPr lang="ru-RU" dirty="0"/>
              <a:t> и самоуверенности;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Губительной </a:t>
            </a:r>
            <a:r>
              <a:rPr lang="ru-RU" b="1" u="sng" dirty="0">
                <a:solidFill>
                  <a:srgbClr val="FABD2B"/>
                </a:solidFill>
              </a:rPr>
              <a:t>забывчивости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неблагодарности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749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88653-2CA6-0EFD-BCB3-1255258E4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0833"/>
            <a:ext cx="10944226" cy="492080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3:11</a:t>
            </a:r>
            <a:r>
              <a:rPr lang="ru-RU" b="1" baseline="30000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Сын мой, не отвергай наказания Господнего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dirty="0">
                <a:solidFill>
                  <a:srgbClr val="EEEAD2"/>
                </a:solidFill>
              </a:rPr>
              <a:t>и не злись на Его укор,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baseline="30000" dirty="0">
                <a:solidFill>
                  <a:srgbClr val="EEEAD2"/>
                </a:solidFill>
              </a:rPr>
              <a:t>12 </a:t>
            </a:r>
            <a:r>
              <a:rPr lang="ru-RU" dirty="0">
                <a:solidFill>
                  <a:srgbClr val="EEEAD2"/>
                </a:solidFill>
              </a:rPr>
              <a:t>ведь </a:t>
            </a:r>
            <a:r>
              <a:rPr lang="ru-RU" b="1" dirty="0"/>
              <a:t>Господь наказывает того, кого любит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>
                <a:solidFill>
                  <a:srgbClr val="EEEAD2"/>
                </a:solidFill>
              </a:rPr>
              <a:t>как отец – сына, который ему угоден.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притч 3:11-12)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12:6 </a:t>
            </a:r>
            <a:r>
              <a:rPr lang="ru-RU" dirty="0">
                <a:solidFill>
                  <a:srgbClr val="EEEAD2"/>
                </a:solidFill>
              </a:rPr>
              <a:t>«ведь </a:t>
            </a:r>
            <a:r>
              <a:rPr lang="ru-RU" b="1" dirty="0"/>
              <a:t>Господь наказывает того, кого любит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и бьет каждого, кого принимает как сына»</a:t>
            </a:r>
            <a:r>
              <a:rPr lang="en-GB" dirty="0">
                <a:solidFill>
                  <a:srgbClr val="EEEAD2"/>
                </a:solidFill>
              </a:rPr>
              <a:t>.</a:t>
            </a:r>
            <a:endParaRPr lang="ru-RU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Евреям 12:6)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Как мы воспринимаем неудачи сегодня? Как часто они подталкивают нас к покаянию и переоценке процесса выстраивания своей жизни?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дарит успех в жизни</a:t>
            </a:r>
          </a:p>
        </p:txBody>
      </p:sp>
    </p:spTree>
    <p:extLst>
      <p:ext uri="{BB962C8B-B14F-4D97-AF65-F5344CB8AC3E}">
        <p14:creationId xmlns:p14="http://schemas.microsoft.com/office/powerpoint/2010/main" val="2363382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3F85A-ED6D-4995-C92E-B1305A5C5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24257"/>
            <a:ext cx="10944226" cy="4957380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Возлюблю Тебя, Господи, возблагодарю, исповедую Имя Твое, ибо простил Ты мне столько злого и преступного! По милости Твоей и по милосердию Твоему растопил Ты грехи мои, как лед. По милости Твоей Ты не допустил меня совершить некоторых злодеяний, – а чего бы я не наделал, я, бескорыстно любивший преступление? И </a:t>
            </a:r>
            <a:r>
              <a:rPr lang="ru-RU" b="1" i="1" dirty="0"/>
              <a:t>я свидетельствую, что все отпущено мне: и то зло, которое совершил я по своей воле, и то, которого не совершил, руководимый Тобой</a:t>
            </a:r>
            <a:r>
              <a:rPr lang="ru-RU" dirty="0"/>
              <a:t>».</a:t>
            </a:r>
            <a:endParaRPr lang="en-RU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(Св. Августин Блаженный «</a:t>
            </a:r>
            <a:r>
              <a:rPr lang="ru-RU" i="1" dirty="0">
                <a:solidFill>
                  <a:srgbClr val="EEEAD2"/>
                </a:solidFill>
              </a:rPr>
              <a:t>Исповедь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249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F675-6A04-A508-0EDB-D8972C06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AA7F0-0528-7EB8-8321-46DCCEEBF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8:10</a:t>
            </a:r>
            <a:r>
              <a:rPr lang="ru-RU" b="1" baseline="30000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Когда ты поешь и насытишься, тогда </a:t>
            </a:r>
            <a:r>
              <a:rPr lang="ru-RU" b="1" dirty="0"/>
              <a:t>славь Господа, своего Бога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за ту благодатную землю, которую Он дал тебе.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(Второзаконие 8:10)</a:t>
            </a:r>
            <a:endParaRPr lang="ru-RU" baseline="30000" dirty="0">
              <a:solidFill>
                <a:srgbClr val="EEEAD2"/>
              </a:solidFill>
            </a:endParaRPr>
          </a:p>
          <a:p>
            <a:r>
              <a:rPr lang="ru-RU" baseline="30000" dirty="0">
                <a:solidFill>
                  <a:srgbClr val="EEEAD2"/>
                </a:solidFill>
              </a:rPr>
              <a:t>1:</a:t>
            </a:r>
            <a:r>
              <a:rPr lang="en-RU" baseline="30000" dirty="0">
                <a:solidFill>
                  <a:srgbClr val="EEEAD2"/>
                </a:solidFill>
              </a:rPr>
              <a:t>7 </a:t>
            </a:r>
            <a:r>
              <a:rPr lang="en-RU" dirty="0">
                <a:solidFill>
                  <a:srgbClr val="EEEAD2"/>
                </a:solidFill>
              </a:rPr>
              <a:t>Так говорит Господь Сил: «</a:t>
            </a:r>
            <a:r>
              <a:rPr lang="en-RU" i="1" dirty="0">
                <a:solidFill>
                  <a:srgbClr val="EEEAD2"/>
                </a:solidFill>
              </a:rPr>
              <a:t>Подумайте о своих</a:t>
            </a:r>
            <a:r>
              <a:rPr lang="ru-RU" i="1" dirty="0">
                <a:solidFill>
                  <a:srgbClr val="EEEAD2"/>
                </a:solidFill>
              </a:rPr>
              <a:t> </a:t>
            </a:r>
            <a:r>
              <a:rPr lang="en-RU" i="1" dirty="0">
                <a:solidFill>
                  <a:srgbClr val="EEEAD2"/>
                </a:solidFill>
              </a:rPr>
              <a:t>путях.</a:t>
            </a:r>
            <a:r>
              <a:rPr lang="ru-RU" i="1" dirty="0">
                <a:solidFill>
                  <a:srgbClr val="EEEAD2"/>
                </a:solidFill>
              </a:rPr>
              <a:t> </a:t>
            </a:r>
            <a:r>
              <a:rPr lang="en-RU" baseline="30000" dirty="0">
                <a:solidFill>
                  <a:srgbClr val="EEEAD2"/>
                </a:solidFill>
              </a:rPr>
              <a:t>8</a:t>
            </a:r>
            <a:r>
              <a:rPr lang="en-RU" dirty="0">
                <a:solidFill>
                  <a:srgbClr val="EEEAD2"/>
                </a:solidFill>
              </a:rPr>
              <a:t> </a:t>
            </a:r>
            <a:r>
              <a:rPr lang="en-RU" i="1" dirty="0">
                <a:solidFill>
                  <a:srgbClr val="EEEAD2"/>
                </a:solidFill>
              </a:rPr>
              <a:t>Поднимитесь в горы, принесите дерева и </a:t>
            </a:r>
            <a:r>
              <a:rPr lang="en-RU" b="1" i="1" dirty="0"/>
              <a:t>постройте дом</a:t>
            </a:r>
            <a:r>
              <a:rPr lang="en-RU" i="1" dirty="0"/>
              <a:t>. </a:t>
            </a:r>
            <a:r>
              <a:rPr lang="en-RU" b="1" i="1" dirty="0"/>
              <a:t>Он будет Мне угоден, и Я прославлюсь</a:t>
            </a:r>
            <a:r>
              <a:rPr lang="ru-RU" dirty="0"/>
              <a:t>»</a:t>
            </a:r>
            <a:r>
              <a:rPr lang="en-RU" dirty="0"/>
              <a:t>, </a:t>
            </a:r>
            <a:r>
              <a:rPr lang="en-RU" dirty="0">
                <a:solidFill>
                  <a:srgbClr val="EEEAD2"/>
                </a:solidFill>
              </a:rPr>
              <a:t>– говорит Господь.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пророка Аггея 1:7-8)</a:t>
            </a:r>
            <a:r>
              <a:rPr lang="en-RU" dirty="0">
                <a:solidFill>
                  <a:srgbClr val="EEEAD2"/>
                </a:solidFill>
              </a:rPr>
              <a:t>  </a:t>
            </a:r>
          </a:p>
        </p:txBody>
      </p:sp>
    </p:spTree>
    <p:extLst>
      <p:ext uri="{BB962C8B-B14F-4D97-AF65-F5344CB8AC3E}">
        <p14:creationId xmlns:p14="http://schemas.microsoft.com/office/powerpoint/2010/main" val="2546639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27846-D28E-4F93-E9D4-A060EF0BC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8"/>
            <a:ext cx="10944226" cy="488422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Сегодня храм – это </a:t>
            </a:r>
            <a:r>
              <a:rPr lang="ru-RU" b="1" u="sng" dirty="0">
                <a:solidFill>
                  <a:srgbClr val="FABD2B"/>
                </a:solidFill>
              </a:rPr>
              <a:t>община верующих</a:t>
            </a:r>
            <a:r>
              <a:rPr lang="ru-RU" dirty="0"/>
              <a:t>:</a:t>
            </a:r>
          </a:p>
          <a:p>
            <a:pPr marL="458788"/>
            <a:r>
              <a:rPr lang="ru-RU" baseline="30000" dirty="0">
                <a:solidFill>
                  <a:srgbClr val="EEEAD2"/>
                </a:solidFill>
              </a:rPr>
              <a:t>3:16</a:t>
            </a:r>
            <a:r>
              <a:rPr lang="ru-RU" b="1" baseline="30000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Разве вы не знаете, что </a:t>
            </a:r>
            <a:r>
              <a:rPr lang="ru-RU" b="1" dirty="0"/>
              <a:t>вы </a:t>
            </a:r>
            <a:r>
              <a:rPr lang="ru-RU" b="1" i="1" dirty="0"/>
              <a:t>вместе</a:t>
            </a:r>
            <a:r>
              <a:rPr lang="ru-RU" b="1" dirty="0"/>
              <a:t> – храм Божий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 что в вас живет Дух Божий? </a:t>
            </a:r>
            <a:r>
              <a:rPr lang="ru-RU" b="1" baseline="30000" dirty="0">
                <a:solidFill>
                  <a:srgbClr val="EEEAD2"/>
                </a:solidFill>
              </a:rPr>
              <a:t>17 </a:t>
            </a:r>
            <a:r>
              <a:rPr lang="ru-RU" b="1" dirty="0">
                <a:solidFill>
                  <a:srgbClr val="EEEAD2"/>
                </a:solidFill>
              </a:rPr>
              <a:t>…</a:t>
            </a:r>
            <a:r>
              <a:rPr lang="ru-RU" dirty="0">
                <a:solidFill>
                  <a:srgbClr val="EEEAD2"/>
                </a:solidFill>
              </a:rPr>
              <a:t>храм Божий свят, а </a:t>
            </a:r>
            <a:r>
              <a:rPr lang="ru-RU" b="1" dirty="0"/>
              <a:t>храм этот – вы</a:t>
            </a:r>
            <a:r>
              <a:rPr lang="ru-RU" dirty="0"/>
              <a:t>.</a:t>
            </a:r>
          </a:p>
          <a:p>
            <a:pPr marL="458788" algn="r"/>
            <a:r>
              <a:rPr lang="ru-RU" dirty="0">
                <a:solidFill>
                  <a:srgbClr val="EEEAD2"/>
                </a:solidFill>
              </a:rPr>
              <a:t>(1 Послание Коринфянам 3:16)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Сегодня храм – это </a:t>
            </a:r>
            <a:r>
              <a:rPr lang="ru-RU" b="1" u="sng" dirty="0">
                <a:solidFill>
                  <a:srgbClr val="FABD2B"/>
                </a:solidFill>
              </a:rPr>
              <a:t>отдельный верующий</a:t>
            </a:r>
            <a:r>
              <a:rPr lang="ru-RU" dirty="0"/>
              <a:t>:</a:t>
            </a:r>
          </a:p>
          <a:p>
            <a:pPr marL="458788"/>
            <a:r>
              <a:rPr lang="ru-RU" baseline="30000" dirty="0">
                <a:solidFill>
                  <a:srgbClr val="EEEAD2"/>
                </a:solidFill>
              </a:rPr>
              <a:t>6:19 </a:t>
            </a:r>
            <a:r>
              <a:rPr lang="ru-RU" dirty="0">
                <a:solidFill>
                  <a:srgbClr val="EEEAD2"/>
                </a:solidFill>
              </a:rPr>
              <a:t>Разве вы не знаете, что </a:t>
            </a:r>
            <a:r>
              <a:rPr lang="ru-RU" b="1" dirty="0"/>
              <a:t>ваше тело – это храм Святого Духа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Который живет в вас и Которого вы получили от Бога? Вы уже не принадлежите самим себе, </a:t>
            </a:r>
            <a:r>
              <a:rPr lang="ru-RU" baseline="30000" dirty="0">
                <a:solidFill>
                  <a:srgbClr val="EEEAD2"/>
                </a:solidFill>
              </a:rPr>
              <a:t>20 </a:t>
            </a:r>
            <a:r>
              <a:rPr lang="ru-RU" dirty="0">
                <a:solidFill>
                  <a:srgbClr val="EEEAD2"/>
                </a:solidFill>
              </a:rPr>
              <a:t>потому что вы были куплены дорогой ценой. Поэтому </a:t>
            </a:r>
            <a:r>
              <a:rPr lang="ru-RU" b="1" dirty="0">
                <a:solidFill>
                  <a:srgbClr val="EEEAD2"/>
                </a:solidFill>
              </a:rPr>
              <a:t>прославьте Бога в ваших телах</a:t>
            </a:r>
            <a:r>
              <a:rPr lang="ru-RU" dirty="0">
                <a:solidFill>
                  <a:srgbClr val="EEEAD2"/>
                </a:solidFill>
              </a:rPr>
              <a:t>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(1 Послание Коринфянам 6:19)</a:t>
            </a:r>
          </a:p>
        </p:txBody>
      </p:sp>
    </p:spTree>
    <p:extLst>
      <p:ext uri="{BB962C8B-B14F-4D97-AF65-F5344CB8AC3E}">
        <p14:creationId xmlns:p14="http://schemas.microsoft.com/office/powerpoint/2010/main" val="2976763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DB1E-C55F-462A-4A07-C88EE863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53363"/>
          </a:xfrm>
        </p:spPr>
        <p:txBody>
          <a:bodyPr/>
          <a:lstStyle/>
          <a:p>
            <a:r>
              <a:rPr lang="ru-RU" dirty="0"/>
              <a:t>ПУТЬ ИСПРАВЛЕНИЯ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C3D2-3096-C472-5E30-5002736C3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94688"/>
            <a:ext cx="10944226" cy="3786949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Неспособность верно приоритизировать вещи в нашей жизни ведёт к распаду всего в нашей жизни. Но </a:t>
            </a:r>
            <a:r>
              <a:rPr lang="ru-RU" b="1" dirty="0"/>
              <a:t>мы возвращаем Бога на первое место тогда, когда превращаем нашу жизнь в храм Божий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С практической точки зрения это означает, что мы уделяем особое внимание тому, как мы привлекаем внимание окружающих, когда: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Одной общиной</a:t>
            </a:r>
            <a:r>
              <a:rPr lang="ru-RU" dirty="0"/>
              <a:t> собираемся вместе;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Отдельными жизнями</a:t>
            </a:r>
            <a:r>
              <a:rPr lang="ru-RU" dirty="0"/>
              <a:t> славим Бога.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42428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B0EA9-4246-81CD-CAFB-1EBFC683A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0833"/>
            <a:ext cx="10944226" cy="492080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Наша жизнь уже является храмом Духа Святого, но вот насколько хорошо Бог прославляется в этом храме?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И, надрываясь в метелях </a:t>
            </a:r>
            <a:r>
              <a:rPr lang="ru-RU" i="1" dirty="0" err="1"/>
              <a:t>полу́денной</a:t>
            </a:r>
            <a:r>
              <a:rPr lang="ru-RU" i="1" dirty="0"/>
              <a:t> пыли,</a:t>
            </a:r>
            <a:br>
              <a:rPr lang="ru-RU" i="1" dirty="0"/>
            </a:br>
            <a:r>
              <a:rPr lang="ru-RU" i="1" dirty="0"/>
              <a:t>врывается к богу, боится, что опоздал,</a:t>
            </a:r>
            <a:br>
              <a:rPr lang="ru-RU" i="1" dirty="0"/>
            </a:br>
            <a:r>
              <a:rPr lang="ru-RU" i="1" dirty="0"/>
              <a:t>плачет, целует ему жилистую руку,</a:t>
            </a:r>
            <a:br>
              <a:rPr lang="ru-RU" i="1" dirty="0"/>
            </a:br>
            <a:r>
              <a:rPr lang="ru-RU" i="1" dirty="0"/>
              <a:t>просит — чтоб обязательно была звезда! </a:t>
            </a:r>
          </a:p>
          <a:p>
            <a:pPr algn="r"/>
            <a:r>
              <a:rPr lang="ru-RU" dirty="0"/>
              <a:t>(Владимир Маяковский </a:t>
            </a:r>
            <a:r>
              <a:rPr lang="ru-RU" i="1" dirty="0"/>
              <a:t>«Послушайте»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дарит успех в жизни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260319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ountain with white text&#10;&#10;AI-generated content may be incorrect.">
            <a:extLst>
              <a:ext uri="{FF2B5EF4-FFF2-40B4-BE49-F238E27FC236}">
                <a16:creationId xmlns:a16="http://schemas.microsoft.com/office/drawing/2014/main" id="{A26761F5-7825-9FE2-E822-381A1B0C7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3469" cy="6858000"/>
          </a:xfrm>
        </p:spPr>
      </p:pic>
    </p:spTree>
    <p:extLst>
      <p:ext uri="{BB962C8B-B14F-4D97-AF65-F5344CB8AC3E}">
        <p14:creationId xmlns:p14="http://schemas.microsoft.com/office/powerpoint/2010/main" val="3853008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51496-6C0E-78F8-1AD7-F4FCC5280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0A1B58-ECBE-7D74-B088-417BF672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ДАРИТ УСПЕХ В ЖИЗНИ</a:t>
            </a:r>
            <a:endParaRPr lang="en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DD5B7B-BADE-F06E-CAD7-E74A9A894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48257"/>
            <a:ext cx="10944226" cy="3433380"/>
          </a:xfrm>
        </p:spPr>
        <p:txBody>
          <a:bodyPr/>
          <a:lstStyle/>
          <a:p>
            <a:r>
              <a:rPr lang="ru-RU" dirty="0"/>
              <a:t>Господь помогает нам добиваться поставленных перед нами целей тем,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Преображает наше </a:t>
            </a:r>
            <a:r>
              <a:rPr lang="ru-RU" b="1" dirty="0"/>
              <a:t>понимание</a:t>
            </a:r>
            <a:r>
              <a:rPr lang="ru-RU" dirty="0"/>
              <a:t> успеха;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Позволяет увидеть </a:t>
            </a:r>
            <a:r>
              <a:rPr lang="ru-RU" b="1" dirty="0"/>
              <a:t>причину</a:t>
            </a:r>
            <a:r>
              <a:rPr lang="ru-RU" dirty="0"/>
              <a:t> неудач;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Подталкивает на путь </a:t>
            </a:r>
            <a:r>
              <a:rPr lang="ru-RU" b="1" dirty="0"/>
              <a:t>исправления</a:t>
            </a:r>
            <a:r>
              <a:rPr lang="ru-RU" dirty="0"/>
              <a:t> ошибок. </a:t>
            </a:r>
          </a:p>
        </p:txBody>
      </p:sp>
    </p:spTree>
    <p:extLst>
      <p:ext uri="{BB962C8B-B14F-4D97-AF65-F5344CB8AC3E}">
        <p14:creationId xmlns:p14="http://schemas.microsoft.com/office/powerpoint/2010/main" val="2343476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9B-EE42-E74E-0EBF-E05E9090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448435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0AF9-6F9E-2175-3209-5EE5FE72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55520"/>
            <a:ext cx="10944226" cy="3226115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Возвращаясь к изучению книги пророка Аггея, мы поговорим о том, </a:t>
            </a:r>
            <a:r>
              <a:rPr lang="ru-RU" b="1" dirty="0"/>
              <a:t>как воспользоваться вторым шансом в жизни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0716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6415-99BF-B43F-93A1-0CDF73565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435ED-E795-5A8D-6458-49ACD7E5D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8"/>
            <a:ext cx="10944226" cy="3725987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Все мы в разной степени являемся заложниками светского понимания успеха и того, что он в себя включает. Поэтому каждому из нас периодически нужно перенастраивать свои сердца, чтобы возвращаться к Божьему пониманию того, что такое успех. </a:t>
            </a:r>
            <a:r>
              <a:rPr lang="ru-RU" b="1" dirty="0"/>
              <a:t>Поменяйте своё представление об успехе</a:t>
            </a:r>
            <a:r>
              <a:rPr lang="ru-RU" b="1" dirty="0">
                <a:solidFill>
                  <a:srgbClr val="EEEAD2"/>
                </a:solidFill>
              </a:rPr>
              <a:t> </a:t>
            </a:r>
            <a:r>
              <a:rPr lang="ru-RU" b="1" dirty="0"/>
              <a:t>и напоминайте себе о том, что ваша жизнь, общественная и индивидуальная, является храмом Духа Святого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239807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603F2-9ADB-DF17-E7EB-0AFAF820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2064"/>
            <a:ext cx="10944226" cy="4969571"/>
          </a:xfrm>
          <a:noFill/>
        </p:spPr>
        <p:txBody>
          <a:bodyPr/>
          <a:lstStyle/>
          <a:p>
            <a:r>
              <a:rPr lang="ru-RU" dirty="0"/>
              <a:t>«…</a:t>
            </a:r>
            <a:r>
              <a:rPr lang="ru-RU" b="1" i="1" dirty="0"/>
              <a:t>мы вручены и посвящены Богу, чтобы отныне думать, говорить, размышлять и поступать только во славу Его</a:t>
            </a:r>
            <a:r>
              <a:rPr lang="ru-RU" i="1" dirty="0"/>
              <a:t>… </a:t>
            </a:r>
            <a:r>
              <a:rPr lang="ru-RU" i="1" dirty="0">
                <a:solidFill>
                  <a:srgbClr val="EEEAD2"/>
                </a:solidFill>
              </a:rPr>
              <a:t>Мы не принадлежим себе: поэтому пусть наши разум и воля не определяют ни наших решений, ни того, что нам следует делать… Мы принадлежим Господу: пусть его воля и мудрость руководят всеми нашими поступками.</a:t>
            </a:r>
            <a:r>
              <a:rPr lang="ru-RU" b="1" i="1" dirty="0">
                <a:solidFill>
                  <a:srgbClr val="EEEAD2"/>
                </a:solidFill>
              </a:rPr>
              <a:t> </a:t>
            </a:r>
            <a:r>
              <a:rPr lang="ru-RU" b="1" i="1" dirty="0"/>
              <a:t>Мы принадлежим Господу: пусть вся наша жизнь будет устремлена к Нему как к единственной цели</a:t>
            </a:r>
            <a:r>
              <a:rPr lang="ru-RU" i="1" dirty="0"/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(Жан Кальвин «</a:t>
            </a:r>
            <a:r>
              <a:rPr lang="ru-RU" i="1" dirty="0">
                <a:solidFill>
                  <a:srgbClr val="EEEAD2"/>
                </a:solidFill>
              </a:rPr>
              <a:t>Наставления в Христианской вере</a:t>
            </a:r>
            <a:r>
              <a:rPr lang="ru-RU" dirty="0">
                <a:solidFill>
                  <a:srgbClr val="EEEAD2"/>
                </a:solidFill>
              </a:rPr>
              <a:t>»,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dirty="0">
                <a:solidFill>
                  <a:srgbClr val="EEEAD2"/>
                </a:solidFill>
              </a:rPr>
              <a:t>книга 3, глава 7)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25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2589e56-49db-468b-8cef-9bc6768a675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146784</TotalTime>
  <Words>1969</Words>
  <Application>Microsoft Macintosh PowerPoint</Application>
  <PresentationFormat>Widescreen</PresentationFormat>
  <Paragraphs>104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 ЧЕГО МЫ НАЧАЛИ  В ПРОШЛЫЙ РАЗ</vt:lpstr>
      <vt:lpstr>СТРУКТУРА ОТРЫВКА</vt:lpstr>
      <vt:lpstr>БОГ ДАРИТ УСПЕХ В ЖИЗНИ</vt:lpstr>
      <vt:lpstr>PowerPoint Presentation</vt:lpstr>
      <vt:lpstr>СВЕТСКОЕ БЛАЖЕНСТВО</vt:lpstr>
      <vt:lpstr>КЛЮЧЕВОЙ ВОПРОС УСПЕХА</vt:lpstr>
      <vt:lpstr>ПОНИМАНИЕ УСПЕХА</vt:lpstr>
      <vt:lpstr>PowerPoint Presentation</vt:lpstr>
      <vt:lpstr>PowerPoint Presentation</vt:lpstr>
      <vt:lpstr>PowerPoint Presentation</vt:lpstr>
      <vt:lpstr>PowerPoint Presentation</vt:lpstr>
      <vt:lpstr>ЗАВЕТ МОИСЕЯ</vt:lpstr>
      <vt:lpstr>PowerPoint Presentation</vt:lpstr>
      <vt:lpstr>ПРОЯВЛЕНИЕ ЛЮБВИ</vt:lpstr>
      <vt:lpstr>PowerPoint Presentation</vt:lpstr>
      <vt:lpstr>PowerPoint Presentation</vt:lpstr>
      <vt:lpstr>PowerPoint Presentation</vt:lpstr>
      <vt:lpstr>PowerPoint Presentation</vt:lpstr>
      <vt:lpstr>ПУТЬ ИСПРАВЛЕНИЯ</vt:lpstr>
      <vt:lpstr>PowerPoint Presentation</vt:lpstr>
      <vt:lpstr>PowerPoint Presentation</vt:lpstr>
      <vt:lpstr>БОГ ДАРИТ УСПЕХ В ЖИЗНИ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807</cp:revision>
  <dcterms:created xsi:type="dcterms:W3CDTF">2020-09-24T09:54:03Z</dcterms:created>
  <dcterms:modified xsi:type="dcterms:W3CDTF">2025-07-25T14:08:16Z</dcterms:modified>
</cp:coreProperties>
</file>