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1523" r:id="rId5"/>
    <p:sldId id="1561" r:id="rId6"/>
    <p:sldId id="1581" r:id="rId7"/>
    <p:sldId id="1524" r:id="rId8"/>
    <p:sldId id="1672" r:id="rId9"/>
    <p:sldId id="1651" r:id="rId10"/>
    <p:sldId id="1668" r:id="rId11"/>
    <p:sldId id="1583" r:id="rId12"/>
    <p:sldId id="1670" r:id="rId13"/>
    <p:sldId id="1671" r:id="rId14"/>
    <p:sldId id="1669" r:id="rId15"/>
    <p:sldId id="1673" r:id="rId16"/>
    <p:sldId id="1653" r:id="rId17"/>
    <p:sldId id="1675" r:id="rId18"/>
    <p:sldId id="1678" r:id="rId19"/>
    <p:sldId id="1682" r:id="rId20"/>
    <p:sldId id="1681" r:id="rId21"/>
    <p:sldId id="1677" r:id="rId22"/>
    <p:sldId id="1679" r:id="rId23"/>
    <p:sldId id="1683" r:id="rId24"/>
    <p:sldId id="1676" r:id="rId25"/>
    <p:sldId id="1680" r:id="rId26"/>
    <p:sldId id="1688" r:id="rId27"/>
    <p:sldId id="1684" r:id="rId28"/>
    <p:sldId id="1689" r:id="rId29"/>
    <p:sldId id="1674" r:id="rId30"/>
    <p:sldId id="1568" r:id="rId31"/>
    <p:sldId id="1547" r:id="rId32"/>
    <p:sldId id="1685" r:id="rId33"/>
    <p:sldId id="1686" r:id="rId34"/>
    <p:sldId id="134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D2B"/>
    <a:srgbClr val="EEEAD2"/>
    <a:srgbClr val="FAF3DC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6327"/>
  </p:normalViewPr>
  <p:slideViewPr>
    <p:cSldViewPr snapToGrid="0" snapToObjects="1">
      <p:cViewPr varScale="1">
        <p:scale>
          <a:sx n="105" d="100"/>
          <a:sy n="105" d="100"/>
        </p:scale>
        <p:origin x="1384" y="488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20.06.2025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20.06.2025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07 The King and His Kingdom HORIZONTAL">
            <a:hlinkClick r:id="" action="ppaction://media"/>
            <a:extLst>
              <a:ext uri="{FF2B5EF4-FFF2-40B4-BE49-F238E27FC236}">
                <a16:creationId xmlns:a16="http://schemas.microsoft.com/office/drawing/2014/main" id="{D3048B33-90A8-AEA8-B5D9-90DFBF113AA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8979"/>
          </a:xfrm>
        </p:spPr>
      </p:pic>
    </p:spTree>
    <p:extLst>
      <p:ext uri="{BB962C8B-B14F-4D97-AF65-F5344CB8AC3E}">
        <p14:creationId xmlns:p14="http://schemas.microsoft.com/office/powerpoint/2010/main" val="21148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7D3C6-1630-02F4-B6ED-585982F9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03385"/>
            <a:ext cx="10944226" cy="4778251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бы мы хотели, чтобы люди воспринимали нас?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Запишите сейчас ответ в ваши бюллетени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3420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person taking a selfie in a field&#10;&#10;AI-generated content may be incorrect.">
            <a:extLst>
              <a:ext uri="{FF2B5EF4-FFF2-40B4-BE49-F238E27FC236}">
                <a16:creationId xmlns:a16="http://schemas.microsoft.com/office/drawing/2014/main" id="{58AEBC78-6C79-D874-8B68-CB3DA4C47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62025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7E790-0505-A1F7-4986-4651325D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/>
              <a:t>23:1</a:t>
            </a:r>
            <a:r>
              <a:rPr lang="ru-RU" dirty="0"/>
              <a:t> Тогда Иисус сказал народу и Своим ученикам: </a:t>
            </a:r>
            <a:r>
              <a:rPr lang="ru-RU" baseline="30000" dirty="0"/>
              <a:t>2 </a:t>
            </a:r>
            <a:r>
              <a:rPr lang="ru-RU" dirty="0"/>
              <a:t>«Учители Закона и фарисеи заняли место Моисея. </a:t>
            </a:r>
            <a:r>
              <a:rPr lang="ru-RU" baseline="30000" dirty="0"/>
              <a:t>3 </a:t>
            </a:r>
            <a:r>
              <a:rPr lang="ru-RU" dirty="0"/>
              <a:t>Поэтому вы должны делать все, что они говорят, но делам их не подражайте, потому что они проповедуют одно, а делают другое. </a:t>
            </a:r>
            <a:r>
              <a:rPr lang="ru-RU" baseline="30000" dirty="0"/>
              <a:t>4 </a:t>
            </a:r>
            <a:r>
              <a:rPr lang="ru-RU" dirty="0"/>
              <a:t>Они взваливают на плечи людей непомерно тяжелые ноши, а сами и пальцем не пошевельнут, чтобы хоть чуть-чуть сдвинуть этот груз. </a:t>
            </a:r>
            <a:r>
              <a:rPr lang="ru-RU" baseline="30000" dirty="0"/>
              <a:t>5 </a:t>
            </a:r>
            <a:r>
              <a:rPr lang="ru-RU" dirty="0"/>
              <a:t>Они все делают напоказ: их коробочки становятся все шире, и кисточки на краях одежды – все длиннее</a:t>
            </a:r>
            <a:r>
              <a:rPr lang="en-GB" dirty="0"/>
              <a:t>. </a:t>
            </a:r>
            <a:r>
              <a:rPr lang="en-GB" baseline="30000" dirty="0"/>
              <a:t>6 </a:t>
            </a:r>
            <a:r>
              <a:rPr lang="ru-RU" dirty="0"/>
              <a:t>Им нравится занимать почетные места на пирах и в синагогах. </a:t>
            </a:r>
            <a:r>
              <a:rPr lang="ru-RU" baseline="30000" dirty="0"/>
              <a:t>7 </a:t>
            </a:r>
            <a:r>
              <a:rPr lang="ru-RU" dirty="0"/>
              <a:t>Они любят, когда их приветствуют на площадях и когда люди обращаются к ним:</a:t>
            </a:r>
            <a:r>
              <a:rPr lang="en-US" dirty="0"/>
              <a:t> ‘</a:t>
            </a:r>
            <a:r>
              <a:rPr lang="ru-RU" dirty="0"/>
              <a:t>Рабби</a:t>
            </a:r>
            <a:r>
              <a:rPr lang="en-US" dirty="0"/>
              <a:t>’</a:t>
            </a:r>
            <a:r>
              <a:rPr lang="en-GB" dirty="0"/>
              <a:t>».</a:t>
            </a:r>
            <a:endParaRPr lang="ru-RU" dirty="0"/>
          </a:p>
          <a:p>
            <a:pPr algn="r"/>
            <a:r>
              <a:rPr lang="ru-RU" dirty="0"/>
              <a:t>(Евангелие от Матфея 23:1-7)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71336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673BE-D6FA-8689-612E-AA1A55961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33985"/>
            <a:ext cx="10944226" cy="4847652"/>
          </a:xfrm>
        </p:spPr>
        <p:txBody>
          <a:bodyPr/>
          <a:lstStyle/>
          <a:p>
            <a:r>
              <a:rPr lang="ru-RU" baseline="30000" dirty="0"/>
              <a:t>23:8 </a:t>
            </a:r>
            <a:r>
              <a:rPr lang="ru-RU" dirty="0"/>
              <a:t>Вас же пусть не называют «рабби», потому что у вас один Рабби, а вы все – братья. </a:t>
            </a:r>
            <a:r>
              <a:rPr lang="ru-RU" baseline="30000" dirty="0"/>
              <a:t>9 </a:t>
            </a:r>
            <a:r>
              <a:rPr lang="ru-RU" dirty="0"/>
              <a:t>И ни к кому на земле не обращайтесь «отец», потому что у вас только один Отец, Который на небе</a:t>
            </a:r>
            <a:r>
              <a:rPr lang="en-GB" dirty="0"/>
              <a:t>. </a:t>
            </a:r>
            <a:r>
              <a:rPr lang="en-GB" baseline="30000" dirty="0"/>
              <a:t>10 </a:t>
            </a:r>
            <a:r>
              <a:rPr lang="ru-RU" dirty="0"/>
              <a:t>Пусть вас не называют наставниками, потому что у вас один только Наставник – Христос. </a:t>
            </a:r>
            <a:r>
              <a:rPr lang="ru-RU" baseline="30000" dirty="0"/>
              <a:t>11 </a:t>
            </a:r>
            <a:r>
              <a:rPr lang="ru-RU" dirty="0"/>
              <a:t>Самый великий из вас будет вам слугой, </a:t>
            </a:r>
            <a:r>
              <a:rPr lang="ru-RU" baseline="30000" dirty="0"/>
              <a:t>12 </a:t>
            </a:r>
            <a:r>
              <a:rPr lang="ru-RU" dirty="0"/>
              <a:t>потому что, кто возвышает себя, будет унижен, а кто принижает себя, будет возвышен.</a:t>
            </a:r>
          </a:p>
          <a:p>
            <a:pPr algn="r"/>
            <a:r>
              <a:rPr lang="ru-RU" dirty="0"/>
              <a:t>(Евангелие от Матфея 23:8-12)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68606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F17BC-163D-62EA-A39F-334604EF8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 ЧЁМ МЫ ОСТАНОВИЛИСЬ</a:t>
            </a:r>
            <a:br>
              <a:rPr lang="ru-RU" dirty="0"/>
            </a:br>
            <a:r>
              <a:rPr lang="ru-RU" dirty="0"/>
              <a:t>В ПРОШЛЫЙ РАЗ: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044F9-DA2C-B16E-4F9B-E8F194E88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Завершив изучение 22-ой главы Евангелия от Матфея, мы увидели, что </a:t>
            </a:r>
            <a:r>
              <a:rPr lang="ru-RU" b="1" dirty="0"/>
              <a:t>страсть Христа открывает природу Царя</a:t>
            </a:r>
            <a:r>
              <a:rPr lang="ru-RU" dirty="0"/>
              <a:t>. Мессия был полноправным: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Государем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Господином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Господом </a:t>
            </a:r>
            <a:r>
              <a:rPr lang="ru-RU" b="1" dirty="0"/>
              <a:t>Богом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741633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CBC57-3AC6-37CF-2388-173336BFD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935039"/>
          </a:xfrm>
        </p:spPr>
        <p:txBody>
          <a:bodyPr/>
          <a:lstStyle/>
          <a:p>
            <a:r>
              <a:rPr lang="ru-RU" dirty="0"/>
              <a:t>ЛИЦЕМЕРИЕ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48290-DFDE-2D04-D277-6D008E2DA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376365"/>
            <a:ext cx="10944226" cy="410527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Достаточно прочитать 23 главу Евангелия от Матфея лишь единожды, чтобы открыть для себя, что </a:t>
            </a:r>
            <a:r>
              <a:rPr lang="ru-RU" b="1" dirty="0"/>
              <a:t>лицемерие является ключевой темой этого раздела в книге</a:t>
            </a:r>
            <a:r>
              <a:rPr lang="ru-RU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AF3DC"/>
                </a:solidFill>
              </a:rPr>
              <a:t>Восемь раз Матфей повторяет одну и ту же фразу: «</a:t>
            </a:r>
            <a:r>
              <a:rPr lang="ru-RU" i="1" dirty="0">
                <a:solidFill>
                  <a:srgbClr val="FAF3DC"/>
                </a:solidFill>
              </a:rPr>
              <a:t>Горе вам, учители Закона и фарисеи! </a:t>
            </a:r>
            <a:r>
              <a:rPr lang="ru-RU" b="1" i="1" dirty="0"/>
              <a:t>Лицемеры!</a:t>
            </a:r>
            <a:r>
              <a:rPr lang="ru-RU" dirty="0"/>
              <a:t>» </a:t>
            </a:r>
            <a:r>
              <a:rPr lang="ru-RU" dirty="0">
                <a:solidFill>
                  <a:srgbClr val="FAF3DC"/>
                </a:solidFill>
              </a:rPr>
              <a:t>(см. Евангелие от Матфея 23:13-15; 23; 25; 27-29).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AF3DC"/>
                </a:solidFill>
              </a:rPr>
              <a:t>Лишь однажды фраза «горе вам» не заканчивается словом </a:t>
            </a:r>
            <a:r>
              <a:rPr lang="ru-RU" dirty="0"/>
              <a:t>«</a:t>
            </a:r>
            <a:r>
              <a:rPr lang="ru-RU" b="1" dirty="0"/>
              <a:t>лицемеры</a:t>
            </a:r>
            <a:r>
              <a:rPr lang="ru-RU" dirty="0"/>
              <a:t>», </a:t>
            </a:r>
            <a:r>
              <a:rPr lang="ru-RU" dirty="0">
                <a:solidFill>
                  <a:srgbClr val="FAF3DC"/>
                </a:solidFill>
              </a:rPr>
              <a:t>но и в этот раз Иисус заменяет слово фразой «слепые поводыри» (см. Ев. от Матфея 23:16).</a:t>
            </a:r>
            <a:endParaRPr lang="en-RU" dirty="0">
              <a:solidFill>
                <a:srgbClr val="FAF3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66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F910A-90D3-3663-3F14-A4C0CD5DD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87680"/>
            <a:ext cx="10944226" cy="507187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AF3DC"/>
                </a:solidFill>
              </a:rPr>
              <a:t>Лицемерие – это притворство, когда </a:t>
            </a:r>
            <a:r>
              <a:rPr lang="ru-RU" b="1" dirty="0"/>
              <a:t>человек скрывает свои истинные намерения или чувства под маской добродетели</a:t>
            </a:r>
            <a:r>
              <a:rPr lang="ru-RU" dirty="0">
                <a:solidFill>
                  <a:srgbClr val="FAF3DC"/>
                </a:solidFill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AF3DC"/>
                </a:solidFill>
              </a:rPr>
              <a:t>Лицемерие проявляется в некоем двоедушии, когда </a:t>
            </a:r>
            <a:r>
              <a:rPr lang="ru-RU" b="1" dirty="0"/>
              <a:t>человек живет двумя жизнями: одной - видимой для других, и другой - скрытой от них</a:t>
            </a:r>
            <a:r>
              <a:rPr lang="ru-RU" dirty="0">
                <a:solidFill>
                  <a:srgbClr val="FAF3DC"/>
                </a:solidFill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AF3DC"/>
                </a:solidFill>
              </a:rPr>
              <a:t>Лицемерие подталкивает нас к </a:t>
            </a:r>
            <a:r>
              <a:rPr lang="ru-RU" b="1" dirty="0"/>
              <a:t>жизни двойных стандартов</a:t>
            </a:r>
            <a:r>
              <a:rPr lang="ru-RU" dirty="0">
                <a:solidFill>
                  <a:srgbClr val="FAF3DC"/>
                </a:solidFill>
              </a:rPr>
              <a:t>, когда мы предъявляем к себе одни требования, а к окружающим нас людям - другие, считая, что Бог особенно милостив к тому, что мы называем «слабостями» в своём сердце, и строг к тому, что мы воспринимаем как «грехи» в жизни других людей. </a:t>
            </a:r>
          </a:p>
        </p:txBody>
      </p:sp>
    </p:spTree>
    <p:extLst>
      <p:ext uri="{BB962C8B-B14F-4D97-AF65-F5344CB8AC3E}">
        <p14:creationId xmlns:p14="http://schemas.microsoft.com/office/powerpoint/2010/main" val="1117844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607FC-0673-8380-59AB-6DDA437AD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КОРЕНЬ ЛИЦЕМЕРИЯ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05692-7D05-6BA8-01F0-16BE39C86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3"/>
            <a:ext cx="10944226" cy="3859312"/>
          </a:xfrm>
        </p:spPr>
        <p:txBody>
          <a:bodyPr/>
          <a:lstStyle/>
          <a:p>
            <a:r>
              <a:rPr lang="ru-RU" dirty="0"/>
              <a:t>Источником лицемерия является жизнь в системе </a:t>
            </a:r>
            <a:r>
              <a:rPr lang="ru-RU" b="1" u="sng" dirty="0">
                <a:solidFill>
                  <a:srgbClr val="FABD2B"/>
                </a:solidFill>
              </a:rPr>
              <a:t>двойных ценностей</a:t>
            </a:r>
            <a:r>
              <a:rPr lang="ru-RU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Есть ценности, которые кажутся нам </a:t>
            </a:r>
            <a:r>
              <a:rPr lang="ru-RU" b="1" u="sng" dirty="0">
                <a:solidFill>
                  <a:srgbClr val="FABD2B"/>
                </a:solidFill>
              </a:rPr>
              <a:t>правильными</a:t>
            </a:r>
            <a:r>
              <a:rPr lang="ru-RU" dirty="0"/>
              <a:t> и </a:t>
            </a:r>
            <a:r>
              <a:rPr lang="ru-RU" b="1" u="sng" dirty="0">
                <a:solidFill>
                  <a:srgbClr val="FABD2B"/>
                </a:solidFill>
              </a:rPr>
              <a:t>полезными</a:t>
            </a:r>
            <a:r>
              <a:rPr lang="ru-RU" dirty="0"/>
              <a:t> для общества в целом. Их провозглашаем публично, чтобы быть принятыми.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Есть ценности, которые мы считаем </a:t>
            </a:r>
            <a:r>
              <a:rPr lang="ru-RU" b="1" u="sng" dirty="0">
                <a:solidFill>
                  <a:srgbClr val="FABD2B"/>
                </a:solidFill>
              </a:rPr>
              <a:t>приятными</a:t>
            </a:r>
            <a:r>
              <a:rPr lang="ru-RU" dirty="0"/>
              <a:t>, а потому </a:t>
            </a:r>
            <a:r>
              <a:rPr lang="ru-RU" b="1" u="sng" dirty="0">
                <a:solidFill>
                  <a:srgbClr val="FABD2B"/>
                </a:solidFill>
              </a:rPr>
              <a:t>желанными</a:t>
            </a:r>
            <a:r>
              <a:rPr lang="ru-RU" dirty="0"/>
              <a:t> для нас лично. Их мы и практикуем в нашей жизни.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088409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2C1E-F219-19D7-B68D-1FC25E80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23 ГЛАВЫ </a:t>
            </a:r>
            <a:br>
              <a:rPr lang="ru-RU" dirty="0"/>
            </a:br>
            <a:r>
              <a:rPr lang="ru-RU" dirty="0"/>
              <a:t>ЕВАНГЕЛИЯ ОТ МАТФЕЯ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8805-11B9-5128-18D9-7494505D7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Обращение к ученикам</a:t>
            </a:r>
            <a:r>
              <a:rPr lang="ru-RU" dirty="0"/>
              <a:t> </a:t>
            </a:r>
            <a:r>
              <a:rPr lang="ru-RU" dirty="0">
                <a:solidFill>
                  <a:srgbClr val="FAF3DC"/>
                </a:solidFill>
              </a:rPr>
              <a:t>с предупреждением об опасностях религиозности (23:1-12);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Обличения</a:t>
            </a:r>
            <a:r>
              <a:rPr lang="ru-RU" dirty="0"/>
              <a:t>, </a:t>
            </a:r>
            <a:r>
              <a:rPr lang="ru-RU" dirty="0">
                <a:solidFill>
                  <a:srgbClr val="FAF3DC"/>
                </a:solidFill>
              </a:rPr>
              <a:t>начинающиеся словами «горе вам», в которых раскрываются эти опасности (23:13-36);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Оплакивание Иерусалима</a:t>
            </a:r>
            <a:r>
              <a:rPr lang="ru-RU" dirty="0"/>
              <a:t>, </a:t>
            </a:r>
            <a:r>
              <a:rPr lang="ru-RU" dirty="0">
                <a:solidFill>
                  <a:srgbClr val="FAF3DC"/>
                </a:solidFill>
              </a:rPr>
              <a:t>ставшего жертвой религиозности и суетной повседневности до такой степени, что город не заметил пришествия Бога (23:37-39). </a:t>
            </a:r>
            <a:endParaRPr lang="en-RU" dirty="0">
              <a:solidFill>
                <a:srgbClr val="FAF3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252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A921A-57A6-C80D-3AAB-BB6CB77B2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СТРАСТЬ ХРИСТА </a:t>
            </a:r>
            <a:br>
              <a:rPr lang="ru-RU" dirty="0"/>
            </a:br>
            <a:r>
              <a:rPr lang="ru-RU" dirty="0"/>
              <a:t>ОСВОБОЖДАЕТ ОТ ЛИЦЕМЕРИЯ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C9BC5-FD55-015D-DF65-BDB5138E6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01952"/>
            <a:ext cx="10944226" cy="374294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Спаситель предупреждает о губительности статуса без </a:t>
            </a:r>
            <a:r>
              <a:rPr lang="ru-RU" b="1" u="sng" dirty="0">
                <a:solidFill>
                  <a:srgbClr val="FABD2B"/>
                </a:solidFill>
              </a:rPr>
              <a:t>смирения</a:t>
            </a:r>
            <a:r>
              <a:rPr lang="ru-RU" dirty="0"/>
              <a:t> (23:1-12); прозелитизма без </a:t>
            </a:r>
            <a:r>
              <a:rPr lang="ru-RU" b="1" u="sng" dirty="0">
                <a:solidFill>
                  <a:srgbClr val="FABD2B"/>
                </a:solidFill>
              </a:rPr>
              <a:t>доверия Богу</a:t>
            </a:r>
            <a:r>
              <a:rPr lang="ru-RU" dirty="0"/>
              <a:t> (23:13-15); посвящения без </a:t>
            </a:r>
            <a:r>
              <a:rPr lang="ru-RU" b="1" u="sng" dirty="0">
                <a:solidFill>
                  <a:srgbClr val="FABD2B"/>
                </a:solidFill>
              </a:rPr>
              <a:t>понимания</a:t>
            </a:r>
            <a:r>
              <a:rPr lang="ru-RU" dirty="0"/>
              <a:t> (23:</a:t>
            </a:r>
            <a:r>
              <a:rPr lang="en-US" dirty="0"/>
              <a:t>16-22</a:t>
            </a:r>
            <a:r>
              <a:rPr lang="ru-RU" dirty="0"/>
              <a:t>); пожертвования без жертвы (23:23-25); притворства без </a:t>
            </a:r>
            <a:r>
              <a:rPr lang="ru-RU" b="1" u="sng" dirty="0">
                <a:solidFill>
                  <a:srgbClr val="FABD2B"/>
                </a:solidFill>
              </a:rPr>
              <a:t>соответствия</a:t>
            </a:r>
            <a:r>
              <a:rPr lang="ru-RU" dirty="0"/>
              <a:t> (23:25-28); памяти без </a:t>
            </a:r>
            <a:r>
              <a:rPr lang="ru-RU" b="1" u="sng" dirty="0">
                <a:solidFill>
                  <a:srgbClr val="FABD2B"/>
                </a:solidFill>
              </a:rPr>
              <a:t>перемен</a:t>
            </a:r>
            <a:r>
              <a:rPr lang="ru-RU" dirty="0"/>
              <a:t> (23:29-36); суеты без ожидания </a:t>
            </a:r>
            <a:r>
              <a:rPr lang="ru-RU" b="1" u="sng" dirty="0">
                <a:solidFill>
                  <a:srgbClr val="FABD2B"/>
                </a:solidFill>
              </a:rPr>
              <a:t>встречи с Богом</a:t>
            </a:r>
            <a:r>
              <a:rPr lang="ru-RU" dirty="0"/>
              <a:t> (23:37-39).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Христос не только предупреждает, но и избавляет нас от притворства, позволяя быть </a:t>
            </a:r>
            <a:r>
              <a:rPr lang="ru-RU" b="1" u="sng" dirty="0">
                <a:solidFill>
                  <a:srgbClr val="FABD2B"/>
                </a:solidFill>
              </a:rPr>
              <a:t>понятым</a:t>
            </a:r>
            <a:r>
              <a:rPr lang="ru-RU" dirty="0"/>
              <a:t>, </a:t>
            </a:r>
            <a:r>
              <a:rPr lang="ru-RU" b="1" u="sng" dirty="0">
                <a:solidFill>
                  <a:srgbClr val="FABD2B"/>
                </a:solidFill>
              </a:rPr>
              <a:t>принятым</a:t>
            </a:r>
            <a:r>
              <a:rPr lang="ru-RU" dirty="0"/>
              <a:t>, </a:t>
            </a:r>
            <a:r>
              <a:rPr lang="ru-RU" b="1" u="sng" dirty="0">
                <a:solidFill>
                  <a:srgbClr val="FABD2B"/>
                </a:solidFill>
              </a:rPr>
              <a:t>прощённым</a:t>
            </a:r>
            <a:r>
              <a:rPr lang="ru-RU" dirty="0"/>
              <a:t> и </a:t>
            </a:r>
            <a:r>
              <a:rPr lang="ru-RU" b="1" u="sng" dirty="0">
                <a:solidFill>
                  <a:srgbClr val="FABD2B"/>
                </a:solidFill>
              </a:rPr>
              <a:t>преображённым</a:t>
            </a:r>
            <a:r>
              <a:rPr lang="ru-RU" dirty="0"/>
              <a:t> Богом.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047877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267B9-A00A-2779-E59E-B8FA078BD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E07DA-BD11-8197-C253-17E408B86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33907"/>
          </a:xfrm>
        </p:spPr>
        <p:txBody>
          <a:bodyPr/>
          <a:lstStyle/>
          <a:p>
            <a:r>
              <a:rPr lang="ru-RU" dirty="0"/>
              <a:t>СТРУКТУРА ОТРЫВКА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F953-C957-8981-B5DB-C8273575E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97152"/>
            <a:ext cx="10944226" cy="38844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ЧТО ДЕЛАТЬ: </a:t>
            </a:r>
            <a:r>
              <a:rPr lang="ru-RU" dirty="0"/>
              <a:t>«</a:t>
            </a:r>
            <a:r>
              <a:rPr lang="ru-RU" baseline="30000" dirty="0"/>
              <a:t>23:3</a:t>
            </a:r>
            <a:r>
              <a:rPr lang="ru-RU" dirty="0"/>
              <a:t> вы должны делать все, что они говорят, но делам их не подражайте» (Ев. от Матфея 23:3).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ЧЕГО НЕ ДЕЛАТЬ: </a:t>
            </a:r>
            <a:r>
              <a:rPr lang="ru-RU" dirty="0"/>
              <a:t>«</a:t>
            </a:r>
            <a:r>
              <a:rPr lang="ru-RU" baseline="30000" dirty="0"/>
              <a:t>23:4 </a:t>
            </a:r>
            <a:r>
              <a:rPr lang="ru-RU" dirty="0"/>
              <a:t>Они взваливают на плечи людей непомерно тяжелые ноши... </a:t>
            </a:r>
            <a:r>
              <a:rPr lang="ru-RU" baseline="30000" dirty="0"/>
              <a:t>5 </a:t>
            </a:r>
            <a:r>
              <a:rPr lang="ru-RU" dirty="0"/>
              <a:t>Они все делают напоказ..</a:t>
            </a:r>
            <a:r>
              <a:rPr lang="en-GB" dirty="0"/>
              <a:t>. </a:t>
            </a:r>
            <a:r>
              <a:rPr lang="en-GB" baseline="30000" dirty="0"/>
              <a:t>6 </a:t>
            </a:r>
            <a:r>
              <a:rPr lang="ru-RU" dirty="0"/>
              <a:t>Им нравится занимать почетные места... </a:t>
            </a:r>
            <a:r>
              <a:rPr lang="ru-RU" baseline="30000" dirty="0"/>
              <a:t>7 </a:t>
            </a:r>
            <a:r>
              <a:rPr lang="ru-RU" dirty="0"/>
              <a:t>Они любят, когда их приветствуют на площадях..</a:t>
            </a:r>
            <a:r>
              <a:rPr lang="en-GB" dirty="0"/>
              <a:t>.</a:t>
            </a:r>
            <a:r>
              <a:rPr lang="ru-RU" dirty="0"/>
              <a:t>» (Ев. от Матфея 23:1-7)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КАК ЭТО ВЫГЛЯДИТ НА ПРАКТИКЕ: </a:t>
            </a:r>
            <a:r>
              <a:rPr lang="ru-RU" dirty="0"/>
              <a:t>«</a:t>
            </a:r>
            <a:r>
              <a:rPr lang="ru-RU" baseline="30000" dirty="0"/>
              <a:t>23:11 </a:t>
            </a:r>
            <a:r>
              <a:rPr lang="ru-RU" dirty="0"/>
              <a:t>Самый великий из вас будет вам слугой». (Ев. от Матфея 23:11-12)</a:t>
            </a:r>
          </a:p>
        </p:txBody>
      </p:sp>
    </p:spTree>
    <p:extLst>
      <p:ext uri="{BB962C8B-B14F-4D97-AF65-F5344CB8AC3E}">
        <p14:creationId xmlns:p14="http://schemas.microsoft.com/office/powerpoint/2010/main" val="705205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01E78-5396-06BD-F41C-CC24E9EED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B609C-074F-0CA2-BA17-33E248F5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СТРАСТЬ ХРИСТА ПОЗВОЛЯЕТ БЫТЬ, А НЕ КАЗАТЬСЯ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DB79F-468D-2FE8-F65C-FC9577C69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этого мне необходимо: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Принять </a:t>
            </a:r>
            <a:r>
              <a:rPr lang="ru-RU" b="1" u="sng" dirty="0">
                <a:solidFill>
                  <a:srgbClr val="FABD2B"/>
                </a:solidFill>
              </a:rPr>
              <a:t>благость</a:t>
            </a:r>
            <a:r>
              <a:rPr lang="ru-RU" dirty="0"/>
              <a:t> отношений с Богом;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Попрощаться с </a:t>
            </a:r>
            <a:r>
              <a:rPr lang="ru-RU" b="1" u="sng" dirty="0">
                <a:solidFill>
                  <a:srgbClr val="FABD2B"/>
                </a:solidFill>
              </a:rPr>
              <a:t>показушностью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Посвятить себя </a:t>
            </a:r>
            <a:r>
              <a:rPr lang="ru-RU" b="1" u="sng" dirty="0">
                <a:solidFill>
                  <a:srgbClr val="FABD2B"/>
                </a:solidFill>
              </a:rPr>
              <a:t>смирению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6164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5B1B7-0CC0-4462-54FE-8DCD355EE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BB4BD-1CB2-6D6B-EB73-E0E3E0065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>
                <a:solidFill>
                  <a:srgbClr val="FAF3DC"/>
                </a:solidFill>
              </a:rPr>
              <a:t>23:1</a:t>
            </a:r>
            <a:r>
              <a:rPr lang="ru-RU" dirty="0">
                <a:solidFill>
                  <a:srgbClr val="FAF3DC"/>
                </a:solidFill>
              </a:rPr>
              <a:t> Тогда Иисус сказал народу и Своим ученикам: </a:t>
            </a:r>
            <a:r>
              <a:rPr lang="ru-RU" baseline="30000" dirty="0">
                <a:solidFill>
                  <a:srgbClr val="FAF3DC"/>
                </a:solidFill>
              </a:rPr>
              <a:t>2 </a:t>
            </a:r>
            <a:r>
              <a:rPr lang="ru-RU" dirty="0">
                <a:solidFill>
                  <a:srgbClr val="FAF3DC"/>
                </a:solidFill>
              </a:rPr>
              <a:t>«Учители Закона и фарисеи заняли место Моисея. </a:t>
            </a:r>
            <a:r>
              <a:rPr lang="ru-RU" baseline="30000" dirty="0">
                <a:solidFill>
                  <a:srgbClr val="FAF3DC"/>
                </a:solidFill>
              </a:rPr>
              <a:t>3 </a:t>
            </a:r>
            <a:r>
              <a:rPr lang="ru-RU" dirty="0">
                <a:solidFill>
                  <a:srgbClr val="FAF3DC"/>
                </a:solidFill>
              </a:rPr>
              <a:t>Поэтому </a:t>
            </a:r>
            <a:r>
              <a:rPr lang="ru-RU" b="1" dirty="0"/>
              <a:t>вы должны делать все, что они говорят, но делам их не подражайте</a:t>
            </a:r>
            <a:r>
              <a:rPr lang="ru-RU" dirty="0"/>
              <a:t>, </a:t>
            </a:r>
            <a:r>
              <a:rPr lang="ru-RU" dirty="0">
                <a:solidFill>
                  <a:srgbClr val="FAF3DC"/>
                </a:solidFill>
              </a:rPr>
              <a:t>потому что они проповедуют одно, а делают другое</a:t>
            </a:r>
            <a:r>
              <a:rPr lang="en-GB" dirty="0">
                <a:solidFill>
                  <a:srgbClr val="FAF3DC"/>
                </a:solidFill>
              </a:rPr>
              <a:t>».</a:t>
            </a:r>
            <a:endParaRPr lang="ru-RU" dirty="0">
              <a:solidFill>
                <a:srgbClr val="FAF3DC"/>
              </a:solidFill>
            </a:endParaRPr>
          </a:p>
          <a:p>
            <a:pPr algn="r"/>
            <a:r>
              <a:rPr lang="ru-RU" dirty="0">
                <a:solidFill>
                  <a:srgbClr val="FAF3DC"/>
                </a:solidFill>
              </a:rPr>
              <a:t>(Евангелие от Матфея 23:1-</a:t>
            </a:r>
            <a:r>
              <a:rPr lang="en-US" dirty="0">
                <a:solidFill>
                  <a:srgbClr val="FAF3DC"/>
                </a:solidFill>
              </a:rPr>
              <a:t>3</a:t>
            </a:r>
            <a:r>
              <a:rPr lang="ru-RU" dirty="0">
                <a:solidFill>
                  <a:srgbClr val="FAF3DC"/>
                </a:solidFill>
              </a:rPr>
              <a:t>)</a:t>
            </a:r>
            <a:endParaRPr lang="en-RU" dirty="0">
              <a:solidFill>
                <a:srgbClr val="FAF3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646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D0E5A-DCC8-6857-905A-357A4F51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28979"/>
          </a:xfrm>
        </p:spPr>
        <p:txBody>
          <a:bodyPr/>
          <a:lstStyle/>
          <a:p>
            <a:r>
              <a:rPr lang="ru-RU" dirty="0"/>
              <a:t>БЛАГОСТЬ ОТНОШЕНИЙ С БОГОМ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29EA8-EA8C-D4D3-3CF0-B2D700BF5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70304"/>
            <a:ext cx="10944226" cy="388924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Посвящение себя</a:t>
            </a:r>
            <a:r>
              <a:rPr lang="ru-RU" dirty="0"/>
              <a:t> исполнению закона ведёт к пониманию невозможности выполнить полностью требования закона;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Поражение в выполнении требований закона подводит к тому, что </a:t>
            </a:r>
            <a:r>
              <a:rPr lang="ru-RU" b="1" u="sng" dirty="0">
                <a:solidFill>
                  <a:srgbClr val="FABD2B"/>
                </a:solidFill>
              </a:rPr>
              <a:t>мы полагаемся</a:t>
            </a:r>
            <a:r>
              <a:rPr lang="ru-RU" dirty="0"/>
              <a:t> на милость и благодать Бога;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Полагаясь на милость и благодать Бога, </a:t>
            </a:r>
            <a:r>
              <a:rPr lang="ru-RU" b="1" u="sng" dirty="0">
                <a:solidFill>
                  <a:srgbClr val="FABD2B"/>
                </a:solidFill>
              </a:rPr>
              <a:t>мы замечаем</a:t>
            </a:r>
            <a:r>
              <a:rPr lang="ru-RU" dirty="0"/>
              <a:t> Того, Кто выполнил полностью закон;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Принимая Того, Кто исполнил закон полностью, мы не только обретаем прощение и праведность, но и </a:t>
            </a:r>
            <a:r>
              <a:rPr lang="ru-RU" b="1" u="sng" dirty="0">
                <a:solidFill>
                  <a:srgbClr val="FABD2B"/>
                </a:solidFill>
              </a:rPr>
              <a:t>изменяем свое поведение</a:t>
            </a:r>
            <a:r>
              <a:rPr lang="ru-RU" dirty="0"/>
              <a:t>, обретая новую силу и мотивацию. </a:t>
            </a:r>
          </a:p>
        </p:txBody>
      </p:sp>
    </p:spTree>
    <p:extLst>
      <p:ext uri="{BB962C8B-B14F-4D97-AF65-F5344CB8AC3E}">
        <p14:creationId xmlns:p14="http://schemas.microsoft.com/office/powerpoint/2010/main" val="4166520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57C29-999F-5EAE-8A4C-33ECEA219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43713"/>
            <a:ext cx="10944226" cy="4737924"/>
          </a:xfrm>
        </p:spPr>
        <p:txBody>
          <a:bodyPr/>
          <a:lstStyle/>
          <a:p>
            <a:r>
              <a:rPr lang="en-US" baseline="30000" dirty="0">
                <a:solidFill>
                  <a:srgbClr val="FAF3DC"/>
                </a:solidFill>
              </a:rPr>
              <a:t>7:</a:t>
            </a:r>
            <a:r>
              <a:rPr lang="ru-RU" baseline="30000" dirty="0">
                <a:solidFill>
                  <a:srgbClr val="FAF3DC"/>
                </a:solidFill>
              </a:rPr>
              <a:t>14 </a:t>
            </a:r>
            <a:r>
              <a:rPr lang="ru-RU" dirty="0">
                <a:solidFill>
                  <a:srgbClr val="FAF3DC"/>
                </a:solidFill>
              </a:rPr>
              <a:t>Мы знаем, что </a:t>
            </a:r>
            <a:r>
              <a:rPr lang="ru-RU" b="1" dirty="0"/>
              <a:t>Закон духовен. Я же </a:t>
            </a:r>
            <a:r>
              <a:rPr lang="ru-RU" b="1" dirty="0" err="1"/>
              <a:t>телесен</a:t>
            </a:r>
            <a:r>
              <a:rPr lang="ru-RU" b="1" dirty="0"/>
              <a:t>, продан в рабство греху</a:t>
            </a:r>
            <a:r>
              <a:rPr lang="ru-RU" dirty="0"/>
              <a:t>. </a:t>
            </a:r>
            <a:r>
              <a:rPr lang="ru-RU" baseline="30000" dirty="0">
                <a:solidFill>
                  <a:srgbClr val="FAF3DC"/>
                </a:solidFill>
              </a:rPr>
              <a:t>15 </a:t>
            </a:r>
            <a:r>
              <a:rPr lang="ru-RU" dirty="0">
                <a:solidFill>
                  <a:srgbClr val="FAF3DC"/>
                </a:solidFill>
              </a:rPr>
              <a:t>Я и сам не понимаю, что делаю. То, что я хочу, я не делаю, а вместо этого делаю то, что ненавижу. </a:t>
            </a:r>
            <a:r>
              <a:rPr lang="ru-RU" baseline="30000" dirty="0">
                <a:solidFill>
                  <a:srgbClr val="FAF3DC"/>
                </a:solidFill>
              </a:rPr>
              <a:t>16 </a:t>
            </a:r>
            <a:r>
              <a:rPr lang="ru-RU" dirty="0">
                <a:solidFill>
                  <a:srgbClr val="FAF3DC"/>
                </a:solidFill>
              </a:rPr>
              <a:t>И если я делаю то, чего не хочу, то я тем самым соглашаюсь, что сам Закон хорош…</a:t>
            </a:r>
            <a:r>
              <a:rPr lang="en-US" dirty="0">
                <a:solidFill>
                  <a:srgbClr val="FAF3DC"/>
                </a:solidFill>
              </a:rPr>
              <a:t> </a:t>
            </a:r>
            <a:r>
              <a:rPr lang="ru-RU" baseline="30000" dirty="0">
                <a:solidFill>
                  <a:srgbClr val="FAF3DC"/>
                </a:solidFill>
              </a:rPr>
              <a:t>24 </a:t>
            </a:r>
            <a:r>
              <a:rPr lang="ru-RU" dirty="0">
                <a:solidFill>
                  <a:srgbClr val="FAF3DC"/>
                </a:solidFill>
              </a:rPr>
              <a:t>Несчастный я человек! Кто бы избавил меня от этого тела смерти? </a:t>
            </a:r>
            <a:r>
              <a:rPr lang="ru-RU" baseline="30000" dirty="0">
                <a:solidFill>
                  <a:srgbClr val="FAF3DC"/>
                </a:solidFill>
              </a:rPr>
              <a:t>25 </a:t>
            </a:r>
            <a:r>
              <a:rPr lang="ru-RU" dirty="0">
                <a:solidFill>
                  <a:srgbClr val="FAF3DC"/>
                </a:solidFill>
              </a:rPr>
              <a:t>Но </a:t>
            </a:r>
            <a:r>
              <a:rPr lang="ru-RU" b="1" dirty="0"/>
              <a:t>благодарение Богу, </a:t>
            </a:r>
            <a:r>
              <a:rPr lang="ru-RU" b="1" i="1" dirty="0"/>
              <a:t>Который сделал это</a:t>
            </a:r>
            <a:r>
              <a:rPr lang="ru-RU" b="1" dirty="0"/>
              <a:t> через Иисуса Христа, нашего Господа!</a:t>
            </a:r>
            <a:endParaRPr lang="en-US" b="1" dirty="0"/>
          </a:p>
          <a:p>
            <a:pPr algn="r"/>
            <a:r>
              <a:rPr lang="en-US" dirty="0">
                <a:solidFill>
                  <a:srgbClr val="FAF3DC"/>
                </a:solidFill>
              </a:rPr>
              <a:t>(</a:t>
            </a:r>
            <a:r>
              <a:rPr lang="ru-RU" dirty="0">
                <a:solidFill>
                  <a:srgbClr val="FAF3DC"/>
                </a:solidFill>
              </a:rPr>
              <a:t>Послание Римлянам 7:14-16 и 24-25)</a:t>
            </a:r>
            <a:endParaRPr lang="en-US" dirty="0">
              <a:solidFill>
                <a:srgbClr val="FAF3DC"/>
              </a:solidFill>
            </a:endParaRPr>
          </a:p>
          <a:p>
            <a:r>
              <a:rPr lang="ru-RU" baseline="30000" dirty="0">
                <a:solidFill>
                  <a:srgbClr val="FAF3DC"/>
                </a:solidFill>
              </a:rPr>
              <a:t>3:24 </a:t>
            </a:r>
            <a:r>
              <a:rPr lang="ru-RU" dirty="0">
                <a:solidFill>
                  <a:srgbClr val="FAF3DC"/>
                </a:solidFill>
              </a:rPr>
              <a:t>Итак, </a:t>
            </a:r>
            <a:r>
              <a:rPr lang="ru-RU" b="1" dirty="0"/>
              <a:t>Закон воспитывал нас до прихода Христа</a:t>
            </a:r>
            <a:r>
              <a:rPr lang="en-GB" dirty="0"/>
              <a:t>, </a:t>
            </a:r>
            <a:r>
              <a:rPr lang="ru-RU" dirty="0">
                <a:solidFill>
                  <a:srgbClr val="FAF3DC"/>
                </a:solidFill>
              </a:rPr>
              <a:t>чтобы, когда Он придет, получить оправдание по вере.</a:t>
            </a:r>
            <a:endParaRPr lang="en-US" dirty="0">
              <a:solidFill>
                <a:srgbClr val="FAF3DC"/>
              </a:solidFill>
            </a:endParaRPr>
          </a:p>
          <a:p>
            <a:pPr algn="r"/>
            <a:r>
              <a:rPr lang="en-US" dirty="0">
                <a:solidFill>
                  <a:srgbClr val="FAF3DC"/>
                </a:solidFill>
              </a:rPr>
              <a:t>(</a:t>
            </a:r>
            <a:r>
              <a:rPr lang="ru-RU" dirty="0">
                <a:solidFill>
                  <a:srgbClr val="FAF3DC"/>
                </a:solidFill>
              </a:rPr>
              <a:t>Послание </a:t>
            </a:r>
            <a:r>
              <a:rPr lang="ru-RU" dirty="0" err="1">
                <a:solidFill>
                  <a:srgbClr val="FAF3DC"/>
                </a:solidFill>
              </a:rPr>
              <a:t>Галатам</a:t>
            </a:r>
            <a:r>
              <a:rPr lang="ru-RU" dirty="0">
                <a:solidFill>
                  <a:srgbClr val="FAF3DC"/>
                </a:solidFill>
              </a:rPr>
              <a:t> 3:24)</a:t>
            </a:r>
            <a:endParaRPr lang="en-RU" dirty="0">
              <a:solidFill>
                <a:srgbClr val="FAF3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62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DC997-5305-598B-8945-69D610EBB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80289"/>
            <a:ext cx="10944226" cy="4701348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Замечают ли окружающие люди благодать и милость Христа в нас? Или они видят лишь закон и религиозное поведение? Насколько мы искренни в нашей любви к Богу? Видят ли люди вокруг нас эту любовь не только в наших словах, но и в наших несовершенных жизнях?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b="1" i="1" dirty="0"/>
              <a:t>Благовестие – это рассказ одного нищего другому о том, где можно найти хлеб</a:t>
            </a:r>
            <a:r>
              <a:rPr lang="ru-RU" dirty="0"/>
              <a:t>».</a:t>
            </a:r>
            <a:endParaRPr lang="en-RU" dirty="0"/>
          </a:p>
          <a:p>
            <a:pPr algn="r"/>
            <a:r>
              <a:rPr lang="ru-RU" dirty="0">
                <a:solidFill>
                  <a:srgbClr val="EEEAD2"/>
                </a:solidFill>
              </a:rPr>
              <a:t>(Даниэль </a:t>
            </a:r>
            <a:r>
              <a:rPr lang="ru-RU" dirty="0" err="1">
                <a:solidFill>
                  <a:srgbClr val="EEEAD2"/>
                </a:solidFill>
              </a:rPr>
              <a:t>Найлс</a:t>
            </a:r>
            <a:r>
              <a:rPr lang="ru-RU" dirty="0">
                <a:solidFill>
                  <a:srgbClr val="EEEAD2"/>
                </a:solidFill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Страсть Христа позволяет мне быть, а не казаться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577476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1E5A5-E7EA-9EA8-8412-93BBDD23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DECE9-81FF-44D2-3BBA-4ADAF0A3B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>
                <a:solidFill>
                  <a:srgbClr val="FAF3DC"/>
                </a:solidFill>
              </a:rPr>
              <a:t>23:4 </a:t>
            </a:r>
            <a:r>
              <a:rPr lang="ru-RU" dirty="0">
                <a:solidFill>
                  <a:srgbClr val="FAF3DC"/>
                </a:solidFill>
              </a:rPr>
              <a:t>Они взваливают на плечи людей непомерно тяжелые ноши, а сами и пальцем не пошевельнут, чтобы хоть чуть-чуть сдвинуть этот груз. </a:t>
            </a:r>
            <a:r>
              <a:rPr lang="ru-RU" baseline="30000" dirty="0">
                <a:solidFill>
                  <a:srgbClr val="FAF3DC"/>
                </a:solidFill>
              </a:rPr>
              <a:t>5 </a:t>
            </a:r>
            <a:r>
              <a:rPr lang="ru-RU" b="1" dirty="0"/>
              <a:t>Они все делают напоказ</a:t>
            </a:r>
            <a:r>
              <a:rPr lang="ru-RU" dirty="0"/>
              <a:t>: </a:t>
            </a:r>
            <a:r>
              <a:rPr lang="ru-RU" dirty="0">
                <a:solidFill>
                  <a:srgbClr val="FAF3DC"/>
                </a:solidFill>
              </a:rPr>
              <a:t>их коробочки становятся все шире, и кисточки на краях одежды – все длиннее</a:t>
            </a:r>
            <a:r>
              <a:rPr lang="en-GB" dirty="0">
                <a:solidFill>
                  <a:srgbClr val="FAF3DC"/>
                </a:solidFill>
              </a:rPr>
              <a:t>. </a:t>
            </a:r>
            <a:r>
              <a:rPr lang="en-GB" baseline="30000" dirty="0">
                <a:solidFill>
                  <a:srgbClr val="FAF3DC"/>
                </a:solidFill>
              </a:rPr>
              <a:t>6 </a:t>
            </a:r>
            <a:r>
              <a:rPr lang="ru-RU" b="1" dirty="0"/>
              <a:t>Им нравится занимать почетные места</a:t>
            </a:r>
            <a:r>
              <a:rPr lang="ru-RU" dirty="0"/>
              <a:t> </a:t>
            </a:r>
            <a:r>
              <a:rPr lang="ru-RU" dirty="0">
                <a:solidFill>
                  <a:srgbClr val="FAF3DC"/>
                </a:solidFill>
              </a:rPr>
              <a:t>на пирах и в синагогах. </a:t>
            </a:r>
            <a:r>
              <a:rPr lang="ru-RU" baseline="30000" dirty="0">
                <a:solidFill>
                  <a:srgbClr val="FAF3DC"/>
                </a:solidFill>
              </a:rPr>
              <a:t>7 </a:t>
            </a:r>
            <a:r>
              <a:rPr lang="ru-RU" b="1" dirty="0"/>
              <a:t>Они любят</a:t>
            </a:r>
            <a:r>
              <a:rPr lang="ru-RU" dirty="0">
                <a:solidFill>
                  <a:srgbClr val="FAF3DC"/>
                </a:solidFill>
              </a:rPr>
              <a:t>, когда их приветствуют на площадях и когда люди обращаются к ним:</a:t>
            </a:r>
            <a:r>
              <a:rPr lang="en-US" dirty="0">
                <a:solidFill>
                  <a:srgbClr val="FAF3DC"/>
                </a:solidFill>
              </a:rPr>
              <a:t> ‘</a:t>
            </a:r>
            <a:r>
              <a:rPr lang="ru-RU" dirty="0">
                <a:solidFill>
                  <a:srgbClr val="FAF3DC"/>
                </a:solidFill>
              </a:rPr>
              <a:t>Рабби</a:t>
            </a:r>
            <a:r>
              <a:rPr lang="en-US" dirty="0">
                <a:solidFill>
                  <a:srgbClr val="FAF3DC"/>
                </a:solidFill>
              </a:rPr>
              <a:t>’</a:t>
            </a:r>
            <a:r>
              <a:rPr lang="en-GB" dirty="0">
                <a:solidFill>
                  <a:srgbClr val="FAF3DC"/>
                </a:solidFill>
              </a:rPr>
              <a:t>».</a:t>
            </a:r>
            <a:endParaRPr lang="ru-RU" dirty="0">
              <a:solidFill>
                <a:srgbClr val="FAF3DC"/>
              </a:solidFill>
            </a:endParaRPr>
          </a:p>
          <a:p>
            <a:pPr algn="r"/>
            <a:r>
              <a:rPr lang="ru-RU" dirty="0">
                <a:solidFill>
                  <a:srgbClr val="FAF3DC"/>
                </a:solidFill>
              </a:rPr>
              <a:t>(Евангелие от Матфея 23:4-7)</a:t>
            </a:r>
            <a:endParaRPr lang="en-RU" dirty="0">
              <a:solidFill>
                <a:srgbClr val="FAF3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012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D7656-52BE-AFCF-0EBD-EA24AF458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43635"/>
          </a:xfrm>
        </p:spPr>
        <p:txBody>
          <a:bodyPr/>
          <a:lstStyle/>
          <a:p>
            <a:r>
              <a:rPr lang="ru-RU" dirty="0"/>
              <a:t>ГУБИТЕЛЬНОСТЬ ПРИТВОРСТВА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03818-D79B-BD66-F804-3518B6C2E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31264"/>
            <a:ext cx="10944226" cy="375037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Придуманные</a:t>
            </a:r>
            <a:r>
              <a:rPr lang="ru-RU" dirty="0"/>
              <a:t> правила ведут к неверной репутации;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Притворная</a:t>
            </a:r>
            <a:r>
              <a:rPr lang="ru-RU" dirty="0"/>
              <a:t> репутация ведёт к надуманному почитанию;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Подложное</a:t>
            </a:r>
            <a:r>
              <a:rPr lang="ru-RU" dirty="0"/>
              <a:t> почитание ведёт к незаслуженному уважению;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Показное</a:t>
            </a:r>
            <a:r>
              <a:rPr lang="ru-RU" dirty="0"/>
              <a:t> уважение ведёт к надуманной жизни. </a:t>
            </a:r>
          </a:p>
          <a:p>
            <a:r>
              <a:rPr lang="ru-RU" b="1" dirty="0"/>
              <a:t>В этой жизни уже нет ничего настоящего. Она соткана из тысяч уловок, которые всякий раз позволяют прятать уродство души за мнимой благочестивостью. Мы растворяемся в образе, утратив себя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071453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1C436-B1A0-DA86-20D4-BEF0CD8A1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51B86-799C-D0E4-7057-2C3E482DA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80289"/>
            <a:ext cx="10944226" cy="4701348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Соответствуют ли наши поступки нашим словам? Не расходятся ли наши дела с теми ценностями, что мы провозглашаем? Помогаем ли мы друг другу?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…В жизни существуют наркотики против угрызений совести, средства, усыпляющие нравственное чутье. Но здесь перед его глазами – видимый символ разложения, наглядные последствия греха. И всегда будет перед ним это доказательство, что </a:t>
            </a:r>
            <a:r>
              <a:rPr lang="ru-RU" b="1" i="1" dirty="0"/>
              <a:t>человек способен погубить собственную душу</a:t>
            </a:r>
            <a:r>
              <a:rPr lang="ru-RU" dirty="0"/>
              <a:t>».</a:t>
            </a:r>
            <a:endParaRPr lang="en-RU" dirty="0"/>
          </a:p>
          <a:p>
            <a:pPr algn="r"/>
            <a:r>
              <a:rPr lang="ru-RU" dirty="0">
                <a:solidFill>
                  <a:srgbClr val="EEEAD2"/>
                </a:solidFill>
              </a:rPr>
              <a:t>(Оскар Уайлд «</a:t>
            </a:r>
            <a:r>
              <a:rPr lang="ru-RU" i="1" dirty="0">
                <a:solidFill>
                  <a:srgbClr val="EEEAD2"/>
                </a:solidFill>
              </a:rPr>
              <a:t>Портрет Дориана Грея</a:t>
            </a:r>
            <a:r>
              <a:rPr lang="ru-RU" dirty="0">
                <a:solidFill>
                  <a:srgbClr val="EEEAD2"/>
                </a:solidFill>
              </a:rPr>
              <a:t>»)</a:t>
            </a:r>
            <a:r>
              <a:rPr lang="en-RU" dirty="0">
                <a:solidFill>
                  <a:srgbClr val="EEEAD2"/>
                </a:solidFill>
              </a:rPr>
              <a:t> </a:t>
            </a:r>
            <a:endParaRPr lang="ru-RU" dirty="0">
              <a:solidFill>
                <a:srgbClr val="EEEAD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Страсть Христа позволяет мне быть, а не казаться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077722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506B5-8388-9400-E47C-8D6C1F449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E4BD7-03DB-D847-918E-6C595DD84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33985"/>
            <a:ext cx="10944226" cy="4847652"/>
          </a:xfrm>
        </p:spPr>
        <p:txBody>
          <a:bodyPr/>
          <a:lstStyle/>
          <a:p>
            <a:r>
              <a:rPr lang="ru-RU" baseline="30000" dirty="0">
                <a:solidFill>
                  <a:srgbClr val="FAF3DC"/>
                </a:solidFill>
              </a:rPr>
              <a:t>23:8 </a:t>
            </a:r>
            <a:r>
              <a:rPr lang="ru-RU" dirty="0">
                <a:solidFill>
                  <a:srgbClr val="FAF3DC"/>
                </a:solidFill>
              </a:rPr>
              <a:t>Вас же пусть не называют «рабби», потому что у вас один Рабби, а вы все – братья. </a:t>
            </a:r>
            <a:r>
              <a:rPr lang="ru-RU" baseline="30000" dirty="0">
                <a:solidFill>
                  <a:srgbClr val="FAF3DC"/>
                </a:solidFill>
              </a:rPr>
              <a:t>9 </a:t>
            </a:r>
            <a:r>
              <a:rPr lang="ru-RU" dirty="0">
                <a:solidFill>
                  <a:srgbClr val="FAF3DC"/>
                </a:solidFill>
              </a:rPr>
              <a:t>И ни к кому на земле не обращайтесь «отец», потому что у вас только один Отец, Который на небе</a:t>
            </a:r>
            <a:r>
              <a:rPr lang="en-GB" dirty="0">
                <a:solidFill>
                  <a:srgbClr val="FAF3DC"/>
                </a:solidFill>
              </a:rPr>
              <a:t>. </a:t>
            </a:r>
            <a:r>
              <a:rPr lang="en-GB" baseline="30000" dirty="0">
                <a:solidFill>
                  <a:srgbClr val="FAF3DC"/>
                </a:solidFill>
              </a:rPr>
              <a:t>10 </a:t>
            </a:r>
            <a:r>
              <a:rPr lang="ru-RU" dirty="0">
                <a:solidFill>
                  <a:srgbClr val="FAF3DC"/>
                </a:solidFill>
              </a:rPr>
              <a:t>Пусть вас не называют наставниками, потому что у вас один только Наставник – Христос. </a:t>
            </a:r>
            <a:r>
              <a:rPr lang="ru-RU" baseline="30000" dirty="0">
                <a:solidFill>
                  <a:srgbClr val="FAF3DC"/>
                </a:solidFill>
              </a:rPr>
              <a:t>11 </a:t>
            </a:r>
            <a:r>
              <a:rPr lang="ru-RU" b="1" dirty="0"/>
              <a:t>Самый великий из вас будет вам слугой, </a:t>
            </a:r>
            <a:r>
              <a:rPr lang="ru-RU" b="1" baseline="30000" dirty="0"/>
              <a:t>12 </a:t>
            </a:r>
            <a:r>
              <a:rPr lang="ru-RU" b="1" dirty="0"/>
              <a:t>потому что, кто возвышает себя, будет унижен, а кто принижает себя, будет возвышен</a:t>
            </a:r>
            <a:r>
              <a:rPr lang="ru-RU" dirty="0"/>
              <a:t>.</a:t>
            </a:r>
          </a:p>
          <a:p>
            <a:pPr algn="r"/>
            <a:r>
              <a:rPr lang="ru-RU" dirty="0">
                <a:solidFill>
                  <a:srgbClr val="FAF3DC"/>
                </a:solidFill>
              </a:rPr>
              <a:t>(Евангелие от Матфея 23:8-12)</a:t>
            </a:r>
            <a:endParaRPr lang="en-RU" dirty="0">
              <a:solidFill>
                <a:srgbClr val="FAF3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9C01E-06CA-A6B5-B7C0-AEF8B2BE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19251"/>
          </a:xfrm>
        </p:spPr>
        <p:txBody>
          <a:bodyPr/>
          <a:lstStyle/>
          <a:p>
            <a:r>
              <a:rPr lang="ru-RU" dirty="0"/>
              <a:t>ЖИВИТЕЛЬНОСТЬ СМИРЕНИЯ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5743C-FDF2-2700-4D48-05BF7C1BC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60576"/>
            <a:ext cx="10944226" cy="3921061"/>
          </a:xfrm>
        </p:spPr>
        <p:txBody>
          <a:bodyPr/>
          <a:lstStyle/>
          <a:p>
            <a:r>
              <a:rPr lang="ru-RU" dirty="0"/>
              <a:t>Только во Христе мы находим: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Нашу </a:t>
            </a:r>
            <a:r>
              <a:rPr lang="ru-RU" b="1" u="sng" dirty="0">
                <a:solidFill>
                  <a:srgbClr val="FABD2B"/>
                </a:solidFill>
              </a:rPr>
              <a:t>состоятельность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Наше </a:t>
            </a:r>
            <a:r>
              <a:rPr lang="ru-RU" b="1" u="sng" dirty="0">
                <a:solidFill>
                  <a:srgbClr val="FABD2B"/>
                </a:solidFill>
              </a:rPr>
              <a:t>становление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Нашу </a:t>
            </a:r>
            <a:r>
              <a:rPr lang="ru-RU" b="1" u="sng" dirty="0">
                <a:solidFill>
                  <a:srgbClr val="FABD2B"/>
                </a:solidFill>
              </a:rPr>
              <a:t>сущность</a:t>
            </a:r>
            <a:r>
              <a:rPr lang="ru-RU" dirty="0"/>
              <a:t>.</a:t>
            </a:r>
          </a:p>
          <a:p>
            <a:r>
              <a:rPr lang="ru-RU" b="1" dirty="0"/>
              <a:t>Обретя же нашу значимость в Боге, мы становимся самодостаточными, то есть людьми, которые больше не ищут этого в других, надеясь, что люди подарят нам тот статус в жизни, что мы черпаем лишь во Христе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21297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4A609-92F8-E4EB-A51B-5888219F3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57700-1949-F3DA-AF67-44487DBF5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80289"/>
            <a:ext cx="10944226" cy="4701348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Нам больше нет необходимости что-то кому-то доказывать. Мы можем просто любить, не заморачиваясь с тем, как это будет воспринято.</a:t>
            </a:r>
            <a:endParaRPr lang="ru-RU" i="1" dirty="0">
              <a:solidFill>
                <a:srgbClr val="EEEAD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Кто или что является источником нашей значимости? Кто дарит нам счастье в жизни? Кто дарит нам ценность?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i="1" dirty="0"/>
              <a:t>«Руководители 5-го уровня являют собой пример амбивалентности, ибо они одновременно скромные и волевые, застенчивые и отважные».</a:t>
            </a:r>
          </a:p>
          <a:p>
            <a:pPr algn="r"/>
            <a:r>
              <a:rPr lang="ru-RU" dirty="0"/>
              <a:t>(Джим Коллинз </a:t>
            </a:r>
            <a:r>
              <a:rPr lang="ru-RU" i="1" dirty="0"/>
              <a:t>«От хорошего к великому»</a:t>
            </a:r>
            <a:r>
              <a:rPr lang="ru-RU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Страсть Христа позволяет мне быть, а не казаться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005426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ountain range with white text&#10;&#10;AI-generated content may be incorrect.">
            <a:extLst>
              <a:ext uri="{FF2B5EF4-FFF2-40B4-BE49-F238E27FC236}">
                <a16:creationId xmlns:a16="http://schemas.microsoft.com/office/drawing/2014/main" id="{096027E6-B632-C492-9599-4C94DED8CD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223121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4936E-D668-337E-7ACB-9CDA488CA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2EA26-F4A6-8937-2B96-0E07436AF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80289"/>
            <a:ext cx="10944226" cy="4701348"/>
          </a:xfrm>
          <a:noFill/>
        </p:spPr>
        <p:txBody>
          <a:bodyPr/>
          <a:lstStyle/>
          <a:p>
            <a:r>
              <a:rPr lang="ru-RU" b="1" dirty="0"/>
              <a:t>«</a:t>
            </a:r>
            <a:r>
              <a:rPr lang="ru-RU" b="1" i="1" dirty="0"/>
              <a:t>Величайшей причиной атеизма в мире сегодня являются Христиане, исповедующие Иисуса устами, но отрицающие его своими жизнями, как только они выходят за порог церкви. Это как раз то, что неверующий мир находит просто невероятным</a:t>
            </a:r>
            <a:r>
              <a:rPr lang="ru-RU" b="1" dirty="0"/>
              <a:t>».</a:t>
            </a:r>
            <a:endParaRPr lang="en-RU" b="1" dirty="0"/>
          </a:p>
          <a:p>
            <a:pPr algn="r"/>
            <a:r>
              <a:rPr lang="ru-RU" dirty="0"/>
              <a:t>(</a:t>
            </a:r>
            <a:r>
              <a:rPr lang="ru-RU" dirty="0" err="1"/>
              <a:t>Брэннан</a:t>
            </a:r>
            <a:r>
              <a:rPr lang="ru-RU" dirty="0"/>
              <a:t> Мэннинг)</a:t>
            </a:r>
          </a:p>
        </p:txBody>
      </p:sp>
    </p:spTree>
    <p:extLst>
      <p:ext uri="{BB962C8B-B14F-4D97-AF65-F5344CB8AC3E}">
        <p14:creationId xmlns:p14="http://schemas.microsoft.com/office/powerpoint/2010/main" val="729416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2D8B8-E829-12BF-9B83-98909DDC1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3F742-0911-AD43-5C19-041A5DB9F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СТРАСТЬ ХРИСТА ПОЗВОЛЯЕТ БЫТЬ, А НЕ КАЗАТЬСЯ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15E65-DEC4-AE59-A3B4-B243CEEE8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этого мне необходимо: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Принять </a:t>
            </a:r>
            <a:r>
              <a:rPr lang="ru-RU" b="1" dirty="0"/>
              <a:t>благость</a:t>
            </a:r>
            <a:r>
              <a:rPr lang="ru-RU" dirty="0"/>
              <a:t> отношений с Богом;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Попрощаться с </a:t>
            </a:r>
            <a:r>
              <a:rPr lang="ru-RU" b="1" dirty="0"/>
              <a:t>показушностью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Посвятить себя </a:t>
            </a:r>
            <a:r>
              <a:rPr lang="ru-RU" b="1" dirty="0"/>
              <a:t>смирению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1619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9B-EE42-E74E-0EBF-E05E9090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10AF9-6F9E-2175-3209-5EE5FE725EFA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Мы вернёмся к изучению 23 главы Евангелия от Матфея, чтобы поговорить о том, </a:t>
            </a:r>
            <a:r>
              <a:rPr lang="ru-RU" b="1" dirty="0"/>
              <a:t>как делиться сокровенным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930716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9B98-9E24-1E9B-E8C2-980AD48FB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A5E5-5006-4771-8F86-B9BFF9C0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534886"/>
            <a:ext cx="10944226" cy="3946749"/>
          </a:xfrm>
          <a:noFill/>
        </p:spPr>
        <p:txBody>
          <a:bodyPr/>
          <a:lstStyle/>
          <a:p>
            <a:pPr lvl="0"/>
            <a:r>
              <a:rPr lang="ru-RU" dirty="0">
                <a:solidFill>
                  <a:srgbClr val="EEEAD2"/>
                </a:solidFill>
              </a:rPr>
              <a:t>Для того, чтобы наконец-то быть, перестав просто казаться, нам нужно принять два утверждения, которые на первый взгляд противоречат друг другу.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dirty="0"/>
              <a:t>Понять, что восприятие – это реальность</a:t>
            </a:r>
            <a:r>
              <a:rPr lang="ru-RU" b="1" dirty="0">
                <a:solidFill>
                  <a:srgbClr val="EEEAD2"/>
                </a:solidFill>
              </a:rPr>
              <a:t>, </a:t>
            </a:r>
            <a:r>
              <a:rPr lang="ru-RU" dirty="0">
                <a:solidFill>
                  <a:srgbClr val="FAF3DC"/>
                </a:solidFill>
              </a:rPr>
              <a:t>чтобы наконец-то позволить Богу менять наше сердце;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dirty="0"/>
              <a:t>Поверить в то, что реальность больше, чем восприятие</a:t>
            </a:r>
            <a:r>
              <a:rPr lang="ru-RU" b="1" dirty="0">
                <a:solidFill>
                  <a:srgbClr val="EEEAD2"/>
                </a:solidFill>
              </a:rPr>
              <a:t>, </a:t>
            </a:r>
            <a:r>
              <a:rPr lang="ru-RU" dirty="0">
                <a:solidFill>
                  <a:srgbClr val="EEEAD2"/>
                </a:solidFill>
              </a:rPr>
              <a:t>чтобы мы перестали трудиться над образом и благочестивым фасадом, начав уделять основное время тому, что прячется за этим фасадом.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263899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9FD7F-7EC0-3EF5-9CDD-AA1EAFE0F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85216"/>
            <a:ext cx="10944226" cy="4896419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1:8</a:t>
            </a:r>
            <a:r>
              <a:rPr lang="ru-RU" dirty="0">
                <a:solidFill>
                  <a:srgbClr val="EEEAD2"/>
                </a:solidFill>
              </a:rPr>
              <a:t> Если мы заявляем о том, что мы безгрешны, то обманываем самих себя, и в нас нет истины. </a:t>
            </a:r>
            <a:r>
              <a:rPr lang="ru-RU" baseline="30000" dirty="0">
                <a:solidFill>
                  <a:srgbClr val="EEEAD2"/>
                </a:solidFill>
              </a:rPr>
              <a:t>9</a:t>
            </a:r>
            <a:r>
              <a:rPr lang="ru-RU" dirty="0">
                <a:solidFill>
                  <a:srgbClr val="EEEAD2"/>
                </a:solidFill>
              </a:rPr>
              <a:t> </a:t>
            </a:r>
            <a:r>
              <a:rPr lang="ru-RU" b="1" dirty="0"/>
              <a:t>Если же мы признаем наши грехи, то Он простит их нам и очистит нас от всякой неправедности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потому что Он верен и справедлив. </a:t>
            </a:r>
            <a:r>
              <a:rPr lang="ru-RU" baseline="30000" dirty="0">
                <a:solidFill>
                  <a:srgbClr val="EEEAD2"/>
                </a:solidFill>
              </a:rPr>
              <a:t>10</a:t>
            </a:r>
            <a:r>
              <a:rPr lang="ru-RU" dirty="0">
                <a:solidFill>
                  <a:srgbClr val="EEEAD2"/>
                </a:solidFill>
              </a:rPr>
              <a:t> А если мы говорим, что не согрешили, то представляем Бога лжецом, и, значит, Его слова нет в нас.</a:t>
            </a:r>
            <a:endParaRPr lang="en-RU" dirty="0">
              <a:solidFill>
                <a:srgbClr val="EEEAD2"/>
              </a:solidFill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(1 </a:t>
            </a:r>
            <a:r>
              <a:rPr lang="ru-RU" dirty="0">
                <a:solidFill>
                  <a:srgbClr val="EEEAD2"/>
                </a:solidFill>
              </a:rPr>
              <a:t>Послание Иоанна 1:8-10)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196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603F2-9ADB-DF17-E7EB-0AFAF820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12064"/>
            <a:ext cx="10944226" cy="4969571"/>
          </a:xfrm>
        </p:spPr>
        <p:txBody>
          <a:bodyPr/>
          <a:lstStyle/>
          <a:p>
            <a:r>
              <a:rPr lang="ru-RU" dirty="0"/>
              <a:t>«</a:t>
            </a:r>
            <a:r>
              <a:rPr lang="ru-RU" i="1" dirty="0"/>
              <a:t>Я сам боялся… Я видел, что я способен на это, я … точно так же, как он</a:t>
            </a:r>
            <a:r>
              <a:rPr lang="ru-RU" dirty="0"/>
              <a:t>».</a:t>
            </a:r>
          </a:p>
          <a:p>
            <a:pPr algn="r"/>
            <a:r>
              <a:rPr lang="ru-RU" dirty="0"/>
              <a:t>(</a:t>
            </a:r>
            <a:r>
              <a:rPr lang="ru-RU" dirty="0" err="1"/>
              <a:t>Ехиель</a:t>
            </a:r>
            <a:r>
              <a:rPr lang="ru-RU" dirty="0"/>
              <a:t> </a:t>
            </a:r>
            <a:r>
              <a:rPr lang="ru-RU" dirty="0" err="1"/>
              <a:t>Динур</a:t>
            </a:r>
            <a:r>
              <a:rPr lang="ru-RU" dirty="0"/>
              <a:t> в интервью Майку Уоллесу </a:t>
            </a:r>
            <a:br>
              <a:rPr lang="ru-RU" dirty="0"/>
            </a:br>
            <a:r>
              <a:rPr lang="ru-RU" dirty="0"/>
              <a:t>в программе «</a:t>
            </a:r>
            <a:r>
              <a:rPr lang="ru-RU" i="1" dirty="0"/>
              <a:t>60 минут</a:t>
            </a:r>
            <a:r>
              <a:rPr lang="ru-RU" dirty="0"/>
              <a:t>»)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00825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AE98BC-D3D4-43A3-A423-022DEC00C7DD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9d1a634f-6735-4db6-bcd6-aa97ff485f6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62589e56-49db-468b-8cef-9bc6768a675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113593</TotalTime>
  <Words>1892</Words>
  <Application>Microsoft Macintosh PowerPoint</Application>
  <PresentationFormat>Widescreen</PresentationFormat>
  <Paragraphs>95</Paragraphs>
  <Slides>31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НА ЧЁМ МЫ ОСТАНОВИЛИСЬ В ПРОШЛЫЙ РАЗ:</vt:lpstr>
      <vt:lpstr>ЛИЦЕМЕРИЕ</vt:lpstr>
      <vt:lpstr>PowerPoint Presentation</vt:lpstr>
      <vt:lpstr>КОРЕНЬ ЛИЦЕМЕРИЯ</vt:lpstr>
      <vt:lpstr>СТРУКТУРА 23 ГЛАВЫ  ЕВАНГЕЛИЯ ОТ МАТФЕЯ</vt:lpstr>
      <vt:lpstr>СТРАСТЬ ХРИСТА  ОСВОБОЖДАЕТ ОТ ЛИЦЕМЕРИЯ</vt:lpstr>
      <vt:lpstr>СТРУКТУРА ОТРЫВКА</vt:lpstr>
      <vt:lpstr>СТРАСТЬ ХРИСТА ПОЗВОЛЯЕТ БЫТЬ, А НЕ КАЗАТЬСЯ</vt:lpstr>
      <vt:lpstr>PowerPoint Presentation</vt:lpstr>
      <vt:lpstr>БЛАГОСТЬ ОТНОШЕНИЙ С БОГОМ</vt:lpstr>
      <vt:lpstr>PowerPoint Presentation</vt:lpstr>
      <vt:lpstr>PowerPoint Presentation</vt:lpstr>
      <vt:lpstr>PowerPoint Presentation</vt:lpstr>
      <vt:lpstr>ГУБИТЕЛЬНОСТЬ ПРИТВОРСТВА</vt:lpstr>
      <vt:lpstr>PowerPoint Presentation</vt:lpstr>
      <vt:lpstr>PowerPoint Presentation</vt:lpstr>
      <vt:lpstr>ЖИВИТЕЛЬНОСТЬ СМИРЕНИЯ</vt:lpstr>
      <vt:lpstr>PowerPoint Presentation</vt:lpstr>
      <vt:lpstr>PowerPoint Presentation</vt:lpstr>
      <vt:lpstr>PowerPoint Presentation</vt:lpstr>
      <vt:lpstr>СТРАСТЬ ХРИСТА ПОЗВОЛЯЕТ БЫТЬ, А НЕ КАЗАТЬСЯ</vt:lpstr>
      <vt:lpstr>В СЛЕДУЮЩИЙ РАЗ</vt:lpstr>
      <vt:lpstr>ПРИМЕНЕНИЕ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722</cp:revision>
  <dcterms:created xsi:type="dcterms:W3CDTF">2020-09-24T09:54:03Z</dcterms:created>
  <dcterms:modified xsi:type="dcterms:W3CDTF">2025-06-20T09:27:01Z</dcterms:modified>
</cp:coreProperties>
</file>