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1523" r:id="rId5"/>
    <p:sldId id="1586" r:id="rId6"/>
    <p:sldId id="256" r:id="rId7"/>
    <p:sldId id="257" r:id="rId8"/>
    <p:sldId id="1583" r:id="rId9"/>
    <p:sldId id="1623" r:id="rId10"/>
    <p:sldId id="1585" r:id="rId11"/>
    <p:sldId id="1624" r:id="rId12"/>
    <p:sldId id="259" r:id="rId13"/>
    <p:sldId id="1608" r:id="rId14"/>
    <p:sldId id="1612" r:id="rId15"/>
    <p:sldId id="1625" r:id="rId16"/>
    <p:sldId id="1610" r:id="rId17"/>
    <p:sldId id="1622" r:id="rId18"/>
    <p:sldId id="1568" r:id="rId19"/>
    <p:sldId id="273" r:id="rId20"/>
    <p:sldId id="1547" r:id="rId21"/>
    <p:sldId id="134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D2B"/>
    <a:srgbClr val="EEEAD2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6281"/>
  </p:normalViewPr>
  <p:slideViewPr>
    <p:cSldViewPr snapToGrid="0" snapToObjects="1">
      <p:cViewPr varScale="1">
        <p:scale>
          <a:sx n="121" d="100"/>
          <a:sy n="121" d="100"/>
        </p:scale>
        <p:origin x="200" y="184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5/25/25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5/25/25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92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07 The King and His Kingdom HORIZONTAL">
            <a:hlinkClick r:id="" action="ppaction://media"/>
            <a:extLst>
              <a:ext uri="{FF2B5EF4-FFF2-40B4-BE49-F238E27FC236}">
                <a16:creationId xmlns:a16="http://schemas.microsoft.com/office/drawing/2014/main" id="{D3048B33-90A8-AEA8-B5D9-90DFBF113AA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8979"/>
          </a:xfrm>
        </p:spPr>
      </p:pic>
    </p:spTree>
    <p:extLst>
      <p:ext uri="{BB962C8B-B14F-4D97-AF65-F5344CB8AC3E}">
        <p14:creationId xmlns:p14="http://schemas.microsoft.com/office/powerpoint/2010/main" val="211489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F762D-7C82-8520-05F9-B62CBE5E1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2627696"/>
          </a:xfrm>
        </p:spPr>
        <p:txBody>
          <a:bodyPr/>
          <a:lstStyle/>
          <a:p>
            <a:r>
              <a:rPr lang="ru-RU" dirty="0"/>
              <a:t>В ПРОШЛЫЙ РАЗ МЫ ЧИТАЛИ ДИСКУССИЮ ХРИСТА </a:t>
            </a:r>
            <a:br>
              <a:rPr lang="ru-RU" dirty="0"/>
            </a:br>
            <a:r>
              <a:rPr lang="ru-RU" dirty="0"/>
              <a:t>С САДДУКЕЯМИ</a:t>
            </a:r>
            <a:br>
              <a:rPr lang="ru-RU" dirty="0"/>
            </a:br>
            <a:r>
              <a:rPr lang="ru-RU" dirty="0"/>
              <a:t>О ВОСКРЕСЕНИИ МЁРТВЫХ: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1C2A5-1E91-A606-0BE2-DEED88DF4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3633994"/>
            <a:ext cx="10944226" cy="2782681"/>
          </a:xfrm>
          <a:noFill/>
        </p:spPr>
        <p:txBody>
          <a:bodyPr/>
          <a:lstStyle/>
          <a:p>
            <a:r>
              <a:rPr lang="ru-RU" b="1" dirty="0"/>
              <a:t>Страсть Христа меняет мой взгляд на загробную жизнь. </a:t>
            </a:r>
            <a:endParaRPr lang="ru-RU" dirty="0">
              <a:solidFill>
                <a:srgbClr val="EEEAD2"/>
              </a:solidFill>
              <a:ea typeface="Arial" panose="020B0604020202020204" pitchFamily="34" charset="0"/>
            </a:endParaRPr>
          </a:p>
          <a:p>
            <a:r>
              <a:rPr lang="ru-RU" b="1" dirty="0">
                <a:ea typeface="Arial" panose="020B0604020202020204" pitchFamily="34" charset="0"/>
              </a:rPr>
              <a:t>Позвольте раю и грядущей вечности стать, с одной стороны, вашим происхождением, а, с другой, вашим предназначением. Пусть это место формирует и преображает ваше поведение</a:t>
            </a:r>
            <a:r>
              <a:rPr lang="ru-RU" dirty="0">
                <a:ea typeface="Arial" panose="020B0604020202020204" pitchFamily="34" charset="0"/>
              </a:rPr>
              <a:t>.</a:t>
            </a:r>
            <a:r>
              <a:rPr lang="en-RU"/>
              <a:t> </a:t>
            </a:r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5683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>
            <a:extLst>
              <a:ext uri="{FF2B5EF4-FFF2-40B4-BE49-F238E27FC236}">
                <a16:creationId xmlns:a16="http://schemas.microsoft.com/office/drawing/2014/main" id="{8CF74D04-B477-FC32-A996-3EBD87DBF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/>
          <a:lstStyle/>
          <a:p>
            <a:r>
              <a:rPr lang="ru-RU" dirty="0"/>
              <a:t>Самая. Главная. Заповедь.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455161-1A7B-DC80-3408-D0C2B6B25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59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543F5-8467-BF8B-59E6-12547304C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56055"/>
            <a:ext cx="10944226" cy="4925582"/>
          </a:xfrm>
        </p:spPr>
        <p:txBody>
          <a:bodyPr/>
          <a:lstStyle/>
          <a:p>
            <a:r>
              <a:rPr lang="ru-RU" kern="100" dirty="0"/>
              <a:t>Фарисеи же, услышав, как Иисус заставил замолчать саддукеев, собрались вокруг Него. Один из них, учитель Закона, чтобы поймать Иисуса на слове, спросил:</a:t>
            </a:r>
          </a:p>
          <a:p>
            <a:r>
              <a:rPr lang="ru-RU" kern="100" dirty="0"/>
              <a:t>– Учитель, какая заповедь в Законе самая важная?</a:t>
            </a:r>
          </a:p>
          <a:p>
            <a:r>
              <a:rPr lang="ru-RU" kern="100" dirty="0"/>
              <a:t>Иисус ответил:</a:t>
            </a:r>
          </a:p>
          <a:p>
            <a:r>
              <a:rPr lang="ru-RU" kern="100" dirty="0"/>
              <a:t>– «Люби Господа, Бога твоего, всем сердцем своим, всей душой своей и всем разумом своим». Это первая и самая важная заповедь. Вторая же подобна ей: «Люби ближнего твоего, как самого себя». Весь Закон и учение пророков основаны на этих двух заповедях.</a:t>
            </a:r>
          </a:p>
          <a:p>
            <a:pPr algn="r"/>
            <a:r>
              <a:rPr lang="en-US" kern="100" dirty="0"/>
              <a:t>(</a:t>
            </a:r>
            <a:r>
              <a:rPr lang="ru-RU" kern="100" dirty="0"/>
              <a:t>Евангелие от Матфея 22:34-40</a:t>
            </a:r>
            <a:r>
              <a:rPr lang="en-US" kern="100" dirty="0"/>
              <a:t>)</a:t>
            </a:r>
            <a:endParaRPr lang="ru-RU" kern="100" dirty="0"/>
          </a:p>
        </p:txBody>
      </p:sp>
    </p:spTree>
    <p:extLst>
      <p:ext uri="{BB962C8B-B14F-4D97-AF65-F5344CB8AC3E}">
        <p14:creationId xmlns:p14="http://schemas.microsoft.com/office/powerpoint/2010/main" val="922588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4952-380F-7F29-2E9A-6D34C4A94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560470"/>
          </a:xfrm>
        </p:spPr>
        <p:txBody>
          <a:bodyPr/>
          <a:lstStyle/>
          <a:p>
            <a:r>
              <a:rPr lang="ru-RU" dirty="0"/>
              <a:t>КАКАЯ ГЛАВНАЯ ЗАПОВЕДЬ?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F910A-90D3-3663-3F14-A4C0CD5DD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01795"/>
            <a:ext cx="10944226" cy="347984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Любить Бога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Любить людей, начиная с себя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Это и есть «истинная религия» и путь к свободе, </a:t>
            </a:r>
            <a:br>
              <a:rPr lang="ru-RU" dirty="0">
                <a:solidFill>
                  <a:srgbClr val="EEEAD2"/>
                </a:solidFill>
              </a:rPr>
            </a:br>
            <a:r>
              <a:rPr lang="ru-RU" dirty="0">
                <a:solidFill>
                  <a:srgbClr val="EEEAD2"/>
                </a:solidFill>
              </a:rPr>
              <a:t>счастью и благословению.</a:t>
            </a:r>
          </a:p>
        </p:txBody>
      </p:sp>
    </p:spTree>
    <p:extLst>
      <p:ext uri="{BB962C8B-B14F-4D97-AF65-F5344CB8AC3E}">
        <p14:creationId xmlns:p14="http://schemas.microsoft.com/office/powerpoint/2010/main" val="1117844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216E7-B562-BF1D-437A-17228F0C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471448"/>
            <a:ext cx="11263313" cy="4010189"/>
          </a:xfrm>
        </p:spPr>
        <p:txBody>
          <a:bodyPr/>
          <a:lstStyle/>
          <a:p>
            <a:r>
              <a:rPr lang="ru-RU" i="0" u="none" strike="noStrike" dirty="0">
                <a:solidFill>
                  <a:srgbClr val="EEEAD2"/>
                </a:solidFill>
                <a:effectLst/>
              </a:rPr>
              <a:t>Вот повеления, установления и законы, которые </a:t>
            </a:r>
            <a:r>
              <a:rPr lang="ru-RU" b="1" i="0" u="none" strike="noStrike" dirty="0">
                <a:solidFill>
                  <a:srgbClr val="FABD2B"/>
                </a:solidFill>
                <a:effectLst/>
              </a:rPr>
              <a:t>Господь, ваш Бог, велел мне научить вас соблюдать в земле, куда вы вступаете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, чтобы овладеть ею, чтобы вы, ваши дети и дети ваших детей боялись Господа, вашего Бога, пока живы, соблюдали все Его установления и повеления, которые я даю вам, и </a:t>
            </a:r>
            <a:r>
              <a:rPr lang="ru-RU" b="1" i="0" u="none" strike="noStrike" dirty="0">
                <a:solidFill>
                  <a:srgbClr val="FABD2B"/>
                </a:solidFill>
                <a:effectLst/>
              </a:rPr>
              <a:t>чтобы ваша жизнь была долгой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. Слушай, Израиль, и </a:t>
            </a:r>
            <a:r>
              <a:rPr lang="ru-RU" b="1" i="0" u="none" strike="noStrike" dirty="0">
                <a:solidFill>
                  <a:srgbClr val="FABD2B"/>
                </a:solidFill>
                <a:effectLst/>
              </a:rPr>
              <a:t>старайся повиноваться, чтобы у тебя всё было благополучно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, </a:t>
            </a:r>
            <a:br>
              <a:rPr lang="ru-RU" i="0" u="none" strike="noStrike" dirty="0">
                <a:solidFill>
                  <a:srgbClr val="EEEAD2"/>
                </a:solidFill>
                <a:effectLst/>
              </a:rPr>
            </a:br>
            <a:r>
              <a:rPr lang="ru-RU" i="0" u="none" strike="noStrike" dirty="0">
                <a:solidFill>
                  <a:srgbClr val="EEEAD2"/>
                </a:solidFill>
                <a:effectLst/>
              </a:rPr>
              <a:t>и умножится твой народ в земле, где течет молоко и мед, – как и обещал вам Господь, Бог ваших отцов. 4 Слушай, Израиль! Господь, наш Бог, — единый Господь.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AD3E87C-8928-4E7E-17BC-466851F61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756854"/>
          </a:xfrm>
        </p:spPr>
        <p:txBody>
          <a:bodyPr/>
          <a:lstStyle/>
          <a:p>
            <a:r>
              <a:rPr lang="ru-RU" dirty="0"/>
              <a:t>КНИГА ВТОРОЗАКОНИЕ, 6 ГЛАВА</a:t>
            </a:r>
          </a:p>
        </p:txBody>
      </p:sp>
    </p:spTree>
    <p:extLst>
      <p:ext uri="{BB962C8B-B14F-4D97-AF65-F5344CB8AC3E}">
        <p14:creationId xmlns:p14="http://schemas.microsoft.com/office/powerpoint/2010/main" val="664385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D1E1B-251F-3C8B-31ED-4A8140DC0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94290"/>
            <a:ext cx="10944225" cy="1082073"/>
          </a:xfrm>
        </p:spPr>
        <p:txBody>
          <a:bodyPr/>
          <a:lstStyle/>
          <a:p>
            <a:r>
              <a:rPr lang="ru-RU" dirty="0"/>
              <a:t>КНИГА ВТОРОЗАКОНИЕ, 6:5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216E7-B562-BF1D-437A-17228F0C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471448"/>
            <a:ext cx="11263313" cy="4010189"/>
          </a:xfrm>
        </p:spPr>
        <p:txBody>
          <a:bodyPr/>
          <a:lstStyle/>
          <a:p>
            <a:r>
              <a:rPr lang="ru-RU" b="1" i="0" u="sng" strike="noStrike" dirty="0">
                <a:solidFill>
                  <a:srgbClr val="FABD2B"/>
                </a:solidFill>
                <a:effectLst/>
              </a:rPr>
              <a:t>Люби Господа, Бога твоего, всем сердцем своим, всей душой своей и всеми силами своими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. </a:t>
            </a:r>
          </a:p>
          <a:p>
            <a:endParaRPr lang="ru-RU" i="0" u="none" strike="noStrike" dirty="0">
              <a:solidFill>
                <a:srgbClr val="EEEAD2"/>
              </a:solidFill>
              <a:effectLst/>
            </a:endParaRPr>
          </a:p>
          <a:p>
            <a:r>
              <a:rPr lang="ru-RU" b="1" i="0" u="none" strike="noStrike" dirty="0">
                <a:solidFill>
                  <a:srgbClr val="FABD2B"/>
                </a:solidFill>
                <a:effectLst/>
              </a:rPr>
              <a:t>Эти повеления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, которые я даю тебе сегодня, </a:t>
            </a:r>
            <a:r>
              <a:rPr lang="ru-RU" b="1" i="0" u="none" strike="noStrike" dirty="0">
                <a:solidFill>
                  <a:srgbClr val="FABD2B"/>
                </a:solidFill>
                <a:effectLst/>
              </a:rPr>
              <a:t>должны быть у тебя в сердце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. </a:t>
            </a:r>
            <a:r>
              <a:rPr lang="ru-RU" b="1" i="0" u="none" strike="noStrike" dirty="0">
                <a:solidFill>
                  <a:srgbClr val="EEEAD2"/>
                </a:solidFill>
                <a:effectLst/>
              </a:rPr>
              <a:t>Внушай их своим детям. Говори о них, когда сидишь дома и когда идешь по дороге, когда ложишься и когда встаешь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. Навяжи их как символы на руки и обвяжи ими лоб. Напиши их на дверных косяках и на воротах своего дома. </a:t>
            </a:r>
          </a:p>
        </p:txBody>
      </p:sp>
    </p:spTree>
    <p:extLst>
      <p:ext uri="{BB962C8B-B14F-4D97-AF65-F5344CB8AC3E}">
        <p14:creationId xmlns:p14="http://schemas.microsoft.com/office/powerpoint/2010/main" val="285073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216E7-B562-BF1D-437A-17228F0C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030013"/>
            <a:ext cx="11263313" cy="4010189"/>
          </a:xfrm>
        </p:spPr>
        <p:txBody>
          <a:bodyPr/>
          <a:lstStyle/>
          <a:p>
            <a:r>
              <a:rPr lang="ru-RU" i="0" u="none" strike="noStrike" dirty="0">
                <a:solidFill>
                  <a:srgbClr val="EEEAD2"/>
                </a:solidFill>
                <a:effectLst/>
              </a:rPr>
              <a:t>Когда Господь, твой Бог, введет тебя в ту землю, которую Он клялся дать твоим отцам Аврааму, Исааку и Иакову, землю с большими, процветающими городами, которые ты не строил, домами, наполненными всяким добром, которое ты не собирал, колодцами, которые ты не копал, виноградниками и оливковыми рощами, которые ты не сажал, то, </a:t>
            </a:r>
            <a:r>
              <a:rPr lang="ru-RU" b="1" i="0" u="none" strike="noStrike" dirty="0">
                <a:solidFill>
                  <a:srgbClr val="FABD2B"/>
                </a:solidFill>
                <a:effectLst/>
              </a:rPr>
              <a:t>поев и насытившись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, берегись, не забудь Господа, Который </a:t>
            </a:r>
            <a:r>
              <a:rPr lang="ru-RU" b="1" i="0" u="none" strike="noStrike" dirty="0">
                <a:solidFill>
                  <a:srgbClr val="FABD2B"/>
                </a:solidFill>
                <a:effectLst/>
              </a:rPr>
              <a:t>вывел тебя из Египта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, из земли рабства. </a:t>
            </a:r>
            <a:r>
              <a:rPr lang="ru-RU" b="1" i="0" u="none" strike="noStrike" dirty="0">
                <a:solidFill>
                  <a:srgbClr val="FABD2B"/>
                </a:solidFill>
                <a:effectLst/>
              </a:rPr>
              <a:t>Бойся Господа, твоего Бога, служи Ему одному и клянись Его именем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4811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D197691-381D-5C96-0836-640F39545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6"/>
            <a:ext cx="10944225" cy="1366454"/>
          </a:xfrm>
        </p:spPr>
        <p:txBody>
          <a:bodyPr>
            <a:normAutofit/>
          </a:bodyPr>
          <a:lstStyle/>
          <a:p>
            <a:r>
              <a:rPr lang="ru-RU" dirty="0"/>
              <a:t>ПРИЧИННО-СЛЕДСТВЕННЫЕ СВЯЗИ: КАК ЛЮБИТ БОГ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AFFA3-986C-4C93-0A43-A32EDFA92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13187"/>
            <a:ext cx="10944226" cy="3594537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ABD2B"/>
              </a:buClr>
              <a:buNone/>
            </a:pPr>
            <a:r>
              <a:rPr lang="ru-RU" i="1" kern="100" dirty="0">
                <a:solidFill>
                  <a:srgbClr val="EEEAD2"/>
                </a:solidFill>
              </a:rPr>
              <a:t>- стих 2: «чтобы ваша жизнь была долгой»,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ABD2B"/>
              </a:buClr>
              <a:buNone/>
            </a:pPr>
            <a:r>
              <a:rPr lang="ru-RU" i="1" kern="100" dirty="0">
                <a:solidFill>
                  <a:srgbClr val="EEEAD2"/>
                </a:solidFill>
              </a:rPr>
              <a:t>- стих 3: «старайся повиноваться, чтобы у тебя всё было благополучно»,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ABD2B"/>
              </a:buClr>
              <a:buNone/>
            </a:pPr>
            <a:r>
              <a:rPr lang="ru-RU" i="1" kern="100" dirty="0">
                <a:solidFill>
                  <a:srgbClr val="EEEAD2"/>
                </a:solidFill>
              </a:rPr>
              <a:t>- стих 6: «эти повеления, которые я даю тебе сегодня, должны быть у тебя в сердце»,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ABD2B"/>
              </a:buClr>
              <a:buNone/>
            </a:pPr>
            <a:r>
              <a:rPr lang="ru-RU" i="1" kern="100" dirty="0">
                <a:solidFill>
                  <a:srgbClr val="EEEAD2"/>
                </a:solidFill>
              </a:rPr>
              <a:t>- стих 12: «берегись, не забудь Господа»,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ABD2B"/>
              </a:buClr>
              <a:buNone/>
            </a:pPr>
            <a:r>
              <a:rPr lang="ru-RU" i="1" kern="100" dirty="0">
                <a:solidFill>
                  <a:srgbClr val="EEEAD2"/>
                </a:solidFill>
              </a:rPr>
              <a:t>- стих 13: «бойся Господа, твоего Бога, служи Ему одному».</a:t>
            </a:r>
            <a:endParaRPr lang="ru-RU" kern="100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84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9C1F5-1474-E8CC-1D29-A0F570DD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276264"/>
          </a:xfrm>
        </p:spPr>
        <p:txBody>
          <a:bodyPr/>
          <a:lstStyle/>
          <a:p>
            <a:r>
              <a:rPr lang="ru-RU" dirty="0"/>
              <a:t>ВТОРАЯ ЗАПОВЕДЬ. </a:t>
            </a:r>
            <a:br>
              <a:rPr lang="ru-RU" dirty="0"/>
            </a:br>
            <a:r>
              <a:rPr lang="ru-RU" dirty="0"/>
              <a:t>КНИГА ЛЕВИТ, 19:18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E99E6-F5AF-00AD-0ED2-7DDC2194A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17589"/>
            <a:ext cx="10944226" cy="3764048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Не мсти и не таи злобы на соплеменника, </a:t>
            </a:r>
            <a:br>
              <a:rPr lang="ru-RU" dirty="0">
                <a:solidFill>
                  <a:srgbClr val="EEEAD2"/>
                </a:solidFill>
              </a:rPr>
            </a:br>
            <a:r>
              <a:rPr lang="ru-RU" b="1" dirty="0">
                <a:solidFill>
                  <a:srgbClr val="FABD2B"/>
                </a:solidFill>
              </a:rPr>
              <a:t>но люби ближнего твоего, как самого себя</a:t>
            </a:r>
            <a:r>
              <a:rPr lang="ru-RU" dirty="0">
                <a:solidFill>
                  <a:srgbClr val="EEEAD2"/>
                </a:solidFill>
              </a:rPr>
              <a:t>.</a:t>
            </a:r>
          </a:p>
          <a:p>
            <a:r>
              <a:rPr lang="ru-RU" dirty="0">
                <a:solidFill>
                  <a:srgbClr val="EEEAD2"/>
                </a:solidFill>
              </a:rPr>
              <a:t>Я — Господь.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9754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CDDAC-0DCA-5754-2D04-E57F8BFC4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046099"/>
          </a:xfrm>
        </p:spPr>
        <p:txBody>
          <a:bodyPr/>
          <a:lstStyle/>
          <a:p>
            <a:r>
              <a:rPr lang="ru-RU" dirty="0"/>
              <a:t>ШКАЛА УЯЗВЛЁННОЙ ГОРДЫНИ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D1C4B-1B4E-6D70-48B1-CD077BCEF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87424"/>
            <a:ext cx="10944226" cy="3994213"/>
          </a:xfrm>
        </p:spPr>
        <p:txBody>
          <a:bodyPr/>
          <a:lstStyle/>
          <a:p>
            <a:r>
              <a:rPr lang="ru-RU" i="0" u="none" strike="noStrike" dirty="0">
                <a:solidFill>
                  <a:srgbClr val="EEEAD2"/>
                </a:solidFill>
                <a:effectLst/>
              </a:rPr>
              <a:t>Без взаимоотношений любви с Небесным Отцом, Спасителем и Духом Святым я не смогу полюбить ни себя, </a:t>
            </a:r>
            <a:r>
              <a:rPr lang="ru-RU" i="0" u="none" strike="noStrike">
                <a:solidFill>
                  <a:srgbClr val="EEEAD2"/>
                </a:solidFill>
                <a:effectLst/>
              </a:rPr>
              <a:t>ни ближнего.</a:t>
            </a:r>
          </a:p>
          <a:p>
            <a:endParaRPr lang="ru-RU" i="0" u="none" strike="noStrike" dirty="0">
              <a:solidFill>
                <a:srgbClr val="EEEAD2"/>
              </a:solidFill>
              <a:effectLst/>
            </a:endParaRPr>
          </a:p>
          <a:p>
            <a:r>
              <a:rPr lang="ru-RU" i="0" u="none" strike="noStrike" dirty="0">
                <a:solidFill>
                  <a:srgbClr val="EEEAD2"/>
                </a:solidFill>
                <a:effectLst/>
              </a:rPr>
              <a:t>Тварь дрожащая </a:t>
            </a:r>
            <a:r>
              <a:rPr lang="en-US" i="0" u="none" strike="noStrike" dirty="0">
                <a:solidFill>
                  <a:srgbClr val="EEEAD2"/>
                </a:solidFill>
                <a:effectLst/>
              </a:rPr>
              <a:t>VS </a:t>
            </a:r>
            <a:r>
              <a:rPr lang="ru-RU" i="0" u="none" strike="noStrike" dirty="0">
                <a:solidFill>
                  <a:srgbClr val="EEEAD2"/>
                </a:solidFill>
                <a:effectLst/>
              </a:rPr>
              <a:t>Центр Вселенной</a:t>
            </a:r>
          </a:p>
          <a:p>
            <a:r>
              <a:rPr lang="ru-RU" dirty="0">
                <a:solidFill>
                  <a:srgbClr val="EEEAD2"/>
                </a:solidFill>
              </a:rPr>
              <a:t>(«Я Господь!» То есть не ты)</a:t>
            </a:r>
          </a:p>
        </p:txBody>
      </p:sp>
    </p:spTree>
    <p:extLst>
      <p:ext uri="{BB962C8B-B14F-4D97-AF65-F5344CB8AC3E}">
        <p14:creationId xmlns:p14="http://schemas.microsoft.com/office/powerpoint/2010/main" val="1781265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D197691-381D-5C96-0836-640F39545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082675"/>
          </a:xfrm>
        </p:spPr>
        <p:txBody>
          <a:bodyPr>
            <a:normAutofit/>
          </a:bodyPr>
          <a:lstStyle/>
          <a:p>
            <a:r>
              <a:rPr lang="ru-RU" dirty="0"/>
              <a:t>ПРАВИЛЬНЫЕ ОТВЕТЫ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AFFA3-986C-4C93-0A43-A32EDFA92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13187"/>
            <a:ext cx="10944226" cy="3594537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ABD2B"/>
              </a:buClr>
              <a:buNone/>
            </a:pPr>
            <a:r>
              <a:rPr lang="ru-RU" i="1" kern="100" dirty="0">
                <a:solidFill>
                  <a:srgbClr val="EEEAD2"/>
                </a:solidFill>
              </a:rPr>
              <a:t>Быть подлинно верующим — значит любить Бога и любить людей, которых Он сотворил по Своему Образу; любить Бога и человека не туманно и сентиментально, а вручить себя полностью Богу и практическому служению людям.</a:t>
            </a:r>
            <a:endParaRPr lang="ru-RU" kern="100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533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328CD-0A62-E1D4-DA3E-1884254F6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36386-99AF-EA4F-26F6-1909BE607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082675"/>
          </a:xfrm>
        </p:spPr>
        <p:txBody>
          <a:bodyPr/>
          <a:lstStyle/>
          <a:p>
            <a:r>
              <a:rPr lang="ru-RU" dirty="0"/>
              <a:t>ЛЮБИ – СЛОВАРЬ ОЖЕГОВА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A9570-0152-D6BE-3D03-33BB7F696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44717"/>
            <a:ext cx="10944226" cy="3736919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Глубокое эмоциональное влечение, </a:t>
            </a:r>
            <a:br>
              <a:rPr lang="ru-RU" dirty="0"/>
            </a:br>
            <a:r>
              <a:rPr lang="ru-RU" dirty="0"/>
              <a:t>сильное сердечное чувство.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Чувство глубокого расположения, </a:t>
            </a:r>
            <a:br>
              <a:rPr lang="ru-RU" dirty="0"/>
            </a:br>
            <a:r>
              <a:rPr lang="ru-RU" dirty="0"/>
              <a:t>самоотверженной и искренней привязанности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Постоянная, сильная склонность, увлечённость</a:t>
            </a:r>
          </a:p>
        </p:txBody>
      </p:sp>
    </p:spTree>
    <p:extLst>
      <p:ext uri="{BB962C8B-B14F-4D97-AF65-F5344CB8AC3E}">
        <p14:creationId xmlns:p14="http://schemas.microsoft.com/office/powerpoint/2010/main" val="3911659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47E29-A76F-F5F6-7FC4-10114397D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ВЕРНОСТЬ БОГУ СПАСАЮЩЕМУ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9398D-2B8E-ACE4-11D6-AC8FF93C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4"/>
            <a:ext cx="10944226" cy="3859312"/>
          </a:xfrm>
        </p:spPr>
        <p:txBody>
          <a:bodyPr/>
          <a:lstStyle/>
          <a:p>
            <a:r>
              <a:rPr lang="ru-RU" dirty="0"/>
              <a:t>Каков мой запрос к Богу здесь и сейчас? Соревнование? Торговля? Или необходимость упасть на грудь, к Отцу, из общения с Которым я </a:t>
            </a:r>
            <a:r>
              <a:rPr lang="ru-RU" dirty="0" err="1"/>
              <a:t>давным</a:t>
            </a:r>
            <a:r>
              <a:rPr lang="ru-RU" dirty="0"/>
              <a:t> давно выпал? Сам Бог говорит: «Полюби меня – и станешь глубинно счастлив».</a:t>
            </a:r>
          </a:p>
        </p:txBody>
      </p:sp>
    </p:spTree>
    <p:extLst>
      <p:ext uri="{BB962C8B-B14F-4D97-AF65-F5344CB8AC3E}">
        <p14:creationId xmlns:p14="http://schemas.microsoft.com/office/powerpoint/2010/main" val="2931314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9B-EE42-E74E-0EBF-E05E90909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216787"/>
          </a:xfrm>
        </p:spPr>
        <p:txBody>
          <a:bodyPr/>
          <a:lstStyle/>
          <a:p>
            <a:r>
              <a:rPr lang="ru-RU" dirty="0"/>
              <a:t>ПОСЛАНИЕ К РИМЛЯНАМ 5:8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10AF9-6F9E-2175-3209-5EE5FE725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89761"/>
            <a:ext cx="10944226" cy="3591876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«Бог проявил Свою любовь к нам в том, что Христос умер за нас, когда мы были ещё грешниками».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930716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D56E6A-DF2E-6A8A-BD7B-0C1E178E5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56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9B98-9E24-1E9B-E8C2-980AD48FB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47384"/>
            <a:ext cx="10944225" cy="1228979"/>
          </a:xfrm>
        </p:spPr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8A5E5-5006-4771-8F86-B9BFF9C0A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376363"/>
            <a:ext cx="10944226" cy="4105274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Добро пожаловать в религию, в основе которой лежит </a:t>
            </a:r>
            <a:r>
              <a:rPr lang="ru-RU" dirty="0" err="1">
                <a:solidFill>
                  <a:srgbClr val="EEEAD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проактивная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исцеляющая любовь Творца к человеку, и человеку есть, чем ответить!</a:t>
            </a:r>
            <a:endParaRPr lang="en-RU"/>
          </a:p>
          <a:p>
            <a:pPr marR="0">
              <a:spcAft>
                <a:spcPts val="600"/>
              </a:spcAft>
            </a:pP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Если моя цель – жить хорошо, буду </a:t>
            </a:r>
            <a:r>
              <a:rPr lang="ru-RU" b="1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учиться послушанию Богу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Буду </a:t>
            </a:r>
            <a:r>
              <a:rPr lang="ru-RU" b="1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изучать Его Слово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просить мудрости и </a:t>
            </a:r>
            <a:r>
              <a:rPr lang="ru-RU" b="1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синхронизировать свою волю с Его волей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Буду искать любви. Любви к Богу, какой её видит Он. Буду учиться </a:t>
            </a:r>
            <a:r>
              <a:rPr lang="ru-RU" b="1" dirty="0">
                <a:solidFill>
                  <a:srgbClr val="FABD2B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любить себя, как Бог учит любить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а не как этого хочется мне. И пусть Господь через это сформирует мою любовь к ближнему. Не абстрактную, но предметную.</a:t>
            </a:r>
          </a:p>
        </p:txBody>
      </p:sp>
    </p:spTree>
    <p:extLst>
      <p:ext uri="{BB962C8B-B14F-4D97-AF65-F5344CB8AC3E}">
        <p14:creationId xmlns:p14="http://schemas.microsoft.com/office/powerpoint/2010/main" val="2263899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AE98BC-D3D4-43A3-A423-022DEC00C7DD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62589e56-49db-468b-8cef-9bc6768a6759"/>
    <ds:schemaRef ds:uri="http://purl.org/dc/terms/"/>
    <ds:schemaRef ds:uri="http://purl.org/dc/dcmitype/"/>
    <ds:schemaRef ds:uri="http://www.w3.org/XML/1998/namespace"/>
    <ds:schemaRef ds:uri="http://schemas.openxmlformats.org/package/2006/metadata/core-properties"/>
    <ds:schemaRef ds:uri="9d1a634f-6735-4db6-bcd6-aa97ff485f62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108725</TotalTime>
  <Words>886</Words>
  <Application>Microsoft Macintosh PowerPoint</Application>
  <PresentationFormat>Широкоэкранный</PresentationFormat>
  <Paragraphs>47</Paragraphs>
  <Slides>18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Презентация PowerPoint</vt:lpstr>
      <vt:lpstr>В ПРОШЛЫЙ РАЗ МЫ ЧИТАЛИ ДИСКУССИЮ ХРИСТА  С САДДУКЕЯМИ О ВОСКРЕСЕНИИ МЁРТВЫХ:</vt:lpstr>
      <vt:lpstr>Презентация PowerPoint</vt:lpstr>
      <vt:lpstr>Презентация PowerPoint</vt:lpstr>
      <vt:lpstr>КАКАЯ ГЛАВНАЯ ЗАПОВЕДЬ?</vt:lpstr>
      <vt:lpstr>КНИГА ВТОРОЗАКОНИЕ, 6 ГЛАВА</vt:lpstr>
      <vt:lpstr>КНИГА ВТОРОЗАКОНИЕ, 6:5</vt:lpstr>
      <vt:lpstr>Презентация PowerPoint</vt:lpstr>
      <vt:lpstr>ПРИЧИННО-СЛЕДСТВЕННЫЕ СВЯЗИ: КАК ЛЮБИТ БОГ</vt:lpstr>
      <vt:lpstr>ВТОРАЯ ЗАПОВЕДЬ.  КНИГА ЛЕВИТ, 19:18</vt:lpstr>
      <vt:lpstr>ШКАЛА УЯЗВЛЁННОЙ ГОРДЫНИ</vt:lpstr>
      <vt:lpstr>ПРАВИЛЬНЫЕ ОТВЕТЫ</vt:lpstr>
      <vt:lpstr>ЛЮБИ – СЛОВАРЬ ОЖЕГОВА</vt:lpstr>
      <vt:lpstr>ВЕРНОСТЬ БОГУ СПАСАЮЩЕМУ</vt:lpstr>
      <vt:lpstr>ПОСЛАНИЕ К РИМЛЯНАМ 5:8</vt:lpstr>
      <vt:lpstr>Презентация PowerPoint</vt:lpstr>
      <vt:lpstr>ПРИМЕНЕНИЕ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Microsoft Office User</cp:lastModifiedBy>
  <cp:revision>682</cp:revision>
  <dcterms:created xsi:type="dcterms:W3CDTF">2020-09-24T09:54:03Z</dcterms:created>
  <dcterms:modified xsi:type="dcterms:W3CDTF">2025-05-25T05:50:31Z</dcterms:modified>
</cp:coreProperties>
</file>