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1450" r:id="rId5"/>
    <p:sldId id="2057" r:id="rId6"/>
    <p:sldId id="1760" r:id="rId7"/>
    <p:sldId id="2065" r:id="rId8"/>
    <p:sldId id="1793" r:id="rId9"/>
    <p:sldId id="1789" r:id="rId10"/>
    <p:sldId id="1836" r:id="rId11"/>
    <p:sldId id="2066" r:id="rId12"/>
    <p:sldId id="2068" r:id="rId13"/>
    <p:sldId id="2069" r:id="rId14"/>
    <p:sldId id="2070" r:id="rId15"/>
    <p:sldId id="2072" r:id="rId16"/>
    <p:sldId id="2071" r:id="rId17"/>
    <p:sldId id="2073" r:id="rId18"/>
    <p:sldId id="2074" r:id="rId19"/>
    <p:sldId id="2075" r:id="rId20"/>
    <p:sldId id="2076" r:id="rId21"/>
    <p:sldId id="2077" r:id="rId22"/>
    <p:sldId id="2078" r:id="rId23"/>
    <p:sldId id="2079" r:id="rId24"/>
    <p:sldId id="2081" r:id="rId25"/>
    <p:sldId id="2080" r:id="rId26"/>
    <p:sldId id="2083" r:id="rId27"/>
    <p:sldId id="2085" r:id="rId28"/>
    <p:sldId id="2067" r:id="rId29"/>
    <p:sldId id="1859" r:id="rId30"/>
    <p:sldId id="2082" r:id="rId31"/>
    <p:sldId id="134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10"/>
    <p:restoredTop sz="96327"/>
  </p:normalViewPr>
  <p:slideViewPr>
    <p:cSldViewPr snapToGrid="0" snapToObjects="1">
      <p:cViewPr varScale="1">
        <p:scale>
          <a:sx n="81" d="100"/>
          <a:sy n="81" d="100"/>
        </p:scale>
        <p:origin x="384" y="84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x-none" smtClean="0"/>
              <a:pPr/>
              <a:t>26.04.2025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x-none" smtClean="0"/>
              <a:pPr/>
              <a:t>26.04.2025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r>
              <a:rPr lang="ru-RU" dirty="0"/>
              <a:t/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r>
              <a:rPr lang="ru-RU" dirty="0"/>
              <a:t/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r>
              <a:rPr lang="ru-RU" dirty="0"/>
              <a:t/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6" r:id="rId2"/>
    <p:sldLayoutId id="2147483695" r:id="rId3"/>
    <p:sldLayoutId id="2147483650" r:id="rId4"/>
    <p:sldLayoutId id="214748365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F70F-6F0B-E525-F6DE-8E4B22377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9757"/>
            <a:ext cx="11008426" cy="4776539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i="1" dirty="0"/>
              <a:t>Что </a:t>
            </a:r>
            <a:r>
              <a:rPr lang="ru-RU" i="1" dirty="0" smtClean="0"/>
              <a:t>для вас самое </a:t>
            </a:r>
            <a:r>
              <a:rPr lang="ru-RU" i="1" dirty="0"/>
              <a:t>важное в церкви?</a:t>
            </a:r>
            <a:r>
              <a:rPr lang="en-RU" i="1" dirty="0"/>
              <a:t>  </a:t>
            </a:r>
            <a:r>
              <a:rPr lang="x-none" i="1" dirty="0"/>
              <a:t>  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Запишите сейчас ответ в свои бюллетени.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06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erson standing in front of a building with chairs&#10;&#10;AI-generated content may be incorrect.">
            <a:extLst>
              <a:ext uri="{FF2B5EF4-FFF2-40B4-BE49-F238E27FC236}">
                <a16:creationId xmlns:a16="http://schemas.microsoft.com/office/drawing/2014/main" id="{6CB2BCAE-3547-C4EE-47CB-DA37C9F5B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173"/>
          </a:xfrm>
        </p:spPr>
      </p:pic>
    </p:spTree>
    <p:extLst>
      <p:ext uri="{BB962C8B-B14F-4D97-AF65-F5344CB8AC3E}">
        <p14:creationId xmlns:p14="http://schemas.microsoft.com/office/powerpoint/2010/main" val="348695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14406"/>
          </a:xfrm>
          <a:noFill/>
        </p:spPr>
        <p:txBody>
          <a:bodyPr/>
          <a:lstStyle/>
          <a:p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3:10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Когда строители заложили основание дома Господа, священники в своих облачениях и с трубами и левиты (сыновья Асафа) с тарелками заняли свои места, чтобы восславить Господа по наставлениям Давида, царя Израиля.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Они пели попеременно, возвеличивая и благодаря Господа: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Он благ; милость Его к Израилю – навеки!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 А весь народ отвечал громким криком хвалы Господу, потому что основание дома Господа было заложено. </a:t>
            </a:r>
            <a:endParaRPr lang="ru-RU" dirty="0"/>
          </a:p>
          <a:p>
            <a:pPr marL="0" indent="0" algn="r">
              <a:buNone/>
            </a:pPr>
            <a:r>
              <a:rPr lang="ru-RU" dirty="0"/>
              <a:t>(Книга Ездры 3:10-11)</a:t>
            </a:r>
          </a:p>
        </p:txBody>
      </p:sp>
    </p:spTree>
    <p:extLst>
      <p:ext uri="{BB962C8B-B14F-4D97-AF65-F5344CB8AC3E}">
        <p14:creationId xmlns:p14="http://schemas.microsoft.com/office/powerpoint/2010/main" val="370690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8A894-6B21-7265-D874-4EEAACF02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97500-5A10-FE16-2685-AFDE8C91A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2"/>
            <a:ext cx="11008426" cy="5205371"/>
          </a:xfrm>
          <a:noFill/>
        </p:spPr>
        <p:txBody>
          <a:bodyPr/>
          <a:lstStyle/>
          <a:p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3:12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Но многие из старых священников, левитов и глав семейств, видевших прежний дом, громко плакали, глядя, как закладывается основание этого дома, а многие кричали от радости.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Крики радости нельзя было отличить от плача – так шумел народ. И шум был слышен далеко…</a:t>
            </a:r>
            <a:endParaRPr lang="ru-RU" dirty="0"/>
          </a:p>
          <a:p>
            <a:pPr marL="0" indent="0" algn="r">
              <a:buNone/>
            </a:pPr>
            <a:r>
              <a:rPr lang="ru-RU" dirty="0"/>
              <a:t>(Книга Ездры 3:12-13)</a:t>
            </a:r>
          </a:p>
        </p:txBody>
      </p:sp>
    </p:spTree>
    <p:extLst>
      <p:ext uri="{BB962C8B-B14F-4D97-AF65-F5344CB8AC3E}">
        <p14:creationId xmlns:p14="http://schemas.microsoft.com/office/powerpoint/2010/main" val="326928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marR="0">
              <a:spcAft>
                <a:spcPts val="600"/>
              </a:spcAft>
            </a:pP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6:16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Весь народ Израиля – священники, левиты и все остальные, возвратившиеся из плена, – радостно отпраздновали посвящение Божьего дома.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17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Для освящения этого Божьего дома они принесли в жертву сто быков, двести баранов, четыреста ягнят и в жертву за грех всего Израиля – двенадцать козлов, по одному за каждый израильский род.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18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Затем они поставили священников по их отделениям и левитов по их группам для служения Богу в Иерусалиме, как предписано в книге Моисея.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/>
              <a:t>(Книга Ездры 6:16-18)</a:t>
            </a:r>
          </a:p>
        </p:txBody>
      </p:sp>
    </p:spTree>
    <p:extLst>
      <p:ext uri="{BB962C8B-B14F-4D97-AF65-F5344CB8AC3E}">
        <p14:creationId xmlns:p14="http://schemas.microsoft.com/office/powerpoint/2010/main" val="235747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5303A-6271-4CAB-3C00-C4080B74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227369"/>
          </a:xfrm>
        </p:spPr>
        <p:txBody>
          <a:bodyPr/>
          <a:lstStyle/>
          <a:p>
            <a:r>
              <a:rPr lang="ru-RU" dirty="0"/>
              <a:t>КЛЮЧЕВЫЕ ВОПРОСЫ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0F593-95F5-FF65-D3C1-262C9159D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690688"/>
            <a:ext cx="11008426" cy="3919001"/>
          </a:xfrm>
        </p:spPr>
        <p:txBody>
          <a:bodyPr/>
          <a:lstStyle/>
          <a:p>
            <a:pPr marL="342900" marR="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Что они не приметили? (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источник значимости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Что они подметили? (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былое величие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Что они не заметили, </a:t>
            </a: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несмотря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 то, что </a:t>
            </a: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это действительно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было </a:t>
            </a: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самым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важным? (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славу Божью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en-RU" dirty="0">
                <a:effectLst/>
              </a:rPr>
              <a:t> </a:t>
            </a:r>
            <a:endParaRPr lang="ru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5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F6F5A-2027-852C-A65B-89AAC332F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792859"/>
          </a:xfrm>
        </p:spPr>
        <p:txBody>
          <a:bodyPr/>
          <a:lstStyle/>
          <a:p>
            <a:r>
              <a:rPr lang="ru-RU" dirty="0"/>
              <a:t>БОГ В РЁБРАХ, А НЕ В БРЁВНАХ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8FD57-512E-DF69-613A-F1A06C354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914144"/>
            <a:ext cx="11008426" cy="3522152"/>
          </a:xfrm>
          <a:noFill/>
        </p:spPr>
        <p:txBody>
          <a:bodyPr/>
          <a:lstStyle/>
          <a:p>
            <a:r>
              <a:rPr lang="ru-RU" dirty="0"/>
              <a:t>Несмотря на то, </a:t>
            </a:r>
            <a:r>
              <a:rPr lang="ru-RU" dirty="0" smtClean="0"/>
              <a:t>как </a:t>
            </a:r>
            <a:r>
              <a:rPr lang="ru-RU" dirty="0"/>
              <a:t>важны религиозные здания, нам не стоит забывать, что Бог прежде всего живёт в наших сердцах. Поэтому всем нам стоит:</a:t>
            </a: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Заглядывать в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сердце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Забывать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чтобы продвигаться;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Запоминать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чтобы прославлять;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Замечать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чтобы не терять главного.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6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1C950-3E95-213D-A1A7-6F9532B6B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8AD94-B752-7B30-B89F-AF0BB28E5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2"/>
            <a:ext cx="11008426" cy="5205371"/>
          </a:xfrm>
          <a:noFill/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3:12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Но многие из старых священников, левитов и глав семейств,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видевших прежний дом, громко плакали, глядя, как закладывается основание этого дома, а многие кричали от радости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Крики радости нельзя было отличить от плача – так шумел народ. И шум был слышен далеко…</a:t>
            </a:r>
            <a:endParaRPr lang="ru-RU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(Книга Ездры 3:12-13)</a:t>
            </a:r>
          </a:p>
        </p:txBody>
      </p:sp>
    </p:spTree>
    <p:extLst>
      <p:ext uri="{BB962C8B-B14F-4D97-AF65-F5344CB8AC3E}">
        <p14:creationId xmlns:p14="http://schemas.microsoft.com/office/powerpoint/2010/main" val="1122270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C4A10C-0C79-1AEC-CF0A-1E71FB6EC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04595"/>
          </a:xfrm>
        </p:spPr>
        <p:txBody>
          <a:bodyPr/>
          <a:lstStyle/>
          <a:p>
            <a:r>
              <a:rPr lang="ru-RU" dirty="0"/>
              <a:t>ЗНАЧИМОСТЬ СЕРДЦА</a:t>
            </a:r>
            <a:endParaRPr lang="en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8FCB60-71FF-BC9E-D927-AE7706A2E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45921"/>
            <a:ext cx="10944226" cy="3835716"/>
          </a:xfrm>
        </p:spPr>
        <p:txBody>
          <a:bodyPr/>
          <a:lstStyle/>
          <a:p>
            <a:r>
              <a:rPr lang="ru-RU" dirty="0"/>
              <a:t>Как ни странно, но какофония звуков, радость и слёзы связаны с одним и тем же – величием Храма.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Их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личное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величие было связано с величием Храма;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Их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национальное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величие было связано с величием Храма;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Их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религиозное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величие было связано с величием Храма.</a:t>
            </a:r>
          </a:p>
          <a:p>
            <a:r>
              <a:rPr lang="ru-RU" dirty="0">
                <a:ea typeface="Times New Roman" panose="02020603050405020304" pitchFamily="18" charset="0"/>
              </a:rPr>
              <a:t>Они забыли, что их величие на самом деле сокрыто прежде всего в величии Бога.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836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67252-9D6F-DD59-030C-D8BDD48DB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6449"/>
            <a:ext cx="10944226" cy="4945188"/>
          </a:xfrm>
          <a:noFill/>
        </p:spPr>
        <p:txBody>
          <a:bodyPr/>
          <a:lstStyle/>
          <a:p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8: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Господи, наш Владыка,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как </a:t>
            </a:r>
            <a:r>
              <a:rPr lang="ru-RU" b="1" i="0" u="none" strike="noStrike" dirty="0">
                <a:effectLst/>
              </a:rPr>
              <a:t>величественно имя Твое на всей земле!</a:t>
            </a:r>
            <a:r>
              <a:rPr lang="en-US" dirty="0"/>
              <a:t>..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4 </a:t>
            </a:r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Когда я смотрю на Твои небеса,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работу Твоих рук,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на луну и на звезды,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которые Ты поставил,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5 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то думаю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: «Кто такой человек, что Ты переживаешь о нем?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Кто такой сын человеческий, что Ты заботишься о нем?»</a:t>
            </a:r>
            <a:endParaRPr lang="en-US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Псалом 8:2, 4-5)</a:t>
            </a:r>
            <a:endParaRPr lang="en-US" dirty="0">
              <a:solidFill>
                <a:srgbClr val="EEEAD2"/>
              </a:solidFill>
            </a:endParaRPr>
          </a:p>
          <a:p>
            <a:r>
              <a:rPr lang="en-US" baseline="30000" dirty="0"/>
              <a:t>10:</a:t>
            </a:r>
            <a:r>
              <a:rPr lang="ru-RU" baseline="30000" dirty="0"/>
              <a:t>4 </a:t>
            </a:r>
            <a:r>
              <a:rPr lang="ru-RU" b="1" dirty="0"/>
              <a:t>Господь в святом храме Своем,</a:t>
            </a:r>
            <a:r>
              <a:rPr lang="en-US" b="1" dirty="0"/>
              <a:t> </a:t>
            </a:r>
            <a:r>
              <a:rPr lang="ru-RU" b="1" dirty="0"/>
              <a:t>Господь на небесном троне Своем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>
                <a:solidFill>
                  <a:srgbClr val="EEEAD2"/>
                </a:solidFill>
              </a:rPr>
              <a:t>Он наблюдает за всем,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dirty="0">
                <a:solidFill>
                  <a:srgbClr val="EEEAD2"/>
                </a:solidFill>
              </a:rPr>
              <a:t>глаза Его испытывают смертных.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Псалом 10:4)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9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45AE3-1A70-047C-03D7-D73C5EED6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19329"/>
            <a:ext cx="10944226" cy="476230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17:24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Бог, сотворивший мир и все, что в нем, является Господом неба и земли. </a:t>
            </a:r>
            <a:r>
              <a:rPr lang="ru-RU" b="1" i="0" u="none" strike="noStrike" dirty="0">
                <a:effectLst/>
              </a:rPr>
              <a:t>Он не живет в храмах, построенных руками людей</a:t>
            </a:r>
            <a:r>
              <a:rPr lang="ru-RU" i="0" u="none" strike="noStrike" dirty="0">
                <a:effectLst/>
              </a:rPr>
              <a:t>,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25 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 не нуждается в том, чтобы люди служили Ему своими руками, как будто Ему чего-то не хватает, ведь Он Сам дает всем людям жизнь, дыхание и все остальное.</a:t>
            </a:r>
            <a:endParaRPr lang="en-US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Деяния апостолов 17:24-25)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Насколько велик Наш Бог сегодня? Находим ли мы наше величие в Нём? Является ли Он источником нашей значимости?</a:t>
            </a:r>
            <a:endParaRPr lang="en-US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в рёбрах, а не в брёвнах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390093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1EFC-353C-2BE8-7D6D-4B24D4A5F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40BF-67FD-A795-AC3F-40E07748C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2"/>
            <a:ext cx="11008426" cy="5205371"/>
          </a:xfrm>
          <a:noFill/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3:12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Но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многие из старых священников, левитов и глав семейств, видевших прежний дом, громко плакали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глядя, как закладывается основание этого дома…</a:t>
            </a:r>
            <a:endParaRPr lang="ru-RU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(Книга Ездры 3:12)</a:t>
            </a:r>
          </a:p>
        </p:txBody>
      </p:sp>
    </p:spTree>
    <p:extLst>
      <p:ext uri="{BB962C8B-B14F-4D97-AF65-F5344CB8AC3E}">
        <p14:creationId xmlns:p14="http://schemas.microsoft.com/office/powerpoint/2010/main" val="876012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8734-0833-7115-E2B8-BAED7D29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46099"/>
          </a:xfrm>
        </p:spPr>
        <p:txBody>
          <a:bodyPr/>
          <a:lstStyle/>
          <a:p>
            <a:r>
              <a:rPr lang="ru-RU" dirty="0"/>
              <a:t>ЗАБЫТЬ, ЧТОБЫ ПРОДВИГАТЬСЯ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082F3-51D3-3A68-8648-B41A4DAA5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87424"/>
            <a:ext cx="10944226" cy="4133088"/>
          </a:xfrm>
        </p:spPr>
        <p:txBody>
          <a:bodyPr/>
          <a:lstStyle/>
          <a:p>
            <a:r>
              <a:rPr lang="ru-RU" dirty="0"/>
              <a:t>Любому из нас довольно легко стать заложником «былого величия», когда мы обращаем свой взор назад, чтобы в </a:t>
            </a:r>
            <a:r>
              <a:rPr lang="ru-RU" dirty="0" smtClean="0"/>
              <a:t>уже прошедшем найти </a:t>
            </a:r>
            <a:r>
              <a:rPr lang="ru-RU" dirty="0"/>
              <a:t>свою значимость в настоящем. Но такого рода взгляд мешает нам: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Учиться</a:t>
            </a:r>
            <a:r>
              <a:rPr lang="ru-RU" dirty="0"/>
              <a:t>, расти и развиваться;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Устремляться</a:t>
            </a:r>
            <a:r>
              <a:rPr lang="ru-RU" dirty="0"/>
              <a:t> и ставить новые цели;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Уподобляться </a:t>
            </a:r>
            <a:r>
              <a:rPr lang="ru-RU" b="1" u="sng" dirty="0">
                <a:solidFill>
                  <a:srgbClr val="FABD2B"/>
                </a:solidFill>
              </a:rPr>
              <a:t>Христу</a:t>
            </a:r>
            <a:r>
              <a:rPr lang="ru-RU" dirty="0"/>
              <a:t>.</a:t>
            </a:r>
          </a:p>
          <a:p>
            <a:r>
              <a:rPr lang="ru-RU" dirty="0"/>
              <a:t>Другими словами, </a:t>
            </a:r>
            <a:r>
              <a:rPr lang="ru-RU" b="1" dirty="0"/>
              <a:t>становясь заложниками </a:t>
            </a:r>
            <a:r>
              <a:rPr lang="ru-RU" b="1" dirty="0" smtClean="0"/>
              <a:t>прошлого, </a:t>
            </a:r>
            <a:r>
              <a:rPr lang="ru-RU" b="1" dirty="0"/>
              <a:t>мы теряем настоящее, мы упускаем из рук саму жизнь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477478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1B764-6BD1-2F43-9365-9F51D9C25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3985"/>
            <a:ext cx="10944226" cy="484765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3:12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Не то, чтобы я уже приобрел это или уже стал совершенным, но я стремлюсь приобрести, потому что меня приобрел Христос Иисус.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13 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Братья, я не считаю, что я уже достиг этого, а лишь </a:t>
            </a:r>
            <a:r>
              <a:rPr lang="ru-RU" b="1" i="0" u="none" strike="noStrike" dirty="0">
                <a:effectLst/>
              </a:rPr>
              <a:t>забывая все, что осталось позади, иду к тому, что впереди</a:t>
            </a:r>
            <a:r>
              <a:rPr lang="ru-RU" i="0" u="none" strike="noStrike" dirty="0">
                <a:effectLst/>
              </a:rPr>
              <a:t>.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14 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Я стремительно иду к цели, чтобы получить награду высшего Божьего звания в Иисусе Христе.</a:t>
            </a:r>
            <a:endParaRPr lang="en-US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Послание </a:t>
            </a:r>
            <a:r>
              <a:rPr lang="ru-RU" dirty="0" err="1">
                <a:solidFill>
                  <a:srgbClr val="EEEAD2"/>
                </a:solidFill>
              </a:rPr>
              <a:t>Филиппийцам</a:t>
            </a:r>
            <a:r>
              <a:rPr lang="ru-RU" dirty="0">
                <a:solidFill>
                  <a:srgbClr val="EEEAD2"/>
                </a:solidFill>
              </a:rPr>
              <a:t> 3:12-14)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в рёбрах, а не в брёвнах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400055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AA880-570C-75AD-B195-A1E9C14FF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18918-875D-EB7E-0147-36C5016A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14406"/>
          </a:xfrm>
          <a:noFill/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3:10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Когда строители заложили основание дома Господа,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священники в своих облачениях и с трубами и левиты (сыновья Асафа) с тарелками заняли свои места, чтобы восславить Господа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 наставлениям Давида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царя Израиля.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Они пели попеременно, возвеличивая и благодаря Господа: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Он благ; милость Его к Израилю – навеки!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 А весь народ отвечал громким криком хвалы Господу, потому что основание дома Господа было заложено. </a:t>
            </a:r>
            <a:endParaRPr lang="ru-RU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(Книга Ездры 3:10-11)</a:t>
            </a:r>
          </a:p>
        </p:txBody>
      </p:sp>
    </p:spTree>
    <p:extLst>
      <p:ext uri="{BB962C8B-B14F-4D97-AF65-F5344CB8AC3E}">
        <p14:creationId xmlns:p14="http://schemas.microsoft.com/office/powerpoint/2010/main" val="2568179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57218-2EEC-3B4F-FA3E-EA2ABE9F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753236"/>
          </a:xfrm>
        </p:spPr>
        <p:txBody>
          <a:bodyPr/>
          <a:lstStyle/>
          <a:p>
            <a:r>
              <a:rPr lang="ru-RU" dirty="0"/>
              <a:t>ЗАПОМИНАТЬ, </a:t>
            </a:r>
            <a:br>
              <a:rPr lang="ru-RU" dirty="0"/>
            </a:br>
            <a:r>
              <a:rPr lang="ru-RU" dirty="0"/>
              <a:t>ЧТОБЫ ПРОСЛАВЛЯТЬ</a:t>
            </a:r>
            <a:endParaRPr lang="en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EAC54F-CF4E-11C2-4B65-E44B9807B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94561"/>
            <a:ext cx="10944226" cy="3287076"/>
          </a:xfrm>
        </p:spPr>
        <p:txBody>
          <a:bodyPr/>
          <a:lstStyle/>
          <a:p>
            <a:r>
              <a:rPr lang="ru-RU" dirty="0"/>
              <a:t>Закладка фундамента Храма стала кульминацией долгой работы Бога по выводу Своего народа из Вавилонского пленения и </a:t>
            </a:r>
            <a:r>
              <a:rPr lang="ru-RU" dirty="0" smtClean="0"/>
              <a:t>восстановлению </a:t>
            </a:r>
            <a:r>
              <a:rPr lang="ru-RU" dirty="0"/>
              <a:t>религиозной жизни общества. Нам важно помнить, что Бог сделал в прошлом, чтобы прославлять Его: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 Его </a:t>
            </a:r>
            <a:r>
              <a:rPr lang="ru-RU" b="1" u="sng" dirty="0">
                <a:solidFill>
                  <a:srgbClr val="FABD2B"/>
                </a:solidFill>
              </a:rPr>
              <a:t>работу</a:t>
            </a:r>
            <a:r>
              <a:rPr lang="ru-RU" dirty="0"/>
              <a:t> в нас и среди нас;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 Его </a:t>
            </a:r>
            <a:r>
              <a:rPr lang="ru-RU" b="1" u="sng" dirty="0">
                <a:solidFill>
                  <a:srgbClr val="FABD2B"/>
                </a:solidFill>
              </a:rPr>
              <a:t>опеку</a:t>
            </a:r>
            <a:r>
              <a:rPr lang="ru-RU" dirty="0"/>
              <a:t> </a:t>
            </a:r>
            <a:r>
              <a:rPr lang="ru-RU" dirty="0" smtClean="0"/>
              <a:t>над нами;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 Его заботу о </a:t>
            </a:r>
            <a:r>
              <a:rPr lang="ru-RU" b="1" u="sng" dirty="0">
                <a:solidFill>
                  <a:srgbClr val="FABD2B"/>
                </a:solidFill>
              </a:rPr>
              <a:t>нашем будущем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610358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3CB77-B86F-6725-2217-277937372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87681"/>
            <a:ext cx="10944226" cy="4993956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часто мы </a:t>
            </a:r>
            <a:r>
              <a:rPr lang="ru-RU" i="1" dirty="0" smtClean="0"/>
              <a:t>замечаем, </a:t>
            </a:r>
            <a:r>
              <a:rPr lang="ru-RU" i="1" dirty="0"/>
              <a:t>что Бог сделал </a:t>
            </a:r>
            <a:r>
              <a:rPr lang="ru-RU" i="1" dirty="0" smtClean="0"/>
              <a:t>для нас в </a:t>
            </a:r>
            <a:r>
              <a:rPr lang="ru-RU" i="1" dirty="0"/>
              <a:t>прошлом? Стремимся ли </a:t>
            </a:r>
            <a:r>
              <a:rPr lang="ru-RU" i="1" dirty="0" smtClean="0"/>
              <a:t>запомнить </a:t>
            </a:r>
            <a:r>
              <a:rPr lang="ru-RU" i="1" dirty="0"/>
              <a:t>Его чудеса? Используем ли мы эти </a:t>
            </a:r>
            <a:r>
              <a:rPr lang="ru-RU" i="1" dirty="0" smtClean="0"/>
              <a:t>воспоминания, </a:t>
            </a:r>
            <a:r>
              <a:rPr lang="ru-RU" i="1" dirty="0"/>
              <a:t>чтобы успокоить свои сердца в минуты тревог?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«Церковь – это та сфера, в которой Бог являет Свою мудрость на земле, как на небе</a:t>
            </a:r>
            <a:r>
              <a:rPr lang="ru-RU" i="1" dirty="0" smtClean="0"/>
              <a:t>».</a:t>
            </a:r>
            <a:endParaRPr lang="ru-RU" i="1" dirty="0"/>
          </a:p>
          <a:p>
            <a:pPr algn="r"/>
            <a:r>
              <a:rPr lang="ru-RU" dirty="0"/>
              <a:t>(Алистер </a:t>
            </a:r>
            <a:r>
              <a:rPr lang="ru-RU" dirty="0" err="1"/>
              <a:t>Бегг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Бог неизменен. </a:t>
            </a:r>
            <a:r>
              <a:rPr lang="ru-RU" dirty="0" smtClean="0"/>
              <a:t>Господь, </a:t>
            </a:r>
            <a:r>
              <a:rPr lang="ru-RU" dirty="0"/>
              <a:t>заботившийся о нас вчера, </a:t>
            </a:r>
            <a:r>
              <a:rPr lang="ru-RU" dirty="0" smtClean="0"/>
              <a:t>позаботится </a:t>
            </a:r>
            <a:r>
              <a:rPr lang="ru-RU" dirty="0"/>
              <a:t>о нас и завтра. </a:t>
            </a:r>
            <a:r>
              <a:rPr lang="ru-RU" b="1" dirty="0"/>
              <a:t>Бог в рёбрах, а не в брёвнах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060044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8FF93-7381-1A64-4C83-85C82ADF8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829056"/>
            <a:ext cx="5179035" cy="4652581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6:16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Весь народ Израиля – священники, левиты и все остальные, возвратившиеся из плена, – радостно отпраздновали посвящение Божьего дома.</a:t>
            </a:r>
          </a:p>
          <a:p>
            <a:pPr algn="r"/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(Ездра 6:16)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RU" dirty="0">
              <a:solidFill>
                <a:srgbClr val="EEEAD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2B55D-E9EC-6997-745F-CCC0C2F31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585216"/>
            <a:ext cx="5472113" cy="4896421"/>
          </a:xfrm>
        </p:spPr>
        <p:txBody>
          <a:bodyPr/>
          <a:lstStyle/>
          <a:p>
            <a:pPr algn="l">
              <a:buNone/>
            </a:pP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5:13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Трубящие и поющие звучали в унисон, как один голос, вознося Господу хвалу и благодарность… Господень дом заполнило облако,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14 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 священники не могли совершать свою службу из-за него, потому что </a:t>
            </a:r>
            <a:r>
              <a:rPr lang="ru-RU" b="1" i="0" u="none" strike="noStrike" dirty="0">
                <a:effectLst/>
              </a:rPr>
              <a:t>слава Господа наполнила Божий дом</a:t>
            </a:r>
            <a:r>
              <a:rPr lang="ru-RU" i="0" u="none" strike="noStrike" dirty="0">
                <a:effectLst/>
              </a:rPr>
              <a:t>.</a:t>
            </a:r>
          </a:p>
          <a:p>
            <a:pPr algn="r">
              <a:buNone/>
            </a:pPr>
            <a:r>
              <a:rPr lang="ru-RU" i="0" u="none" strike="noStrike" dirty="0">
                <a:solidFill>
                  <a:srgbClr val="EEEAD2"/>
                </a:solidFill>
                <a:effectLst/>
              </a:rPr>
              <a:t>(2 </a:t>
            </a:r>
            <a:r>
              <a:rPr lang="ru-RU" dirty="0">
                <a:solidFill>
                  <a:srgbClr val="EEEAD2"/>
                </a:solidFill>
              </a:rPr>
              <a:t>Паралипоменон 5:13-14)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49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5F86-71C2-1846-5469-6D5D69EB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9668"/>
          </a:xfrm>
        </p:spPr>
        <p:txBody>
          <a:bodyPr/>
          <a:lstStyle/>
          <a:p>
            <a:r>
              <a:rPr lang="ru-RU" dirty="0"/>
              <a:t>САМОЕ ГЛАВНОЕ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AF5C4-368E-E7F8-2640-E4834DB24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0993"/>
            <a:ext cx="10944226" cy="3640644"/>
          </a:xfrm>
        </p:spPr>
        <p:txBody>
          <a:bodyPr/>
          <a:lstStyle/>
          <a:p>
            <a:r>
              <a:rPr lang="ru-RU" dirty="0"/>
              <a:t>И во время первого посвящения Храма, и во время второго посвящения Храма мы видим один и тот же порядок, вплоть до песен и слов, которые исполняли израильтяне. </a:t>
            </a:r>
            <a:r>
              <a:rPr lang="ru-RU" dirty="0" smtClean="0"/>
              <a:t>Но </a:t>
            </a:r>
            <a:r>
              <a:rPr lang="ru-RU" dirty="0"/>
              <a:t>если в первом случае слава Божия наполнила Храм, то во втором случае </a:t>
            </a:r>
            <a:r>
              <a:rPr lang="ru-RU" dirty="0" smtClean="0"/>
              <a:t>– нет</a:t>
            </a:r>
            <a:r>
              <a:rPr lang="ru-RU" dirty="0"/>
              <a:t>. Однако кажется, что никто не обратил на это внимания. Это напоминает нам о том, что нам стоит: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Служить</a:t>
            </a:r>
            <a:r>
              <a:rPr lang="ru-RU" dirty="0"/>
              <a:t>, опираясь на Духа Святого;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Строить общину</a:t>
            </a:r>
            <a:r>
              <a:rPr lang="ru-RU" dirty="0"/>
              <a:t>, опираясь на Духа Святого.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676502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0550B-1F82-FE37-EE24-E45418A00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73025"/>
            <a:ext cx="10944226" cy="49086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Какую роль </a:t>
            </a:r>
            <a:r>
              <a:rPr lang="ru-RU" i="1" dirty="0" smtClean="0"/>
              <a:t>играют </a:t>
            </a:r>
            <a:r>
              <a:rPr lang="ru-RU" i="1" dirty="0"/>
              <a:t>Дух Святой и молитва в том, что мы сегодня делаем? Ждём ли мы Духа Святого, когда планируем что-то? Полагаемся ли на Него в служении? Мы сперва молимся, а затем </a:t>
            </a:r>
            <a:r>
              <a:rPr lang="ru-RU" i="1" dirty="0" smtClean="0"/>
              <a:t>действуем, </a:t>
            </a:r>
            <a:r>
              <a:rPr lang="ru-RU" i="1" dirty="0"/>
              <a:t>или наоборот?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Уберите Духа Святого из современной церкви и она продолжит делать 95% того, что она делает. Никто и не заметит разницы. Уберите Духа Святого из новозаветной церкви и она прекратит делать 95% того, что она делает. Разница бросится всем в глаза</a:t>
            </a:r>
            <a:r>
              <a:rPr lang="ru-RU" dirty="0"/>
              <a:t>».</a:t>
            </a:r>
          </a:p>
          <a:p>
            <a:pPr algn="r"/>
            <a:r>
              <a:rPr lang="ru-RU" dirty="0"/>
              <a:t>(</a:t>
            </a:r>
            <a:r>
              <a:rPr lang="ru-RU" dirty="0" err="1"/>
              <a:t>Эйден</a:t>
            </a:r>
            <a:r>
              <a:rPr lang="ru-RU" dirty="0"/>
              <a:t> </a:t>
            </a:r>
            <a:r>
              <a:rPr lang="ru-RU" dirty="0" err="1"/>
              <a:t>Тозер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в рёбрах, а не в брёвнах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41767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17865-D432-6E43-9B00-976E65814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58369"/>
            <a:ext cx="10944226" cy="4823268"/>
          </a:xfrm>
          <a:noFill/>
        </p:spPr>
        <p:txBody>
          <a:bodyPr/>
          <a:lstStyle/>
          <a:p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1: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8 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Поднимитесь в горы, принесите дерева и постройте дом. Он будет Мне угоден, и Я прославлюсь, – говорит Господь…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en-US" baseline="30000" dirty="0">
                <a:solidFill>
                  <a:srgbClr val="EEEAD2"/>
                </a:solidFill>
              </a:rPr>
              <a:t>2: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9 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Слава этого дома превзойдет славу прежнего, – говорит Господь Сил, – и здесь Я дарую благоденствие, – возвещает Господь Сил.</a:t>
            </a:r>
            <a:endParaRPr lang="en-US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1:8 и 2:9)</a:t>
            </a:r>
          </a:p>
          <a:p>
            <a:pPr algn="l">
              <a:buNone/>
            </a:pPr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2:18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 иудеи спросили у Него: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Каким знамением Ты можешь доказать нам, что Ты имеешь право все это делать?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19 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Иисус ответил им: «Разрушьте этот храм, и Я в три дня восстановлю его»…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21 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Но </a:t>
            </a:r>
            <a:r>
              <a:rPr lang="ru-RU" b="1" i="0" u="none" strike="noStrike" dirty="0">
                <a:effectLst/>
              </a:rPr>
              <a:t>Иисус имел в виду не здание храма, а Свое тело</a:t>
            </a:r>
            <a:r>
              <a:rPr lang="ru-RU" i="0" u="none" strike="noStrike" dirty="0">
                <a:effectLst/>
              </a:rPr>
              <a:t>.</a:t>
            </a:r>
            <a:endParaRPr lang="en-US" dirty="0"/>
          </a:p>
          <a:p>
            <a:pPr algn="r">
              <a:buNone/>
            </a:pPr>
            <a:r>
              <a:rPr lang="en-US" i="0" u="none" strike="noStrike" dirty="0">
                <a:solidFill>
                  <a:srgbClr val="EEEAD2"/>
                </a:solidFill>
                <a:effectLst/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2:18-19 и 21)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09024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uilding&#10;&#10;AI-generated content may be incorrect.">
            <a:extLst>
              <a:ext uri="{FF2B5EF4-FFF2-40B4-BE49-F238E27FC236}">
                <a16:creationId xmlns:a16="http://schemas.microsoft.com/office/drawing/2014/main" id="{799FE7BD-17E4-583F-9FC2-E909F6A1B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0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C7BB3-F196-3E59-9205-13B443D61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786692"/>
          </a:xfrm>
        </p:spPr>
        <p:txBody>
          <a:bodyPr/>
          <a:lstStyle/>
          <a:p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3: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16 </a:t>
            </a:r>
            <a:r>
              <a:rPr lang="ru-RU" b="0" i="0" u="none" strike="noStrike" dirty="0">
                <a:solidFill>
                  <a:srgbClr val="EEEAD2"/>
                </a:solidFill>
                <a:effectLst/>
              </a:rPr>
              <a:t>Разве вы не знаете, что</a:t>
            </a:r>
            <a:r>
              <a:rPr lang="ru-RU" b="0" i="0" u="none" strike="noStrike" dirty="0">
                <a:effectLst/>
              </a:rPr>
              <a:t> </a:t>
            </a:r>
            <a:r>
              <a:rPr lang="ru-RU" b="1" i="0" u="none" strike="noStrike" dirty="0">
                <a:effectLst/>
              </a:rPr>
              <a:t>вы </a:t>
            </a:r>
            <a:r>
              <a:rPr lang="ru-RU" b="1" i="1" u="none" strike="noStrike" dirty="0">
                <a:effectLst/>
              </a:rPr>
              <a:t>вместе</a:t>
            </a:r>
            <a:r>
              <a:rPr lang="ru-RU" b="1" i="0" u="none" strike="noStrike" dirty="0">
                <a:effectLst/>
              </a:rPr>
              <a:t> – храм Божий и что в вас живет Дух Божий</a:t>
            </a:r>
            <a:r>
              <a:rPr lang="ru-RU" b="0" i="0" u="none" strike="noStrike" dirty="0">
                <a:effectLst/>
              </a:rPr>
              <a:t>?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17</a:t>
            </a:r>
            <a:r>
              <a:rPr lang="ru-RU" b="1" i="0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b="0" i="0" u="none" strike="noStrike" dirty="0">
                <a:solidFill>
                  <a:srgbClr val="EEEAD2"/>
                </a:solidFill>
                <a:effectLst/>
              </a:rPr>
              <a:t>Если кто-либо разрушит Божий храм, того разрушит Бог, потому что храм Божий свят, а храм этот – вы… </a:t>
            </a:r>
            <a:r>
              <a:rPr lang="en-US" baseline="30000" dirty="0">
                <a:solidFill>
                  <a:srgbClr val="EEEAD2"/>
                </a:solidFill>
              </a:rPr>
              <a:t>6:</a:t>
            </a:r>
            <a:r>
              <a:rPr lang="ru-RU" baseline="30000" dirty="0">
                <a:solidFill>
                  <a:srgbClr val="EEEAD2"/>
                </a:solidFill>
              </a:rPr>
              <a:t>19 </a:t>
            </a:r>
            <a:r>
              <a:rPr lang="ru-RU" dirty="0">
                <a:solidFill>
                  <a:srgbClr val="EEEAD2"/>
                </a:solidFill>
              </a:rPr>
              <a:t>Разве вы не знаете, что </a:t>
            </a:r>
            <a:r>
              <a:rPr lang="ru-RU" b="1" dirty="0"/>
              <a:t>ваше тело – это храм Святого Духа, Который живет в вас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и Которого вы получили от Бога? Вы уже не принадлежите самим себе, </a:t>
            </a:r>
            <a:r>
              <a:rPr lang="ru-RU" baseline="30000" dirty="0">
                <a:solidFill>
                  <a:srgbClr val="EEEAD2"/>
                </a:solidFill>
              </a:rPr>
              <a:t>20</a:t>
            </a:r>
            <a:r>
              <a:rPr lang="ru-RU" dirty="0">
                <a:solidFill>
                  <a:srgbClr val="EEEAD2"/>
                </a:solidFill>
              </a:rPr>
              <a:t> потому что вы были куплены дорогой ценой. Поэтому прославьте Бога в ваших телах.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(1 Послание Коринфянам 3:16-17 и 6:19-20)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60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34393-1BD0-EE0D-A1DB-AB101124E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58367"/>
            <a:ext cx="10944226" cy="4823269"/>
          </a:xfrm>
        </p:spPr>
        <p:txBody>
          <a:bodyPr/>
          <a:lstStyle/>
          <a:p>
            <a:r>
              <a:rPr lang="ru-RU" dirty="0"/>
              <a:t>«</a:t>
            </a:r>
            <a:r>
              <a:rPr lang="ru-RU" i="1" dirty="0"/>
              <a:t>Господь умер человеческою смертью на Кресте, чтобы из святого Его ребра, пробитого копьем и источившего кровь и воду, была создана духовная невеста Его, то есть Вселенская Церковь</a:t>
            </a:r>
            <a:r>
              <a:rPr lang="ru-RU" dirty="0"/>
              <a:t>».</a:t>
            </a:r>
          </a:p>
          <a:p>
            <a:pPr algn="r"/>
            <a:r>
              <a:rPr lang="ru-RU" dirty="0"/>
              <a:t>(Нил Синайский)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84574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D6D3E-F441-30EA-7E66-3CEF956FB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E1CD-115A-067B-9B2C-BFAECADE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792859"/>
          </a:xfrm>
        </p:spPr>
        <p:txBody>
          <a:bodyPr/>
          <a:lstStyle/>
          <a:p>
            <a:r>
              <a:rPr lang="ru-RU" dirty="0"/>
              <a:t>БОГ В РЁБРАХ, А НЕ В БРЁВНАХ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47069-4618-36B3-7A89-00715C324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914144"/>
            <a:ext cx="11008426" cy="3522152"/>
          </a:xfrm>
          <a:noFill/>
        </p:spPr>
        <p:txBody>
          <a:bodyPr/>
          <a:lstStyle/>
          <a:p>
            <a:r>
              <a:rPr lang="ru-RU" dirty="0"/>
              <a:t>Несмотря на то, сколь важны религиозные здания, нам не стоит забывать, что Бог прежде всего живёт в наших сердцах. Поэтому всем нам стоит:</a:t>
            </a: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Заглядывать в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сердце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Забывать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чтобы продвигаться;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Запоминать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чтобы прославлять;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Замечать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чтобы не терять главного.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027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297FA-F339-9C11-B71F-125559D5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80882"/>
            <a:ext cx="11008426" cy="980790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CF0FF-ADF2-4595-AB8C-843A172DC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743456"/>
            <a:ext cx="11008426" cy="369284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Тот факт, что одновременно община верующих и каждый из верующих </a:t>
            </a:r>
            <a:r>
              <a:rPr lang="ru-RU" dirty="0" smtClean="0">
                <a:solidFill>
                  <a:srgbClr val="EEEAD2"/>
                </a:solidFill>
              </a:rPr>
              <a:t>являются </a:t>
            </a:r>
            <a:r>
              <a:rPr lang="ru-RU" dirty="0">
                <a:solidFill>
                  <a:srgbClr val="EEEAD2"/>
                </a:solidFill>
              </a:rPr>
              <a:t>Духом </a:t>
            </a:r>
            <a:r>
              <a:rPr lang="ru-RU" dirty="0" smtClean="0">
                <a:solidFill>
                  <a:srgbClr val="EEEAD2"/>
                </a:solidFill>
              </a:rPr>
              <a:t>Святого, </a:t>
            </a:r>
            <a:r>
              <a:rPr lang="ru-RU" dirty="0">
                <a:solidFill>
                  <a:srgbClr val="EEEAD2"/>
                </a:solidFill>
              </a:rPr>
              <a:t>накладывает на </a:t>
            </a:r>
            <a:r>
              <a:rPr lang="ru-RU" dirty="0" smtClean="0">
                <a:solidFill>
                  <a:srgbClr val="EEEAD2"/>
                </a:solidFill>
              </a:rPr>
              <a:t>нас, </a:t>
            </a:r>
            <a:r>
              <a:rPr lang="ru-RU" dirty="0">
                <a:solidFill>
                  <a:srgbClr val="EEEAD2"/>
                </a:solidFill>
              </a:rPr>
              <a:t>с одной </a:t>
            </a:r>
            <a:r>
              <a:rPr lang="ru-RU" dirty="0" smtClean="0">
                <a:solidFill>
                  <a:srgbClr val="EEEAD2"/>
                </a:solidFill>
              </a:rPr>
              <a:t>стороны, </a:t>
            </a:r>
            <a:r>
              <a:rPr lang="ru-RU" dirty="0">
                <a:solidFill>
                  <a:srgbClr val="EEEAD2"/>
                </a:solidFill>
              </a:rPr>
              <a:t>определённые обязательства, </a:t>
            </a:r>
            <a:r>
              <a:rPr lang="ru-RU" dirty="0" smtClean="0">
                <a:solidFill>
                  <a:srgbClr val="EEEAD2"/>
                </a:solidFill>
              </a:rPr>
              <a:t>но, </a:t>
            </a:r>
            <a:r>
              <a:rPr lang="ru-RU" dirty="0">
                <a:solidFill>
                  <a:srgbClr val="EEEAD2"/>
                </a:solidFill>
              </a:rPr>
              <a:t>с другой </a:t>
            </a:r>
            <a:r>
              <a:rPr lang="ru-RU" dirty="0" smtClean="0">
                <a:solidFill>
                  <a:srgbClr val="EEEAD2"/>
                </a:solidFill>
              </a:rPr>
              <a:t>стороны, </a:t>
            </a:r>
            <a:r>
              <a:rPr lang="ru-RU" dirty="0">
                <a:solidFill>
                  <a:srgbClr val="EEEAD2"/>
                </a:solidFill>
              </a:rPr>
              <a:t>напоминает нам и о том, что мы выполняем эти обязательства не своей силой, но силой Духа Святого в нас и среди нас.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Напоминайте себе о том, что самый красивый, самый величественный собор – это наша церковь и наши тела.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572780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91296-4651-2DAB-1559-476D1A144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48640"/>
            <a:ext cx="10944226" cy="4932996"/>
          </a:xfrm>
          <a:noFill/>
        </p:spPr>
        <p:txBody>
          <a:bodyPr/>
          <a:lstStyle/>
          <a:p>
            <a:r>
              <a:rPr lang="ru-RU" dirty="0">
                <a:effectLst/>
              </a:rPr>
              <a:t>«</a:t>
            </a:r>
            <a:r>
              <a:rPr lang="ru-RU" b="1" i="1" dirty="0">
                <a:effectLst/>
              </a:rPr>
              <a:t>Церковь – не стены и крыша, но вера и жизнь… </a:t>
            </a:r>
            <a:r>
              <a:rPr lang="ru-RU" i="1" dirty="0">
                <a:solidFill>
                  <a:srgbClr val="EEEAD2"/>
                </a:solidFill>
                <a:effectLst/>
              </a:rPr>
              <a:t>Не удаляйся от Церкви, потому что нет ничего сильнее Церкви. Твоя надежда – Церковь, твое убежище – Церковь. Она выше неба, обширнее земли. Она никогда не стареет, но всегда цветет</a:t>
            </a:r>
            <a:r>
              <a:rPr lang="ru-RU" dirty="0">
                <a:solidFill>
                  <a:srgbClr val="EEEAD2"/>
                </a:solidFill>
                <a:effectLst/>
              </a:rPr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(Святитель Иоанн Златоуст)</a:t>
            </a:r>
            <a:endParaRPr lang="ru-RU" dirty="0">
              <a:solidFill>
                <a:srgbClr val="EEEAD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6746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x-none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62589e56-49db-468b-8cef-9bc6768a67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122475</TotalTime>
  <Words>771</Words>
  <Application>Microsoft Office PowerPoint</Application>
  <PresentationFormat>Широкоэкранный</PresentationFormat>
  <Paragraphs>87</Paragraphs>
  <Slides>28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ВОПРОСЫ</vt:lpstr>
      <vt:lpstr>БОГ В РЁБРАХ, А НЕ В БРЁВНАХ</vt:lpstr>
      <vt:lpstr>Презентация PowerPoint</vt:lpstr>
      <vt:lpstr>ЗНАЧИМОСТЬ СЕРДЦА</vt:lpstr>
      <vt:lpstr>Презентация PowerPoint</vt:lpstr>
      <vt:lpstr>Презентация PowerPoint</vt:lpstr>
      <vt:lpstr>Презентация PowerPoint</vt:lpstr>
      <vt:lpstr>ЗАБЫТЬ, ЧТОБЫ ПРОДВИГАТЬСЯ</vt:lpstr>
      <vt:lpstr>Презентация PowerPoint</vt:lpstr>
      <vt:lpstr>Презентация PowerPoint</vt:lpstr>
      <vt:lpstr>ЗАПОМИНАТЬ,  ЧТОБЫ ПРОСЛАВЛЯТЬ</vt:lpstr>
      <vt:lpstr>Презентация PowerPoint</vt:lpstr>
      <vt:lpstr>Презентация PowerPoint</vt:lpstr>
      <vt:lpstr>САМОЕ ГЛАВНОЕ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БОГ В РЁБРАХ, А НЕ В БРЁВНАХ</vt:lpstr>
      <vt:lpstr>ПРИМЕНЕНИЕ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DA</cp:lastModifiedBy>
  <cp:revision>669</cp:revision>
  <dcterms:created xsi:type="dcterms:W3CDTF">2020-09-24T09:54:03Z</dcterms:created>
  <dcterms:modified xsi:type="dcterms:W3CDTF">2025-04-26T11:25:54Z</dcterms:modified>
</cp:coreProperties>
</file>