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30"/>
  </p:notesMasterIdLst>
  <p:handoutMasterIdLst>
    <p:handoutMasterId r:id="rId31"/>
  </p:handoutMasterIdLst>
  <p:sldIdLst>
    <p:sldId id="2152" r:id="rId5"/>
    <p:sldId id="2155" r:id="rId6"/>
    <p:sldId id="2154" r:id="rId7"/>
    <p:sldId id="2157" r:id="rId8"/>
    <p:sldId id="2164" r:id="rId9"/>
    <p:sldId id="2172" r:id="rId10"/>
    <p:sldId id="2158" r:id="rId11"/>
    <p:sldId id="2159" r:id="rId12"/>
    <p:sldId id="2173" r:id="rId13"/>
    <p:sldId id="2160" r:id="rId14"/>
    <p:sldId id="2174" r:id="rId15"/>
    <p:sldId id="2161" r:id="rId16"/>
    <p:sldId id="2162" r:id="rId17"/>
    <p:sldId id="2163" r:id="rId18"/>
    <p:sldId id="2175" r:id="rId19"/>
    <p:sldId id="2165" r:id="rId20"/>
    <p:sldId id="2176" r:id="rId21"/>
    <p:sldId id="2166" r:id="rId22"/>
    <p:sldId id="2167" r:id="rId23"/>
    <p:sldId id="2177" r:id="rId24"/>
    <p:sldId id="2168" r:id="rId25"/>
    <p:sldId id="2169" r:id="rId26"/>
    <p:sldId id="2178" r:id="rId27"/>
    <p:sldId id="2170" r:id="rId28"/>
    <p:sldId id="2171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393" userDrawn="1">
          <p15:clr>
            <a:srgbClr val="A4A3A4"/>
          </p15:clr>
        </p15:guide>
        <p15:guide id="4" orient="horz" pos="3725" userDrawn="1">
          <p15:clr>
            <a:srgbClr val="A4A3A4"/>
          </p15:clr>
        </p15:guide>
        <p15:guide id="5" orient="horz" pos="4042" userDrawn="1">
          <p15:clr>
            <a:srgbClr val="A4A3A4"/>
          </p15:clr>
        </p15:guide>
        <p15:guide id="6" pos="7287" userDrawn="1">
          <p15:clr>
            <a:srgbClr val="A4A3A4"/>
          </p15:clr>
        </p15:guide>
        <p15:guide id="7" orient="horz" pos="278" userDrawn="1">
          <p15:clr>
            <a:srgbClr val="A4A3A4"/>
          </p15:clr>
        </p15:guide>
        <p15:guide id="8" orient="horz" pos="345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EAD2"/>
    <a:srgbClr val="FABD2B"/>
    <a:srgbClr val="A084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516"/>
    <p:restoredTop sz="96327"/>
  </p:normalViewPr>
  <p:slideViewPr>
    <p:cSldViewPr snapToGrid="0" snapToObjects="1">
      <p:cViewPr>
        <p:scale>
          <a:sx n="73" d="100"/>
          <a:sy n="73" d="100"/>
        </p:scale>
        <p:origin x="1656" y="1936"/>
      </p:cViewPr>
      <p:guideLst>
        <p:guide orient="horz" pos="2160"/>
        <p:guide pos="3840"/>
        <p:guide pos="393"/>
        <p:guide orient="horz" pos="3725"/>
        <p:guide orient="horz" pos="4042"/>
        <p:guide pos="7287"/>
        <p:guide orient="horz" pos="278"/>
        <p:guide orient="horz" pos="345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napToObjects="1" showGuides="1">
      <p:cViewPr varScale="1">
        <p:scale>
          <a:sx n="97" d="100"/>
          <a:sy n="97" d="100"/>
        </p:scale>
        <p:origin x="3120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0DF2BAA-8641-A675-F94E-5FB08B34E13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R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6A27EF0-1BED-3B03-B5EB-0823DE8B8E3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FFB1C9-76AB-C449-8045-361449949862}" type="datetimeFigureOut">
              <a:rPr lang="en-RU" smtClean="0"/>
              <a:t>3/16/25</a:t>
            </a:fld>
            <a:endParaRPr lang="en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FCB05C-91E3-49F2-738F-69EFE818BA1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R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296C0E-F132-7407-C42E-A8FDE01B072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6FB5AD-6CAF-744A-BCD1-2839521B78CD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3872184336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FD9057-650A-DA45-BBFC-E4A38716EBFB}" type="datetimeFigureOut">
              <a:rPr lang="en-RU" smtClean="0"/>
              <a:t>3/16/25</a:t>
            </a:fld>
            <a:endParaRPr lang="en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0BFED6-21E3-5342-AFB2-1D9FF8750C08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17552938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без заголов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DA21FBFA-627B-D8B4-E8BE-A6888F7305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441326"/>
            <a:ext cx="10944226" cy="5040312"/>
          </a:xfrm>
        </p:spPr>
        <p:txBody>
          <a:bodyPr lIns="0" tIns="0" rIns="0" bIns="0" anchor="ctr"/>
          <a:lstStyle>
            <a:lvl1pPr>
              <a:lnSpc>
                <a:spcPct val="100000"/>
              </a:lnSpc>
              <a:spcBef>
                <a:spcPts val="0"/>
              </a:spcBef>
              <a:defRPr/>
            </a:lvl1pPr>
            <a:lvl2pPr>
              <a:lnSpc>
                <a:spcPct val="100000"/>
              </a:lnSpc>
              <a:spcBef>
                <a:spcPts val="0"/>
              </a:spcBef>
              <a:defRPr/>
            </a:lvl2pPr>
            <a:lvl3pPr>
              <a:lnSpc>
                <a:spcPct val="100000"/>
              </a:lnSpc>
              <a:spcBef>
                <a:spcPts val="0"/>
              </a:spcBef>
              <a:defRPr/>
            </a:lvl3pPr>
            <a:lvl4pPr>
              <a:lnSpc>
                <a:spcPct val="100000"/>
              </a:lnSpc>
              <a:spcBef>
                <a:spcPts val="0"/>
              </a:spcBef>
              <a:defRPr/>
            </a:lvl4pPr>
            <a:lvl5pPr>
              <a:lnSpc>
                <a:spcPct val="100000"/>
              </a:lnSpc>
              <a:spcBef>
                <a:spcPts val="0"/>
              </a:spcBef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24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1 строка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3EFD7-9B2A-B740-A702-1D3D4A75C6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8" y="441325"/>
            <a:ext cx="10944225" cy="532069"/>
          </a:xfrm>
        </p:spPr>
        <p:txBody>
          <a:bodyPr anchor="ctr"/>
          <a:lstStyle/>
          <a:p>
            <a:r>
              <a:rPr lang="en-GB" dirty="0"/>
              <a:t>CLICK TO EDIT MASTER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9F8EC5-4C53-7742-A0BB-159B4D1558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401098"/>
            <a:ext cx="10944226" cy="4080538"/>
          </a:xfrm>
        </p:spPr>
        <p:txBody>
          <a:bodyPr lIns="0" tIns="0" rIns="0" bIns="0" anchor="ctr"/>
          <a:lstStyle>
            <a:lvl1pPr>
              <a:lnSpc>
                <a:spcPct val="100000"/>
              </a:lnSpc>
              <a:spcBef>
                <a:spcPts val="0"/>
              </a:spcBef>
              <a:defRPr/>
            </a:lvl1pPr>
            <a:lvl2pPr>
              <a:lnSpc>
                <a:spcPct val="100000"/>
              </a:lnSpc>
              <a:spcBef>
                <a:spcPts val="0"/>
              </a:spcBef>
              <a:defRPr/>
            </a:lvl2pPr>
            <a:lvl3pPr>
              <a:lnSpc>
                <a:spcPct val="100000"/>
              </a:lnSpc>
              <a:spcBef>
                <a:spcPts val="0"/>
              </a:spcBef>
              <a:defRPr/>
            </a:lvl3pPr>
            <a:lvl4pPr>
              <a:lnSpc>
                <a:spcPct val="100000"/>
              </a:lnSpc>
              <a:spcBef>
                <a:spcPts val="0"/>
              </a:spcBef>
              <a:defRPr/>
            </a:lvl4pPr>
            <a:lvl5pPr>
              <a:lnSpc>
                <a:spcPct val="100000"/>
              </a:lnSpc>
              <a:spcBef>
                <a:spcPts val="0"/>
              </a:spcBef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4391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2 строки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3EFD7-9B2A-B740-A702-1D3D4A75C6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8" y="441325"/>
            <a:ext cx="10944225" cy="1180998"/>
          </a:xfrm>
        </p:spPr>
        <p:txBody>
          <a:bodyPr anchor="ctr"/>
          <a:lstStyle/>
          <a:p>
            <a:r>
              <a:rPr lang="en-GB" dirty="0"/>
              <a:t>CLICK TO EDIT MASTER </a:t>
            </a:r>
            <a:br>
              <a:rPr lang="ru-RU" dirty="0"/>
            </a:br>
            <a:r>
              <a:rPr lang="en-GB" dirty="0"/>
              <a:t>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9F8EC5-4C53-7742-A0BB-159B4D1558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2020528"/>
            <a:ext cx="10944226" cy="3461107"/>
          </a:xfrm>
        </p:spPr>
        <p:txBody>
          <a:bodyPr lIns="0" tIns="0" rIns="0" bIns="0" anchor="ctr"/>
          <a:lstStyle>
            <a:lvl1pPr>
              <a:lnSpc>
                <a:spcPct val="100000"/>
              </a:lnSpc>
              <a:spcBef>
                <a:spcPts val="0"/>
              </a:spcBef>
              <a:defRPr/>
            </a:lvl1pPr>
            <a:lvl2pPr>
              <a:lnSpc>
                <a:spcPct val="100000"/>
              </a:lnSpc>
              <a:spcBef>
                <a:spcPts val="0"/>
              </a:spcBef>
              <a:defRPr/>
            </a:lvl2pPr>
            <a:lvl3pPr>
              <a:lnSpc>
                <a:spcPct val="100000"/>
              </a:lnSpc>
              <a:spcBef>
                <a:spcPts val="0"/>
              </a:spcBef>
              <a:defRPr/>
            </a:lvl3pPr>
            <a:lvl4pPr>
              <a:lnSpc>
                <a:spcPct val="100000"/>
              </a:lnSpc>
              <a:spcBef>
                <a:spcPts val="0"/>
              </a:spcBef>
              <a:defRPr/>
            </a:lvl4pPr>
            <a:lvl5pPr>
              <a:lnSpc>
                <a:spcPct val="100000"/>
              </a:lnSpc>
              <a:spcBef>
                <a:spcPts val="0"/>
              </a:spcBef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10799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3 строки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3EFD7-9B2A-B740-A702-1D3D4A75C6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8" y="441325"/>
            <a:ext cx="10944225" cy="1861004"/>
          </a:xfrm>
        </p:spPr>
        <p:txBody>
          <a:bodyPr anchor="ctr"/>
          <a:lstStyle/>
          <a:p>
            <a:r>
              <a:rPr lang="en-GB" dirty="0"/>
              <a:t>CLICK </a:t>
            </a:r>
            <a:br>
              <a:rPr lang="ru-RU" dirty="0"/>
            </a:br>
            <a:r>
              <a:rPr lang="en-GB" dirty="0"/>
              <a:t>TO EDIT MASTER </a:t>
            </a:r>
            <a:br>
              <a:rPr lang="ru-RU" dirty="0"/>
            </a:br>
            <a:r>
              <a:rPr lang="en-GB" dirty="0"/>
              <a:t>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9F8EC5-4C53-7742-A0BB-159B4D1558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2698955"/>
            <a:ext cx="10944226" cy="2782681"/>
          </a:xfrm>
        </p:spPr>
        <p:txBody>
          <a:bodyPr lIns="0" tIns="0" rIns="0" bIns="0" anchor="ctr"/>
          <a:lstStyle>
            <a:lvl1pPr>
              <a:lnSpc>
                <a:spcPct val="100000"/>
              </a:lnSpc>
              <a:spcBef>
                <a:spcPts val="0"/>
              </a:spcBef>
              <a:defRPr/>
            </a:lvl1pPr>
            <a:lvl2pPr>
              <a:lnSpc>
                <a:spcPct val="100000"/>
              </a:lnSpc>
              <a:spcBef>
                <a:spcPts val="0"/>
              </a:spcBef>
              <a:defRPr/>
            </a:lvl2pPr>
            <a:lvl3pPr>
              <a:lnSpc>
                <a:spcPct val="100000"/>
              </a:lnSpc>
              <a:spcBef>
                <a:spcPts val="0"/>
              </a:spcBef>
              <a:defRPr/>
            </a:lvl3pPr>
            <a:lvl4pPr>
              <a:lnSpc>
                <a:spcPct val="100000"/>
              </a:lnSpc>
              <a:spcBef>
                <a:spcPts val="0"/>
              </a:spcBef>
              <a:defRPr/>
            </a:lvl4pPr>
            <a:lvl5pPr>
              <a:lnSpc>
                <a:spcPct val="100000"/>
              </a:lnSpc>
              <a:spcBef>
                <a:spcPts val="0"/>
              </a:spcBef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69055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Заголовок 2 строки и  2 текс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01DF4C-9CFC-4945-B92C-A4AE158FE3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8" y="441325"/>
            <a:ext cx="10944225" cy="1384300"/>
          </a:xfrm>
        </p:spPr>
        <p:txBody>
          <a:bodyPr/>
          <a:lstStyle/>
          <a:p>
            <a:r>
              <a:rPr lang="en-GB" dirty="0"/>
              <a:t>CLICK TO EDIT </a:t>
            </a:r>
            <a:br>
              <a:rPr lang="ru-RU" dirty="0"/>
            </a:br>
            <a:r>
              <a:rPr lang="en-GB" dirty="0"/>
              <a:t>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91A5E4-2A61-CE4B-89F8-FF5B0E1800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3888" y="1825624"/>
            <a:ext cx="5179035" cy="3656013"/>
          </a:xfrm>
        </p:spPr>
        <p:txBody>
          <a:bodyPr lIns="0" tIns="0" rIns="0" bIns="0" anchor="ctr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429199-A26E-DA4B-892F-1D37F5B59B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1825625"/>
            <a:ext cx="5472113" cy="3656012"/>
          </a:xfrm>
        </p:spPr>
        <p:txBody>
          <a:bodyPr lIns="0" tIns="0" rIns="0" bIns="0" anchor="ctr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99549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1337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ED8FE2E-E35F-9446-9B41-FE8603915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0944225" cy="56156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GB" dirty="0"/>
              <a:t>CLICK TO EDIT MASTER TITLE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D4F738-B15A-6B45-A5D5-8A77D3C45B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1445342"/>
            <a:ext cx="10937854" cy="403629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5900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96" r:id="rId2"/>
    <p:sldLayoutId id="2147483695" r:id="rId3"/>
    <p:sldLayoutId id="2147483650" r:id="rId4"/>
    <p:sldLayoutId id="2147483652" r:id="rId5"/>
    <p:sldLayoutId id="2147483697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>
          <a:solidFill>
            <a:srgbClr val="FABD2B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buClr>
          <a:srgbClr val="FABD2B"/>
        </a:buClr>
        <a:buFont typeface="Arial" panose="020B0604020202020204" pitchFamily="34" charset="0"/>
        <a:buNone/>
        <a:defRPr sz="2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800100" indent="-342900" algn="l" defTabSz="914400" rtl="0" eaLnBrk="1" latinLnBrk="0" hangingPunct="1">
        <a:lnSpc>
          <a:spcPct val="100000"/>
        </a:lnSpc>
        <a:spcBef>
          <a:spcPts val="0"/>
        </a:spcBef>
        <a:buClr>
          <a:srgbClr val="FABD2B"/>
        </a:buClr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257300" indent="-342900" algn="l" defTabSz="914400" rtl="0" eaLnBrk="1" latinLnBrk="0" hangingPunct="1">
        <a:lnSpc>
          <a:spcPct val="100000"/>
        </a:lnSpc>
        <a:spcBef>
          <a:spcPts val="0"/>
        </a:spcBef>
        <a:buClr>
          <a:srgbClr val="FABD2B"/>
        </a:buClr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57350" indent="-285750" algn="l" defTabSz="914400" rtl="0" eaLnBrk="1" latinLnBrk="0" hangingPunct="1">
        <a:lnSpc>
          <a:spcPct val="100000"/>
        </a:lnSpc>
        <a:spcBef>
          <a:spcPts val="0"/>
        </a:spcBef>
        <a:buClr>
          <a:srgbClr val="FABD2B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114550" indent="-285750" algn="l" defTabSz="914400" rtl="0" eaLnBrk="1" latinLnBrk="0" hangingPunct="1">
        <a:lnSpc>
          <a:spcPct val="100000"/>
        </a:lnSpc>
        <a:spcBef>
          <a:spcPts val="0"/>
        </a:spcBef>
        <a:buClr>
          <a:srgbClr val="FABD2B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93" userDrawn="1">
          <p15:clr>
            <a:srgbClr val="F26B43"/>
          </p15:clr>
        </p15:guide>
        <p15:guide id="4" orient="horz" pos="3725" userDrawn="1">
          <p15:clr>
            <a:srgbClr val="F26B43"/>
          </p15:clr>
        </p15:guide>
        <p15:guide id="5" orient="horz" pos="4042" userDrawn="1">
          <p15:clr>
            <a:srgbClr val="F26B43"/>
          </p15:clr>
        </p15:guide>
        <p15:guide id="6" pos="7287" userDrawn="1">
          <p15:clr>
            <a:srgbClr val="F26B43"/>
          </p15:clr>
        </p15:guide>
        <p15:guide id="7" orient="horz" pos="3453" userDrawn="1">
          <p15:clr>
            <a:srgbClr val="F26B43"/>
          </p15:clr>
        </p15:guide>
        <p15:guide id="8" orient="horz" pos="27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C1D0189-40B8-4F8F-FF45-CFCA8507B8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91698" y="2214700"/>
            <a:ext cx="8652868" cy="292900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CE866D4-FFE8-01BD-C402-1C3C50435F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19530" y="811557"/>
            <a:ext cx="1152939" cy="1152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737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Объект 7" descr="Изображение выглядит как часовня, Святилища, в помещении, место поклонения&#10;&#10;Автоматически созданное описание">
            <a:extLst>
              <a:ext uri="{FF2B5EF4-FFF2-40B4-BE49-F238E27FC236}">
                <a16:creationId xmlns:a16="http://schemas.microsoft.com/office/drawing/2014/main" id="{14BD1F9F-B61C-1F64-C1D3-78BE91BCC7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30" b="30899"/>
          <a:stretch/>
        </p:blipFill>
        <p:spPr>
          <a:xfrm>
            <a:off x="623887" y="442800"/>
            <a:ext cx="10945800" cy="5040000"/>
          </a:xfrm>
        </p:spPr>
      </p:pic>
    </p:spTree>
    <p:extLst>
      <p:ext uri="{BB962C8B-B14F-4D97-AF65-F5344CB8AC3E}">
        <p14:creationId xmlns:p14="http://schemas.microsoft.com/office/powerpoint/2010/main" val="8151879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70DF46-4A8A-6BCE-9B48-B85C5A5F34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b="1" dirty="0">
                <a:effectLst/>
                <a:latin typeface="PT Sans" panose="020B0503020203020204" pitchFamily="34" charset="0"/>
              </a:rPr>
              <a:t>АДМИНИСТРАТИВНЫЕ ДЕЛА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8AA6CA5-D0A3-17CC-0037-32D321CE24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>
                <a:effectLst/>
                <a:latin typeface="PT Sans" panose="020B0503020203020204" pitchFamily="34" charset="0"/>
              </a:rPr>
              <a:t>Выбрали Александра Красноперова и Виктора Иванова старейшинами. Для</a:t>
            </a:r>
            <a:r>
              <a:rPr lang="ru-RU" dirty="0">
                <a:latin typeface="PT Sans" panose="020B0503020203020204" pitchFamily="34" charset="0"/>
              </a:rPr>
              <a:t> </a:t>
            </a:r>
            <a:r>
              <a:rPr lang="ru-RU" b="1" dirty="0">
                <a:effectLst/>
                <a:latin typeface="PT Sans" panose="020B0503020203020204" pitchFamily="34" charset="0"/>
              </a:rPr>
              <a:t>Александра это первый срок, а для Виктора уже второй.</a:t>
            </a:r>
            <a:endParaRPr lang="ru-RU" dirty="0">
              <a:effectLst/>
              <a:latin typeface="PT Sans" panose="020B0503020203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>
                <a:effectLst/>
                <a:latin typeface="PT Sans" panose="020B0503020203020204" pitchFamily="34" charset="0"/>
              </a:rPr>
              <a:t>Выбрали Ирину Красноперову </a:t>
            </a:r>
            <a:r>
              <a:rPr lang="ru-RU" b="1" dirty="0" err="1">
                <a:effectLst/>
                <a:latin typeface="PT Sans" panose="020B0503020203020204" pitchFamily="34" charset="0"/>
              </a:rPr>
              <a:t>диакониссой</a:t>
            </a:r>
            <a:r>
              <a:rPr lang="ru-RU" b="1" dirty="0">
                <a:effectLst/>
                <a:latin typeface="PT Sans" panose="020B0503020203020204" pitchFamily="34" charset="0"/>
              </a:rPr>
              <a:t>.</a:t>
            </a:r>
            <a:endParaRPr lang="ru-RU" b="1" dirty="0">
              <a:latin typeface="PT Sans" panose="020B0503020203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EEEAD2"/>
                </a:solidFill>
                <a:effectLst/>
                <a:latin typeface="PT Sans" panose="020B0503020203020204" pitchFamily="34" charset="0"/>
              </a:rPr>
              <a:t>Добавили исповедания грехов и </a:t>
            </a:r>
            <a:r>
              <a:rPr lang="ru-RU" dirty="0" err="1">
                <a:solidFill>
                  <a:srgbClr val="EEEAD2"/>
                </a:solidFill>
                <a:effectLst/>
                <a:latin typeface="PT Sans" panose="020B0503020203020204" pitchFamily="34" charset="0"/>
              </a:rPr>
              <a:t>нопоминание</a:t>
            </a:r>
            <a:r>
              <a:rPr lang="ru-RU" dirty="0">
                <a:solidFill>
                  <a:srgbClr val="EEEAD2"/>
                </a:solidFill>
                <a:effectLst/>
                <a:latin typeface="PT Sans" panose="020B0503020203020204" pitchFamily="34" charset="0"/>
              </a:rPr>
              <a:t> о прощении в литургию богослужений.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EEEAD2"/>
                </a:solidFill>
                <a:effectLst/>
                <a:latin typeface="PT Sans" panose="020B0503020203020204" pitchFamily="34" charset="0"/>
              </a:rPr>
              <a:t>Создали механизм отслеживания в электронных таблицах для создания и оптимизации процессов с новыми контактами, классами, собеседованиями с новыми членами и так далее. Также ввели персональный ответ по электронной почте для каждой заполненной формы.</a:t>
            </a:r>
          </a:p>
        </p:txBody>
      </p:sp>
    </p:spTree>
    <p:extLst>
      <p:ext uri="{BB962C8B-B14F-4D97-AF65-F5344CB8AC3E}">
        <p14:creationId xmlns:p14="http://schemas.microsoft.com/office/powerpoint/2010/main" val="8325548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70DF46-4A8A-6BCE-9B48-B85C5A5F34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b="1" dirty="0">
                <a:effectLst/>
                <a:latin typeface="PT Sans" panose="020B0503020203020204" pitchFamily="34" charset="0"/>
              </a:rPr>
              <a:t>АДМИНИСТРАТИВНЫЕ ДЕЛА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8AA6CA5-D0A3-17CC-0037-32D321CE24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EEEAD2"/>
                </a:solidFill>
                <a:effectLst/>
                <a:latin typeface="PT Sans" panose="020B0503020203020204" pitchFamily="34" charset="0"/>
              </a:rPr>
              <a:t>Создали новое служение для молодых парней «Дружина Московской Библейской церкви» – ребята оказывают помощь по воскресеньям различным церковным служениям: чаепитие, слайды, книги, техника, порядок, и многое другое, с чем дружина нам помогает.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EEEAD2"/>
                </a:solidFill>
                <a:effectLst/>
                <a:latin typeface="PT Sans" panose="020B0503020203020204" pitchFamily="34" charset="0"/>
              </a:rPr>
              <a:t>Объединили команду сбора пожертвований с Дружиной, чтобы увеличить ротацию людей в служении по воскресеньям.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EEEAD2"/>
                </a:solidFill>
                <a:effectLst/>
                <a:latin typeface="PT Sans" panose="020B0503020203020204" pitchFamily="34" charset="0"/>
              </a:rPr>
              <a:t>Переехали в новое помещение «Горница».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EEEAD2"/>
                </a:solidFill>
                <a:effectLst/>
                <a:latin typeface="PT Sans" panose="020B0503020203020204" pitchFamily="34" charset="0"/>
              </a:rPr>
              <a:t>Сделали ремонт в Горнице своими силами.</a:t>
            </a:r>
          </a:p>
        </p:txBody>
      </p:sp>
    </p:spTree>
    <p:extLst>
      <p:ext uri="{BB962C8B-B14F-4D97-AF65-F5344CB8AC3E}">
        <p14:creationId xmlns:p14="http://schemas.microsoft.com/office/powerpoint/2010/main" val="28811716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70DF46-4A8A-6BCE-9B48-B85C5A5F34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b="1" dirty="0">
                <a:effectLst/>
                <a:latin typeface="PT Sans" panose="020B0503020203020204" pitchFamily="34" charset="0"/>
              </a:rPr>
              <a:t>АДМИНИСТРАТИВНЫЕ ДЕЛА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8AA6CA5-D0A3-17CC-0037-32D321CE24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EEEAD2"/>
                </a:solidFill>
                <a:effectLst/>
                <a:latin typeface="PT Sans" panose="020B0503020203020204" pitchFamily="34" charset="0"/>
              </a:rPr>
              <a:t>Переехали чайным служением в </a:t>
            </a:r>
            <a:r>
              <a:rPr lang="ru-RU" dirty="0" err="1">
                <a:solidFill>
                  <a:srgbClr val="EEEAD2"/>
                </a:solidFill>
                <a:effectLst/>
                <a:latin typeface="PT Sans" panose="020B0503020203020204" pitchFamily="34" charset="0"/>
              </a:rPr>
              <a:t>Подалтарный</a:t>
            </a:r>
            <a:r>
              <a:rPr lang="ru-RU" dirty="0">
                <a:solidFill>
                  <a:srgbClr val="EEEAD2"/>
                </a:solidFill>
                <a:effectLst/>
                <a:latin typeface="PT Sans" panose="020B0503020203020204" pitchFamily="34" charset="0"/>
              </a:rPr>
              <a:t> зал, где теперь закреплено постоянное время за нами.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>
                <a:effectLst/>
                <a:latin typeface="PT Sans" panose="020B0503020203020204" pitchFamily="34" charset="0"/>
              </a:rPr>
              <a:t>Реформировали техническую команду, разделив ее на «Звуковиков» и «Дружину». Филипп Чевелёв принял на себя координацию этого служения.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>
                <a:effectLst/>
                <a:latin typeface="PT Sans" panose="020B0503020203020204" pitchFamily="34" charset="0"/>
              </a:rPr>
              <a:t>Добавили публикацию церковного календаря на месяц вперед в </a:t>
            </a:r>
            <a:r>
              <a:rPr lang="ru-RU" b="1" dirty="0" err="1">
                <a:effectLst/>
                <a:latin typeface="PT Sans" panose="020B0503020203020204" pitchFamily="34" charset="0"/>
              </a:rPr>
              <a:t>Телеграм</a:t>
            </a:r>
            <a:r>
              <a:rPr lang="ru-RU" b="1" dirty="0">
                <a:effectLst/>
                <a:latin typeface="PT Sans" panose="020B0503020203020204" pitchFamily="34" charset="0"/>
              </a:rPr>
              <a:t> канале и других социальных сетях, чтобы события были известны заранее.</a:t>
            </a:r>
          </a:p>
        </p:txBody>
      </p:sp>
    </p:spTree>
    <p:extLst>
      <p:ext uri="{BB962C8B-B14F-4D97-AF65-F5344CB8AC3E}">
        <p14:creationId xmlns:p14="http://schemas.microsoft.com/office/powerpoint/2010/main" val="42760684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Объект 9" descr="Изображение выглядит как одежда, в помещении, Человеческое лицо, человек&#10;&#10;Автоматически созданное описание">
            <a:extLst>
              <a:ext uri="{FF2B5EF4-FFF2-40B4-BE49-F238E27FC236}">
                <a16:creationId xmlns:a16="http://schemas.microsoft.com/office/drawing/2014/main" id="{BA8C3502-A071-3E8C-9F01-90C174BBD7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107" t="8561" r="107" b="22358"/>
          <a:stretch/>
        </p:blipFill>
        <p:spPr>
          <a:xfrm>
            <a:off x="612000" y="468000"/>
            <a:ext cx="10944000" cy="5040000"/>
          </a:xfrm>
        </p:spPr>
      </p:pic>
    </p:spTree>
    <p:extLst>
      <p:ext uri="{BB962C8B-B14F-4D97-AF65-F5344CB8AC3E}">
        <p14:creationId xmlns:p14="http://schemas.microsoft.com/office/powerpoint/2010/main" val="401753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70DF46-4A8A-6BCE-9B48-B85C5A5F34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b="1" dirty="0">
                <a:effectLst/>
                <a:latin typeface="PT Sans" panose="020B0503020203020204" pitchFamily="34" charset="0"/>
              </a:rPr>
              <a:t>ОБЩЕЦЕРКОВНЫЕ МЕРОПРИЯТИЯ</a:t>
            </a:r>
            <a:endParaRPr lang="ru-RU" dirty="0">
              <a:effectLst/>
              <a:latin typeface="PT Sans" panose="020B0503020203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8AA6CA5-D0A3-17CC-0037-32D321CE24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EEEAD2"/>
                </a:solidFill>
                <a:effectLst/>
                <a:latin typeface="PT Sans" panose="020B0503020203020204" pitchFamily="34" charset="0"/>
              </a:rPr>
              <a:t>Провели служение в Пепельную среду во второй раз.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EEEAD2"/>
                </a:solidFill>
                <a:effectLst/>
                <a:latin typeface="PT Sans" panose="020B0503020203020204" pitchFamily="34" charset="0"/>
              </a:rPr>
              <a:t>Провели служение в Чистый четверг во второй раз.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EEEAD2"/>
                </a:solidFill>
                <a:effectLst/>
                <a:latin typeface="PT Sans" panose="020B0503020203020204" pitchFamily="34" charset="0"/>
              </a:rPr>
              <a:t>Провели службу «Литургия теней». Было 133 присутствующих. </a:t>
            </a:r>
            <a:endParaRPr lang="ru-RU" dirty="0">
              <a:solidFill>
                <a:srgbClr val="EEEAD2"/>
              </a:solidFill>
              <a:latin typeface="PT Sans" panose="020B0503020203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EEEAD2"/>
                </a:solidFill>
                <a:effectLst/>
                <a:latin typeface="PT Sans" panose="020B0503020203020204" pitchFamily="34" charset="0"/>
              </a:rPr>
              <a:t>Провели пасхальное богослужение, на которое пришли 138 человек.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EEEAD2"/>
                </a:solidFill>
                <a:effectLst/>
                <a:latin typeface="PT Sans" panose="020B0503020203020204" pitchFamily="34" charset="0"/>
              </a:rPr>
              <a:t>Провели церковный выезд с участием 67 взрослых и 20 детей. </a:t>
            </a:r>
            <a:endParaRPr lang="ru-RU" dirty="0">
              <a:solidFill>
                <a:srgbClr val="EEEAD2"/>
              </a:solidFill>
              <a:latin typeface="PT Sans" panose="020B0503020203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>
                <a:effectLst/>
                <a:latin typeface="PT Sans" panose="020B0503020203020204" pitchFamily="34" charset="0"/>
              </a:rPr>
              <a:t>Провели особое богослужение в «Сочельник», на котором было 333 человека.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EEEAD2"/>
                </a:solidFill>
                <a:effectLst/>
                <a:latin typeface="PT Sans" panose="020B0503020203020204" pitchFamily="34" charset="0"/>
              </a:rPr>
              <a:t>Провели 4 собрания членов церкви.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EEEAD2"/>
                </a:solidFill>
                <a:effectLst/>
                <a:latin typeface="PT Sans" panose="020B0503020203020204" pitchFamily="34" charset="0"/>
              </a:rPr>
              <a:t>Крестили 6 человек.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>
                <a:effectLst/>
                <a:latin typeface="PT Sans" panose="020B0503020203020204" pitchFamily="34" charset="0"/>
              </a:rPr>
              <a:t>Приняли 23 новых членов.</a:t>
            </a:r>
          </a:p>
        </p:txBody>
      </p:sp>
    </p:spTree>
    <p:extLst>
      <p:ext uri="{BB962C8B-B14F-4D97-AF65-F5344CB8AC3E}">
        <p14:creationId xmlns:p14="http://schemas.microsoft.com/office/powerpoint/2010/main" val="4270826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70DF46-4A8A-6BCE-9B48-B85C5A5F34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b="1" dirty="0">
                <a:effectLst/>
                <a:latin typeface="PT Sans" panose="020B0503020203020204" pitchFamily="34" charset="0"/>
              </a:rPr>
              <a:t>ПРОСЛАВЛЕНИЕ</a:t>
            </a:r>
            <a:endParaRPr lang="ru-RU" dirty="0">
              <a:effectLst/>
              <a:latin typeface="PT Sans" panose="020B0503020203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8AA6CA5-D0A3-17CC-0037-32D321CE24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EEEAD2"/>
                </a:solidFill>
                <a:effectLst/>
                <a:latin typeface="PT Sans" panose="020B0503020203020204" pitchFamily="34" charset="0"/>
              </a:rPr>
              <a:t>Духовное развитие музыкальной команды: к репетициям и индивидуальным встречам добавлены духовные встречи всех. </a:t>
            </a:r>
            <a:endParaRPr lang="ru-RU" dirty="0">
              <a:solidFill>
                <a:srgbClr val="EEEAD2"/>
              </a:solidFill>
              <a:latin typeface="PT Sans" panose="020B0503020203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>
                <a:effectLst/>
                <a:latin typeface="PT Sans" panose="020B0503020203020204" pitchFamily="34" charset="0"/>
              </a:rPr>
              <a:t>Музыкальная команда под руководством Евгения </a:t>
            </a:r>
            <a:r>
              <a:rPr lang="ru-RU" b="1" dirty="0" err="1">
                <a:effectLst/>
                <a:latin typeface="PT Sans" panose="020B0503020203020204" pitchFamily="34" charset="0"/>
              </a:rPr>
              <a:t>Шандо</a:t>
            </a:r>
            <a:r>
              <a:rPr lang="ru-RU" b="1" dirty="0">
                <a:effectLst/>
                <a:latin typeface="PT Sans" panose="020B0503020203020204" pitchFamily="34" charset="0"/>
              </a:rPr>
              <a:t> взяла на себя третье воскресенье месяца. Эта же команда полностью провела поклонение на конференции «Всех Святых». </a:t>
            </a:r>
            <a:endParaRPr lang="ru-RU" b="1" dirty="0">
              <a:latin typeface="PT Sans" panose="020B0503020203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>
                <a:effectLst/>
                <a:latin typeface="PT Sans" panose="020B0503020203020204" pitchFamily="34" charset="0"/>
              </a:rPr>
              <a:t>Привлекли органистку (Елену Медведеву) к исполнению музыкальной прелюдии, чтобы люди готовили свои сердца к богослужению. </a:t>
            </a:r>
            <a:endParaRPr lang="ru-RU" b="1" dirty="0">
              <a:latin typeface="PT Sans" panose="020B0503020203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EEEAD2"/>
                </a:solidFill>
                <a:effectLst/>
                <a:latin typeface="PT Sans" panose="020B0503020203020204" pitchFamily="34" charset="0"/>
              </a:rPr>
              <a:t>Вовлекли 4 новых музыкантов.</a:t>
            </a:r>
            <a:endParaRPr lang="ru-RU" b="1" dirty="0">
              <a:solidFill>
                <a:srgbClr val="EEEAD2"/>
              </a:solidFill>
              <a:effectLst/>
              <a:latin typeface="PT Sans" panose="020B05030202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07192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 descr="Изображение выглядит как на открытом воздухе, трава, человек, дерево&#10;&#10;Автоматически созданное описание">
            <a:extLst>
              <a:ext uri="{FF2B5EF4-FFF2-40B4-BE49-F238E27FC236}">
                <a16:creationId xmlns:a16="http://schemas.microsoft.com/office/drawing/2014/main" id="{4209FD2E-A8DE-40D1-FCF3-A227233812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5322" b="6063"/>
          <a:stretch/>
        </p:blipFill>
        <p:spPr>
          <a:xfrm>
            <a:off x="623888" y="468000"/>
            <a:ext cx="10939279" cy="5004000"/>
          </a:xfrm>
        </p:spPr>
      </p:pic>
    </p:spTree>
    <p:extLst>
      <p:ext uri="{BB962C8B-B14F-4D97-AF65-F5344CB8AC3E}">
        <p14:creationId xmlns:p14="http://schemas.microsoft.com/office/powerpoint/2010/main" val="15307577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70DF46-4A8A-6BCE-9B48-B85C5A5F34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b="1" dirty="0">
                <a:effectLst/>
                <a:latin typeface="PT Sans" panose="020B0503020203020204" pitchFamily="34" charset="0"/>
              </a:rPr>
              <a:t>ДЕТСКОЕ СЛУЖЕНИЕ</a:t>
            </a:r>
            <a:endParaRPr lang="ru-RU" dirty="0">
              <a:effectLst/>
              <a:latin typeface="PT Sans" panose="020B0503020203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8AA6CA5-D0A3-17CC-0037-32D321CE24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6" y="1401098"/>
            <a:ext cx="11140221" cy="4080538"/>
          </a:xfrm>
        </p:spPr>
        <p:txBody>
          <a:bodyPr>
            <a:normAutofit fontScale="925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>
                <a:effectLst/>
                <a:latin typeface="PT Sans" panose="020B0503020203020204" pitchFamily="34" charset="0"/>
              </a:rPr>
              <a:t>Провели детский лагерь «С места событий» с 61 отдыхающим и 23 подростками </a:t>
            </a:r>
            <a:r>
              <a:rPr lang="en" b="1" dirty="0">
                <a:effectLst/>
                <a:latin typeface="PT Sans" panose="020B0503020203020204" pitchFamily="34" charset="0"/>
              </a:rPr>
              <a:t>Dream Team. </a:t>
            </a:r>
            <a:endParaRPr lang="ru-RU" b="1" dirty="0">
              <a:latin typeface="PT Sans" panose="020B0503020203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EEEAD2"/>
                </a:solidFill>
                <a:effectLst/>
                <a:latin typeface="PT Sans" panose="020B0503020203020204" pitchFamily="34" charset="0"/>
              </a:rPr>
              <a:t>Организовали подростковую группу Воскресной школы для детей 11-13 лет.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EEEAD2"/>
                </a:solidFill>
                <a:effectLst/>
                <a:latin typeface="PT Sans" panose="020B0503020203020204" pitchFamily="34" charset="0"/>
              </a:rPr>
              <a:t>Выбрали план изучения Библии для подростковой группы «Полет над Библией».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>
                <a:effectLst/>
                <a:latin typeface="PT Sans" panose="020B0503020203020204" pitchFamily="34" charset="0"/>
              </a:rPr>
              <a:t>Приняли в команду Воскресной Школы 7 новых преподавателей. </a:t>
            </a:r>
            <a:endParaRPr lang="ru-RU" b="1" dirty="0">
              <a:latin typeface="PT Sans" panose="020B0503020203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EEEAD2"/>
                </a:solidFill>
                <a:effectLst/>
                <a:latin typeface="PT Sans" panose="020B0503020203020204" pitchFamily="34" charset="0"/>
              </a:rPr>
              <a:t>Провели пикник детского служения и </a:t>
            </a:r>
            <a:r>
              <a:rPr lang="ru-RU" dirty="0" err="1">
                <a:solidFill>
                  <a:srgbClr val="EEEAD2"/>
                </a:solidFill>
                <a:effectLst/>
                <a:latin typeface="PT Sans" panose="020B0503020203020204" pitchFamily="34" charset="0"/>
              </a:rPr>
              <a:t>послелагерную</a:t>
            </a:r>
            <a:r>
              <a:rPr lang="ru-RU" dirty="0">
                <a:solidFill>
                  <a:srgbClr val="EEEAD2"/>
                </a:solidFill>
                <a:effectLst/>
                <a:latin typeface="PT Sans" panose="020B0503020203020204" pitchFamily="34" charset="0"/>
              </a:rPr>
              <a:t> встречу.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EEEAD2"/>
                </a:solidFill>
                <a:effectLst/>
                <a:latin typeface="PT Sans" panose="020B0503020203020204" pitchFamily="34" charset="0"/>
              </a:rPr>
              <a:t>Провели Пасхальный </a:t>
            </a:r>
            <a:r>
              <a:rPr lang="ru-RU" dirty="0" err="1">
                <a:solidFill>
                  <a:srgbClr val="EEEAD2"/>
                </a:solidFill>
                <a:effectLst/>
                <a:latin typeface="PT Sans" panose="020B0503020203020204" pitchFamily="34" charset="0"/>
              </a:rPr>
              <a:t>седер</a:t>
            </a:r>
            <a:r>
              <a:rPr lang="ru-RU" dirty="0">
                <a:solidFill>
                  <a:srgbClr val="EEEAD2"/>
                </a:solidFill>
                <a:effectLst/>
                <a:latin typeface="PT Sans" panose="020B0503020203020204" pitchFamily="34" charset="0"/>
              </a:rPr>
              <a:t> во время Пасхи.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EEEAD2"/>
                </a:solidFill>
                <a:effectLst/>
                <a:latin typeface="PT Sans" panose="020B0503020203020204" pitchFamily="34" charset="0"/>
              </a:rPr>
              <a:t>Провели обучение преподавателей младшей группы по курсу </a:t>
            </a:r>
            <a:r>
              <a:rPr lang="en" dirty="0">
                <a:solidFill>
                  <a:srgbClr val="EEEAD2"/>
                </a:solidFill>
                <a:effectLst/>
                <a:latin typeface="PT Sans" panose="020B0503020203020204" pitchFamily="34" charset="0"/>
              </a:rPr>
              <a:t>Godly Play</a:t>
            </a:r>
            <a:endParaRPr lang="ru-RU" b="1" dirty="0">
              <a:solidFill>
                <a:srgbClr val="EEEAD2"/>
              </a:solidFill>
              <a:effectLst/>
              <a:latin typeface="PT Sans" panose="020B05030202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75489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 descr="Изображение выглядит как на открытом воздухе, трава, люди, группа&#10;&#10;Автоматически созданное описание">
            <a:extLst>
              <a:ext uri="{FF2B5EF4-FFF2-40B4-BE49-F238E27FC236}">
                <a16:creationId xmlns:a16="http://schemas.microsoft.com/office/drawing/2014/main" id="{378E0E64-5261-82C8-11AF-8B2EFF22E1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4338" b="17258"/>
          <a:stretch/>
        </p:blipFill>
        <p:spPr>
          <a:xfrm>
            <a:off x="623888" y="468000"/>
            <a:ext cx="10972799" cy="5004000"/>
          </a:xfrm>
        </p:spPr>
      </p:pic>
    </p:spTree>
    <p:extLst>
      <p:ext uri="{BB962C8B-B14F-4D97-AF65-F5344CB8AC3E}">
        <p14:creationId xmlns:p14="http://schemas.microsoft.com/office/powerpoint/2010/main" val="11574856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70DF46-4A8A-6BCE-9B48-B85C5A5F34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b="1" dirty="0">
                <a:effectLst/>
                <a:latin typeface="PT Sans" panose="020B0503020203020204" pitchFamily="34" charset="0"/>
              </a:rPr>
              <a:t>МОЛОДЕЖНЫЕ СЛУЖЕНИЯ 180°</a:t>
            </a:r>
            <a:endParaRPr lang="ru-RU" dirty="0">
              <a:effectLst/>
              <a:latin typeface="PT Sans" panose="020B0503020203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8AA6CA5-D0A3-17CC-0037-32D321CE24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6" y="1401098"/>
            <a:ext cx="11140221" cy="4080538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>
                <a:effectLst/>
                <a:latin typeface="PT Sans" panose="020B0503020203020204" pitchFamily="34" charset="0"/>
              </a:rPr>
              <a:t>Провели зимний молодежный выезд в январе, на который приехало 53 участника.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EEEAD2"/>
                </a:solidFill>
                <a:effectLst/>
                <a:latin typeface="PT Sans" panose="020B0503020203020204" pitchFamily="34" charset="0"/>
              </a:rPr>
              <a:t>Провели однодневный выезд / тренинг-ретрит для лидеров 180°. </a:t>
            </a:r>
            <a:endParaRPr lang="ru-RU" dirty="0">
              <a:solidFill>
                <a:srgbClr val="EEEAD2"/>
              </a:solidFill>
              <a:latin typeface="PT Sans" panose="020B0503020203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EEEAD2"/>
                </a:solidFill>
                <a:effectLst/>
                <a:latin typeface="PT Sans" panose="020B0503020203020204" pitchFamily="34" charset="0"/>
              </a:rPr>
              <a:t>Нашли новое интересное место для ретритов.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>
                <a:effectLst/>
                <a:latin typeface="PT Sans" panose="020B0503020203020204" pitchFamily="34" charset="0"/>
              </a:rPr>
              <a:t>Провели 3-ю Миссионерскую поездку в Казань в июне группой 16 человек.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>
                <a:effectLst/>
                <a:latin typeface="PT Sans" panose="020B0503020203020204" pitchFamily="34" charset="0"/>
              </a:rPr>
              <a:t>Достигли большего сплочения и нового уровня организации команды . </a:t>
            </a:r>
            <a:endParaRPr lang="ru-RU" dirty="0">
              <a:latin typeface="PT Sans" panose="020B0503020203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>
                <a:effectLst/>
                <a:latin typeface="PT Sans" panose="020B0503020203020204" pitchFamily="34" charset="0"/>
              </a:rPr>
              <a:t>Провели молодежный летний выезд в июле, в котором приняло участие 53 человека.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>
                <a:effectLst/>
                <a:latin typeface="PT Sans" panose="020B0503020203020204" pitchFamily="34" charset="0"/>
              </a:rPr>
              <a:t>С апреля по сентябрь появилось до 10 новых прихожан в молодежном служении, некоторые стали посещать, начиная с приглашения на летний выезд. </a:t>
            </a:r>
          </a:p>
        </p:txBody>
      </p:sp>
    </p:spTree>
    <p:extLst>
      <p:ext uri="{BB962C8B-B14F-4D97-AF65-F5344CB8AC3E}">
        <p14:creationId xmlns:p14="http://schemas.microsoft.com/office/powerpoint/2010/main" val="33814995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70DF46-4A8A-6BCE-9B48-B85C5A5F34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b="1" dirty="0">
                <a:effectLst/>
                <a:latin typeface="PT Sans" panose="020B0503020203020204" pitchFamily="34" charset="0"/>
              </a:rPr>
              <a:t>МОЛОДЕЖНЫЕ СЛУЖЕНИЯ 180°</a:t>
            </a:r>
            <a:endParaRPr lang="ru-RU" dirty="0">
              <a:effectLst/>
              <a:latin typeface="PT Sans" panose="020B0503020203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8AA6CA5-D0A3-17CC-0037-32D321CE24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6" y="1401098"/>
            <a:ext cx="11140221" cy="4080538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EEEAD2"/>
                </a:solidFill>
                <a:effectLst/>
                <a:latin typeface="PT Sans" panose="020B0503020203020204" pitchFamily="34" charset="0"/>
              </a:rPr>
              <a:t>Провели вторую конференцию «Всех Святых» примерно на 66 участников и вечер хвалы на примерно 90 участников. Тема — «Только благодать».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EEEAD2"/>
                </a:solidFill>
                <a:effectLst/>
                <a:latin typeface="PT Sans" panose="020B0503020203020204" pitchFamily="34" charset="0"/>
              </a:rPr>
              <a:t>Проводили большие встречи 180°. Теперь решено проводить реже, приурочивая к календарным событиям.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EEEAD2"/>
                </a:solidFill>
                <a:effectLst/>
                <a:latin typeface="PT Sans" panose="020B0503020203020204" pitchFamily="34" charset="0"/>
              </a:rPr>
              <a:t>Еженедельно проводили воскресные встречи 180°.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EEEAD2"/>
                </a:solidFill>
                <a:effectLst/>
                <a:latin typeface="PT Sans" panose="020B0503020203020204" pitchFamily="34" charset="0"/>
              </a:rPr>
              <a:t>Каждые два месяца проводили молитвенные собрания 180°. </a:t>
            </a:r>
            <a:endParaRPr lang="ru-RU" dirty="0">
              <a:solidFill>
                <a:srgbClr val="EEEAD2"/>
              </a:solidFill>
              <a:latin typeface="PT Sans" panose="020B0503020203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EEEAD2"/>
                </a:solidFill>
                <a:effectLst/>
                <a:latin typeface="PT Sans" panose="020B0503020203020204" pitchFamily="34" charset="0"/>
              </a:rPr>
              <a:t>Проводили культурные и развлекательные мероприятия: посещение музеев, арт-фестиваль, открыли сбор средств для служения через продажи на барахолке на постоянной основе.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EEEAD2"/>
                </a:solidFill>
                <a:effectLst/>
                <a:latin typeface="PT Sans" panose="020B0503020203020204" pitchFamily="34" charset="0"/>
              </a:rPr>
              <a:t>Помогали в других служениях, в том числе детскому служению, в поиске волонтеров подростков и молодых юношей 18+ для детского выезда.</a:t>
            </a:r>
          </a:p>
        </p:txBody>
      </p:sp>
    </p:spTree>
    <p:extLst>
      <p:ext uri="{BB962C8B-B14F-4D97-AF65-F5344CB8AC3E}">
        <p14:creationId xmlns:p14="http://schemas.microsoft.com/office/powerpoint/2010/main" val="20540988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70DF46-4A8A-6BCE-9B48-B85C5A5F34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b="1" dirty="0">
                <a:effectLst/>
                <a:latin typeface="PT Sans" panose="020B0503020203020204" pitchFamily="34" charset="0"/>
              </a:rPr>
              <a:t>МОЛОДЕЖНЫЕ СЛУЖЕНИЯ 180°</a:t>
            </a:r>
            <a:endParaRPr lang="ru-RU" dirty="0">
              <a:effectLst/>
              <a:latin typeface="PT Sans" panose="020B0503020203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8AA6CA5-D0A3-17CC-0037-32D321CE24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6" y="1401098"/>
            <a:ext cx="11140221" cy="4080538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EEEAD2"/>
                </a:solidFill>
                <a:effectLst/>
                <a:latin typeface="PT Sans" panose="020B0503020203020204" pitchFamily="34" charset="0"/>
              </a:rPr>
              <a:t>Провели несколько акций сбора средств для различных целей.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>
                <a:effectLst/>
                <a:latin typeface="PT Sans" panose="020B0503020203020204" pitchFamily="34" charset="0"/>
              </a:rPr>
              <a:t>Увеличили количество воскресных групп до трех – младше 18 лет, с 18 до 24 лет, и от 25 до 29 лет. </a:t>
            </a:r>
            <a:endParaRPr lang="ru-RU" b="1" dirty="0">
              <a:latin typeface="PT Sans" panose="020B0503020203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EEEAD2"/>
                </a:solidFill>
                <a:effectLst/>
                <a:latin typeface="PT Sans" panose="020B0503020203020204" pitchFamily="34" charset="0"/>
              </a:rPr>
              <a:t>Провели организационную встречу лидерской команды для нового сезона, собрали команду из 9 координаторов и 30 служителей / волонтеров.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EEEAD2"/>
                </a:solidFill>
                <a:effectLst/>
                <a:latin typeface="PT Sans" panose="020B0503020203020204" pitchFamily="34" charset="0"/>
              </a:rPr>
              <a:t>Приютили ~10 ребят из других городов во время наших крупных мероприятий.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EEEAD2"/>
                </a:solidFill>
                <a:effectLst/>
                <a:latin typeface="PT Sans" panose="020B0503020203020204" pitchFamily="34" charset="0"/>
              </a:rPr>
              <a:t>Молодежь из 6 городов присоединилась к нам на наших крупных мероприятиях.</a:t>
            </a:r>
          </a:p>
        </p:txBody>
      </p:sp>
    </p:spTree>
    <p:extLst>
      <p:ext uri="{BB962C8B-B14F-4D97-AF65-F5344CB8AC3E}">
        <p14:creationId xmlns:p14="http://schemas.microsoft.com/office/powerpoint/2010/main" val="23374080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 descr="Изображение выглядит как одежда, человек, Человеческое лицо, в помещении&#10;&#10;Автоматически созданное описание">
            <a:extLst>
              <a:ext uri="{FF2B5EF4-FFF2-40B4-BE49-F238E27FC236}">
                <a16:creationId xmlns:a16="http://schemas.microsoft.com/office/drawing/2014/main" id="{5E146000-27CD-66B3-DF3B-ABB90EDACB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5346" r="2" b="5581"/>
          <a:stretch/>
        </p:blipFill>
        <p:spPr>
          <a:xfrm>
            <a:off x="623888" y="468000"/>
            <a:ext cx="10944000" cy="5040000"/>
          </a:xfrm>
        </p:spPr>
      </p:pic>
    </p:spTree>
    <p:extLst>
      <p:ext uri="{BB962C8B-B14F-4D97-AF65-F5344CB8AC3E}">
        <p14:creationId xmlns:p14="http://schemas.microsoft.com/office/powerpoint/2010/main" val="18471910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70DF46-4A8A-6BCE-9B48-B85C5A5F34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b="1" dirty="0">
                <a:effectLst/>
                <a:latin typeface="PT Sans" panose="020B0503020203020204" pitchFamily="34" charset="0"/>
              </a:rPr>
              <a:t>ЖЕНСКОЕ СЛУЖЕНИЕ</a:t>
            </a:r>
            <a:endParaRPr lang="ru-RU" dirty="0">
              <a:effectLst/>
              <a:latin typeface="PT Sans" panose="020B0503020203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8AA6CA5-D0A3-17CC-0037-32D321CE24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6" y="1401098"/>
            <a:ext cx="11140221" cy="4080538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EEEAD2"/>
                </a:solidFill>
                <a:effectLst/>
                <a:latin typeface="PT Sans" panose="020B0503020203020204" pitchFamily="34" charset="0"/>
              </a:rPr>
              <a:t>Женщины стали более открытыми и свободно делятся молитвенными просьбами. </a:t>
            </a:r>
            <a:endParaRPr lang="ru-RU" dirty="0">
              <a:solidFill>
                <a:srgbClr val="EEEAD2"/>
              </a:solidFill>
              <a:latin typeface="PT Sans" panose="020B0503020203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EEEAD2"/>
                </a:solidFill>
                <a:effectLst/>
                <a:latin typeface="PT Sans" panose="020B0503020203020204" pitchFamily="34" charset="0"/>
              </a:rPr>
              <a:t>Появилась постоянная группа женщин, которая не пропускает молитвенные собрания.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EEEAD2"/>
                </a:solidFill>
                <a:effectLst/>
                <a:latin typeface="PT Sans" panose="020B0503020203020204" pitchFamily="34" charset="0"/>
              </a:rPr>
              <a:t>Много ответов на молитвы.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EEEAD2"/>
                </a:solidFill>
                <a:effectLst/>
                <a:latin typeface="PT Sans" panose="020B0503020203020204" pitchFamily="34" charset="0"/>
              </a:rPr>
              <a:t>«Марафон благодарностей». Некоторые женщины стали вести дневник благодарности ежедневно.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EEEAD2"/>
                </a:solidFill>
                <a:effectLst/>
                <a:latin typeface="PT Sans" panose="020B0503020203020204" pitchFamily="34" charset="0"/>
              </a:rPr>
              <a:t>Посвящение на месяц служить друг другу молитвой.</a:t>
            </a:r>
          </a:p>
        </p:txBody>
      </p:sp>
    </p:spTree>
    <p:extLst>
      <p:ext uri="{BB962C8B-B14F-4D97-AF65-F5344CB8AC3E}">
        <p14:creationId xmlns:p14="http://schemas.microsoft.com/office/powerpoint/2010/main" val="19893727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 descr="Изображение выглядит как одежда, человек, инвалидная коляска, Человеческое лицо&#10;&#10;Автоматически созданное описание">
            <a:extLst>
              <a:ext uri="{FF2B5EF4-FFF2-40B4-BE49-F238E27FC236}">
                <a16:creationId xmlns:a16="http://schemas.microsoft.com/office/drawing/2014/main" id="{27D77336-EEC8-1B06-A608-BFE37AF38D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7208" b="38456"/>
          <a:stretch/>
        </p:blipFill>
        <p:spPr>
          <a:xfrm>
            <a:off x="623888" y="468000"/>
            <a:ext cx="10944225" cy="5004000"/>
          </a:xfrm>
        </p:spPr>
      </p:pic>
    </p:spTree>
    <p:extLst>
      <p:ext uri="{BB962C8B-B14F-4D97-AF65-F5344CB8AC3E}">
        <p14:creationId xmlns:p14="http://schemas.microsoft.com/office/powerpoint/2010/main" val="38839789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70DF46-4A8A-6BCE-9B48-B85C5A5F34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1738097" cy="532069"/>
          </a:xfrm>
        </p:spPr>
        <p:txBody>
          <a:bodyPr>
            <a:noAutofit/>
          </a:bodyPr>
          <a:lstStyle/>
          <a:p>
            <a:r>
              <a:rPr lang="ru-RU" sz="4400" b="1" dirty="0">
                <a:effectLst/>
                <a:latin typeface="PT Sans" panose="020B0503020203020204" pitchFamily="34" charset="0"/>
              </a:rPr>
              <a:t>СОЦИАЛЬНОЕ СЛУЖЕНИЕ «ГЛУБЖЕ СЛОВ»</a:t>
            </a:r>
            <a:endParaRPr lang="ru-RU" sz="4400" dirty="0">
              <a:effectLst/>
              <a:latin typeface="PT Sans" panose="020B0503020203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8AA6CA5-D0A3-17CC-0037-32D321CE24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6" y="1401098"/>
            <a:ext cx="11140221" cy="4080538"/>
          </a:xfrm>
        </p:spPr>
        <p:txBody>
          <a:bodyPr>
            <a:normAutofit/>
          </a:bodyPr>
          <a:lstStyle/>
          <a:p>
            <a:r>
              <a:rPr lang="ru-RU" b="1" dirty="0">
                <a:effectLst/>
                <a:latin typeface="PT Sans" panose="020B0503020203020204" pitchFamily="34" charset="0"/>
              </a:rPr>
              <a:t>Больница</a:t>
            </a:r>
            <a:r>
              <a:rPr lang="ru-RU" dirty="0">
                <a:solidFill>
                  <a:srgbClr val="EEEAD2"/>
                </a:solidFill>
                <a:effectLst/>
                <a:latin typeface="PT Sans" panose="020B0503020203020204" pitchFamily="34" charset="0"/>
              </a:rPr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EEEAD2"/>
                </a:solidFill>
                <a:effectLst/>
                <a:latin typeface="PT Sans" panose="020B0503020203020204" pitchFamily="34" charset="0"/>
              </a:rPr>
              <a:t>Провели 8 праздников в онкологических отделениях детской больницы.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>
                <a:effectLst/>
                <a:latin typeface="PT Sans" panose="020B0503020203020204" pitchFamily="34" charset="0"/>
              </a:rPr>
              <a:t>Провели два Больших праздника на всю больницу: для 80 детей и их родителей.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>
                <a:effectLst/>
                <a:latin typeface="PT Sans" panose="020B0503020203020204" pitchFamily="34" charset="0"/>
              </a:rPr>
              <a:t>Команда выросла до 36 людей, из них 10 человек неверующие, коллеги и друзья.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EEEAD2"/>
                </a:solidFill>
                <a:effectLst/>
                <a:latin typeface="PT Sans" panose="020B0503020203020204" pitchFamily="34" charset="0"/>
              </a:rPr>
              <a:t>Собрали за год 85 000 рублей нужды служения.</a:t>
            </a:r>
          </a:p>
        </p:txBody>
      </p:sp>
    </p:spTree>
    <p:extLst>
      <p:ext uri="{BB962C8B-B14F-4D97-AF65-F5344CB8AC3E}">
        <p14:creationId xmlns:p14="http://schemas.microsoft.com/office/powerpoint/2010/main" val="2827132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70DF46-4A8A-6BCE-9B48-B85C5A5F34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1738097" cy="532069"/>
          </a:xfrm>
        </p:spPr>
        <p:txBody>
          <a:bodyPr>
            <a:noAutofit/>
          </a:bodyPr>
          <a:lstStyle/>
          <a:p>
            <a:r>
              <a:rPr lang="ru-RU" sz="4400" b="1" dirty="0">
                <a:effectLst/>
                <a:latin typeface="PT Sans" panose="020B0503020203020204" pitchFamily="34" charset="0"/>
              </a:rPr>
              <a:t>СОЦИАЛЬНОЕ СЛУЖЕНИЕ «ГЛУБЖЕ СЛОВ»</a:t>
            </a:r>
            <a:endParaRPr lang="ru-RU" sz="4400" dirty="0">
              <a:effectLst/>
              <a:latin typeface="PT Sans" panose="020B0503020203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8AA6CA5-D0A3-17CC-0037-32D321CE24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6" y="1401098"/>
            <a:ext cx="11140221" cy="4080538"/>
          </a:xfrm>
        </p:spPr>
        <p:txBody>
          <a:bodyPr>
            <a:normAutofit/>
          </a:bodyPr>
          <a:lstStyle/>
          <a:p>
            <a:r>
              <a:rPr lang="ru-RU" b="1" dirty="0">
                <a:effectLst/>
                <a:latin typeface="PT Sans" panose="020B0503020203020204" pitchFamily="34" charset="0"/>
              </a:rPr>
              <a:t>Дом престарелых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>
                <a:effectLst/>
                <a:latin typeface="PT Sans" panose="020B0503020203020204" pitchFamily="34" charset="0"/>
              </a:rPr>
              <a:t>10 раз команда служения посетила дом престарелых.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EEEAD2"/>
                </a:solidFill>
                <a:effectLst/>
                <a:latin typeface="PT Sans" panose="020B0503020203020204" pitchFamily="34" charset="0"/>
              </a:rPr>
              <a:t>Собрали 25 подарков для бабушек и дедушек и 10 подарков для персонала.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EEEAD2"/>
                </a:solidFill>
                <a:effectLst/>
                <a:latin typeface="PT Sans" panose="020B0503020203020204" pitchFamily="34" charset="0"/>
              </a:rPr>
              <a:t>Собрали за год 78 000 рублей на помощь.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ru-RU" dirty="0">
              <a:solidFill>
                <a:srgbClr val="EEEAD2"/>
              </a:solidFill>
              <a:effectLst/>
              <a:latin typeface="PT Sans" panose="020B05030202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08661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 descr="Изображение выглядит как на открытом воздухе, одежда, обувь, человек&#10;&#10;Автоматически созданное описание">
            <a:extLst>
              <a:ext uri="{FF2B5EF4-FFF2-40B4-BE49-F238E27FC236}">
                <a16:creationId xmlns:a16="http://schemas.microsoft.com/office/drawing/2014/main" id="{AF5AFFBD-FB09-FE38-CD07-E4ACD58B54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5438" b="6036"/>
          <a:stretch/>
        </p:blipFill>
        <p:spPr>
          <a:xfrm>
            <a:off x="623888" y="468000"/>
            <a:ext cx="10944225" cy="5004000"/>
          </a:xfrm>
        </p:spPr>
      </p:pic>
    </p:spTree>
    <p:extLst>
      <p:ext uri="{BB962C8B-B14F-4D97-AF65-F5344CB8AC3E}">
        <p14:creationId xmlns:p14="http://schemas.microsoft.com/office/powerpoint/2010/main" val="40277878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70DF46-4A8A-6BCE-9B48-B85C5A5F34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1738097" cy="532069"/>
          </a:xfrm>
        </p:spPr>
        <p:txBody>
          <a:bodyPr>
            <a:noAutofit/>
          </a:bodyPr>
          <a:lstStyle/>
          <a:p>
            <a:r>
              <a:rPr lang="ru-RU" sz="4400" b="1" dirty="0">
                <a:effectLst/>
                <a:latin typeface="PT Sans" panose="020B0503020203020204" pitchFamily="34" charset="0"/>
              </a:rPr>
              <a:t>СОЦИАЛЬНОЕ СЛУЖЕНИЕ «ГЛУБЖЕ СЛОВ»</a:t>
            </a:r>
            <a:endParaRPr lang="ru-RU" sz="4400" dirty="0">
              <a:effectLst/>
              <a:latin typeface="PT Sans" panose="020B0503020203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8AA6CA5-D0A3-17CC-0037-32D321CE24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6" y="1401098"/>
            <a:ext cx="11140221" cy="4080538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>
                <a:effectLst/>
                <a:latin typeface="PT Sans" panose="020B0503020203020204" pitchFamily="34" charset="0"/>
              </a:rPr>
              <a:t>Беженцы</a:t>
            </a:r>
            <a:r>
              <a:rPr lang="ru-RU" dirty="0">
                <a:solidFill>
                  <a:srgbClr val="EEEAD2"/>
                </a:solidFill>
                <a:effectLst/>
                <a:latin typeface="PT Sans" panose="020B0503020203020204" pitchFamily="34" charset="0"/>
              </a:rPr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>
                <a:effectLst/>
                <a:latin typeface="PT Sans" panose="020B0503020203020204" pitchFamily="34" charset="0"/>
              </a:rPr>
              <a:t>Большой пасхальный сбор. </a:t>
            </a:r>
            <a:r>
              <a:rPr lang="ru-RU" b="1" dirty="0" err="1">
                <a:effectLst/>
                <a:latin typeface="PT Sans" panose="020B0503020203020204" pitchFamily="34" charset="0"/>
              </a:rPr>
              <a:t>Зайдействали</a:t>
            </a:r>
            <a:r>
              <a:rPr lang="ru-RU" b="1" dirty="0">
                <a:effectLst/>
                <a:latin typeface="PT Sans" panose="020B0503020203020204" pitchFamily="34" charset="0"/>
              </a:rPr>
              <a:t> всю церковь в </a:t>
            </a:r>
            <a:r>
              <a:rPr lang="ru-RU" b="1" dirty="0" err="1">
                <a:effectLst/>
                <a:latin typeface="PT Sans" panose="020B0503020203020204" pitchFamily="34" charset="0"/>
              </a:rPr>
              <a:t>сборе,также</a:t>
            </a:r>
            <a:r>
              <a:rPr lang="ru-RU" b="1" dirty="0">
                <a:effectLst/>
                <a:latin typeface="PT Sans" panose="020B0503020203020204" pitchFamily="34" charset="0"/>
              </a:rPr>
              <a:t> присоединились лютеранская община </a:t>
            </a:r>
            <a:r>
              <a:rPr lang="ru-RU" b="1" dirty="0" err="1">
                <a:effectLst/>
                <a:latin typeface="PT Sans" panose="020B0503020203020204" pitchFamily="34" charset="0"/>
              </a:rPr>
              <a:t>Евагелическо</a:t>
            </a:r>
            <a:r>
              <a:rPr lang="ru-RU" b="1" dirty="0">
                <a:effectLst/>
                <a:latin typeface="PT Sans" panose="020B0503020203020204" pitchFamily="34" charset="0"/>
              </a:rPr>
              <a:t>-лютеранского собора Святых Петра и Павла, а также церковь Рождества Христова и компания </a:t>
            </a:r>
            <a:r>
              <a:rPr lang="en" b="1" dirty="0" err="1">
                <a:effectLst/>
                <a:latin typeface="PT Sans" panose="020B0503020203020204" pitchFamily="34" charset="0"/>
              </a:rPr>
              <a:t>Digniori</a:t>
            </a:r>
            <a:r>
              <a:rPr lang="en" b="1" dirty="0">
                <a:effectLst/>
                <a:latin typeface="PT Sans" panose="020B0503020203020204" pitchFamily="34" charset="0"/>
              </a:rPr>
              <a:t> Arts. </a:t>
            </a:r>
            <a:r>
              <a:rPr lang="ru-RU" b="1" dirty="0">
                <a:effectLst/>
                <a:latin typeface="PT Sans" panose="020B0503020203020204" pitchFamily="34" charset="0"/>
              </a:rPr>
              <a:t>Собрали и упаковали силами молодежи и другими ребятами 120 гуманитарных наборов и несколько коробок помощи.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EEEAD2"/>
                </a:solidFill>
                <a:effectLst/>
                <a:latin typeface="PT Sans" panose="020B0503020203020204" pitchFamily="34" charset="0"/>
              </a:rPr>
              <a:t>Собрали средства и оказали помощь беженцам из Курской области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EEEAD2"/>
                </a:solidFill>
                <a:effectLst/>
                <a:latin typeface="PT Sans" panose="020B0503020203020204" pitchFamily="34" charset="0"/>
              </a:rPr>
              <a:t>Приняли Владимира Иванова в качестве нашего миссионера на Донбассе и оказали ему финансовую помощь в его поездках.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EEEAD2"/>
                </a:solidFill>
                <a:effectLst/>
                <a:latin typeface="PT Sans" panose="020B0503020203020204" pitchFamily="34" charset="0"/>
              </a:rPr>
              <a:t>За год собрали 464 000 рублей на помощь.</a:t>
            </a:r>
          </a:p>
        </p:txBody>
      </p:sp>
    </p:spTree>
    <p:extLst>
      <p:ext uri="{BB962C8B-B14F-4D97-AF65-F5344CB8AC3E}">
        <p14:creationId xmlns:p14="http://schemas.microsoft.com/office/powerpoint/2010/main" val="17616838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70DF46-4A8A-6BCE-9B48-B85C5A5F34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1738097" cy="532069"/>
          </a:xfrm>
        </p:spPr>
        <p:txBody>
          <a:bodyPr>
            <a:noAutofit/>
          </a:bodyPr>
          <a:lstStyle/>
          <a:p>
            <a:r>
              <a:rPr lang="ru-RU" sz="4400" b="1" dirty="0">
                <a:effectLst/>
                <a:latin typeface="PT Sans" panose="020B0503020203020204" pitchFamily="34" charset="0"/>
              </a:rPr>
              <a:t>СОЦИАЛЬНОЕ СЛУЖЕНИЕ «ГЛУБЖЕ СЛОВ»</a:t>
            </a:r>
            <a:endParaRPr lang="ru-RU" sz="4400" dirty="0">
              <a:effectLst/>
              <a:latin typeface="PT Sans" panose="020B0503020203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8AA6CA5-D0A3-17CC-0037-32D321CE24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6" y="1401098"/>
            <a:ext cx="10944227" cy="4080538"/>
          </a:xfrm>
        </p:spPr>
        <p:txBody>
          <a:bodyPr>
            <a:normAutofit fontScale="85000" lnSpcReduction="20000"/>
          </a:bodyPr>
          <a:lstStyle/>
          <a:p>
            <a:r>
              <a:rPr lang="ru-RU" b="1" dirty="0">
                <a:effectLst/>
                <a:latin typeface="PT Sans" panose="020B0503020203020204" pitchFamily="34" charset="0"/>
              </a:rPr>
              <a:t>День Благотворительности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>
                <a:effectLst/>
                <a:latin typeface="PT Sans" panose="020B0503020203020204" pitchFamily="34" charset="0"/>
              </a:rPr>
              <a:t>В этом году было больше тех, кто взял на себя целые блоки в проведении дня благотворительности, прошло все слаженно.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ru-RU" b="1" dirty="0">
              <a:effectLst/>
              <a:latin typeface="PT Sans" panose="020B0503020203020204" pitchFamily="34" charset="0"/>
            </a:endParaRPr>
          </a:p>
          <a:p>
            <a:r>
              <a:rPr lang="ru-RU" b="1" dirty="0">
                <a:effectLst/>
                <a:latin typeface="PT Sans" panose="020B0503020203020204" pitchFamily="34" charset="0"/>
              </a:rPr>
              <a:t>Комитет Милосердия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EEEAD2"/>
                </a:solidFill>
                <a:effectLst/>
                <a:latin typeface="PT Sans" panose="020B0503020203020204" pitchFamily="34" charset="0"/>
              </a:rPr>
              <a:t>Разработали политику служения милосердия.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EEEAD2"/>
                </a:solidFill>
                <a:effectLst/>
                <a:latin typeface="PT Sans" panose="020B0503020203020204" pitchFamily="34" charset="0"/>
              </a:rPr>
              <a:t>Начали работу, действуем согласно памятке, все стало понятно и прозрачно.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EEEAD2"/>
                </a:solidFill>
                <a:effectLst/>
                <a:latin typeface="PT Sans" panose="020B0503020203020204" pitchFamily="34" charset="0"/>
              </a:rPr>
              <a:t>Выделена помощь двум ребятам, разобрали кейсы вместе.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EEEAD2"/>
                </a:solidFill>
                <a:effectLst/>
                <a:latin typeface="PT Sans" panose="020B0503020203020204" pitchFamily="34" charset="0"/>
              </a:rPr>
              <a:t>Благословили людей, у которых умер кто-то из родственников. </a:t>
            </a:r>
            <a:endParaRPr lang="ru-RU" dirty="0">
              <a:solidFill>
                <a:srgbClr val="EEEAD2"/>
              </a:solidFill>
              <a:latin typeface="PT Sans" panose="020B0503020203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EEEAD2"/>
                </a:solidFill>
                <a:effectLst/>
                <a:latin typeface="PT Sans" panose="020B0503020203020204" pitchFamily="34" charset="0"/>
              </a:rPr>
              <a:t>Распределили 76 500 рублей нуждающимся. </a:t>
            </a:r>
          </a:p>
          <a:p>
            <a:endParaRPr lang="ru-RU" b="1" dirty="0">
              <a:effectLst/>
              <a:latin typeface="PT Sans" panose="020B0503020203020204" pitchFamily="34" charset="0"/>
            </a:endParaRPr>
          </a:p>
          <a:p>
            <a:r>
              <a:rPr lang="ru-RU" b="1" dirty="0">
                <a:effectLst/>
                <a:latin typeface="PT Sans" panose="020B0503020203020204" pitchFamily="34" charset="0"/>
              </a:rPr>
              <a:t>Итого 703 500 рублей на помощь социальным </a:t>
            </a:r>
            <a:r>
              <a:rPr lang="en" b="1" dirty="0">
                <a:effectLst/>
                <a:latin typeface="PT Sans" panose="020B0503020203020204" pitchFamily="34" charset="0"/>
              </a:rPr>
              <a:t>c</a:t>
            </a:r>
            <a:r>
              <a:rPr lang="ru-RU" b="1" dirty="0">
                <a:effectLst/>
                <a:latin typeface="PT Sans" panose="020B0503020203020204" pitchFamily="34" charset="0"/>
              </a:rPr>
              <a:t>лужениям и служению милосердия.</a:t>
            </a:r>
            <a:endParaRPr lang="ru-RU" dirty="0">
              <a:solidFill>
                <a:srgbClr val="EEEAD2"/>
              </a:solidFill>
              <a:effectLst/>
              <a:latin typeface="PT Sans" panose="020B05030202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76054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Объект 7" descr="Изображение выглядит как одежда, в помещении, человек, Человеческое лицо&#10;&#10;Автоматически созданное описание">
            <a:extLst>
              <a:ext uri="{FF2B5EF4-FFF2-40B4-BE49-F238E27FC236}">
                <a16:creationId xmlns:a16="http://schemas.microsoft.com/office/drawing/2014/main" id="{77B42E40-9B78-C0A9-4EFC-97EC12DC7C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9622" b="12745"/>
          <a:stretch/>
        </p:blipFill>
        <p:spPr>
          <a:xfrm>
            <a:off x="469381" y="468000"/>
            <a:ext cx="11098732" cy="5004000"/>
          </a:xfrm>
        </p:spPr>
      </p:pic>
    </p:spTree>
    <p:extLst>
      <p:ext uri="{BB962C8B-B14F-4D97-AF65-F5344CB8AC3E}">
        <p14:creationId xmlns:p14="http://schemas.microsoft.com/office/powerpoint/2010/main" val="28541566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70DF46-4A8A-6BCE-9B48-B85C5A5F34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1738097" cy="1211629"/>
          </a:xfrm>
        </p:spPr>
        <p:txBody>
          <a:bodyPr>
            <a:noAutofit/>
          </a:bodyPr>
          <a:lstStyle/>
          <a:p>
            <a:r>
              <a:rPr lang="ru-RU" sz="4400" b="1" dirty="0">
                <a:effectLst/>
                <a:latin typeface="PT Sans" panose="020B0503020203020204" pitchFamily="34" charset="0"/>
              </a:rPr>
              <a:t>ДРУГОЕ</a:t>
            </a:r>
            <a:endParaRPr lang="ru-RU" sz="4400" dirty="0">
              <a:effectLst/>
              <a:latin typeface="PT Sans" panose="020B0503020203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8AA6CA5-D0A3-17CC-0037-32D321CE24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6" y="1401098"/>
            <a:ext cx="10944227" cy="4080538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EEEAD2"/>
                </a:solidFill>
                <a:effectLst/>
                <a:latin typeface="PT Sans" panose="020B0503020203020204" pitchFamily="34" charset="0"/>
              </a:rPr>
              <a:t>Провели консультации трём семейным парам.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EEEAD2"/>
                </a:solidFill>
                <a:effectLst/>
                <a:latin typeface="PT Sans" panose="020B0503020203020204" pitchFamily="34" charset="0"/>
              </a:rPr>
              <a:t>Обвенчали две семейные пары. </a:t>
            </a:r>
          </a:p>
        </p:txBody>
      </p:sp>
    </p:spTree>
    <p:extLst>
      <p:ext uri="{BB962C8B-B14F-4D97-AF65-F5344CB8AC3E}">
        <p14:creationId xmlns:p14="http://schemas.microsoft.com/office/powerpoint/2010/main" val="35140466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48AA6CA5-D0A3-17CC-0037-32D321CE24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6" y="441325"/>
            <a:ext cx="10944227" cy="5040311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effectLst/>
                <a:latin typeface="PT Sans" panose="020B0503020203020204" pitchFamily="34" charset="0"/>
              </a:rPr>
              <a:t>СПАСИБО ВАМ БОЛЬШОЕ ЗА ВАШЕ СЛУЖЕНИЕ В ЭТОМ ГОДУ! </a:t>
            </a:r>
          </a:p>
          <a:p>
            <a:pPr algn="ctr"/>
            <a:r>
              <a:rPr lang="ru-RU" b="1" dirty="0">
                <a:effectLst/>
                <a:latin typeface="PT Sans" panose="020B0503020203020204" pitchFamily="34" charset="0"/>
              </a:rPr>
              <a:t>ЗА ТО, КАК ВЫ НА ПРАКТИКЕ ЯВЛЯЛИ, </a:t>
            </a:r>
          </a:p>
          <a:p>
            <a:pPr algn="ctr"/>
            <a:r>
              <a:rPr lang="ru-RU" b="1" dirty="0">
                <a:effectLst/>
                <a:latin typeface="PT Sans" panose="020B0503020203020204" pitchFamily="34" charset="0"/>
              </a:rPr>
              <a:t>ЧТО ЗНАЧИТ БЫТЬ «СОЛЬЮ ЗЕМЛИ» И «СВЕТОМ МИРУ»!</a:t>
            </a:r>
            <a:endParaRPr lang="ru-RU" dirty="0">
              <a:solidFill>
                <a:srgbClr val="EEEAD2"/>
              </a:solidFill>
              <a:effectLst/>
              <a:latin typeface="PT Sans" panose="020B05030202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49206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F86DB3FC2AF4845AF15B4FB7108DAB1" ma:contentTypeVersion="13" ma:contentTypeDescription="Create a new document." ma:contentTypeScope="" ma:versionID="5cf6809030937979b576bdeaf2c82a0d">
  <xsd:schema xmlns:xsd="http://www.w3.org/2001/XMLSchema" xmlns:xs="http://www.w3.org/2001/XMLSchema" xmlns:p="http://schemas.microsoft.com/office/2006/metadata/properties" xmlns:ns3="62589e56-49db-468b-8cef-9bc6768a6759" xmlns:ns4="9d1a634f-6735-4db6-bcd6-aa97ff485f62" targetNamespace="http://schemas.microsoft.com/office/2006/metadata/properties" ma:root="true" ma:fieldsID="8bfce5ef5d5d0b81a2dfefc9299e2ee1" ns3:_="" ns4:_="">
    <xsd:import namespace="62589e56-49db-468b-8cef-9bc6768a6759"/>
    <xsd:import namespace="9d1a634f-6735-4db6-bcd6-aa97ff485f6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EventHashCode" minOccurs="0"/>
                <xsd:element ref="ns3:MediaServiceGenerationTim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2589e56-49db-468b-8cef-9bc6768a675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1a634f-6735-4db6-bcd6-aa97ff485f62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C420F7A-413C-42FF-82BB-84EF9F3BF7E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8AE98BC-D3D4-43A3-A423-022DEC00C7DD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9d1a634f-6735-4db6-bcd6-aa97ff485f62"/>
    <ds:schemaRef ds:uri="http://purl.org/dc/elements/1.1/"/>
    <ds:schemaRef ds:uri="http://schemas.microsoft.com/office/2006/metadata/properties"/>
    <ds:schemaRef ds:uri="http://schemas.microsoft.com/office/infopath/2007/PartnerControls"/>
    <ds:schemaRef ds:uri="62589e56-49db-468b-8cef-9bc6768a6759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2D979B1A-126E-4AD1-8221-8C6525EE780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2589e56-49db-468b-8cef-9bc6768a6759"/>
    <ds:schemaRef ds:uri="9d1a634f-6735-4db6-bcd6-aa97ff485f6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12101</TotalTime>
  <Words>1071</Words>
  <Application>Microsoft Macintosh PowerPoint</Application>
  <PresentationFormat>Широкоэкранный</PresentationFormat>
  <Paragraphs>99</Paragraphs>
  <Slides>25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9" baseType="lpstr">
      <vt:lpstr>Arial</vt:lpstr>
      <vt:lpstr>Calibri</vt:lpstr>
      <vt:lpstr>PT Sans</vt:lpstr>
      <vt:lpstr>Office Theme</vt:lpstr>
      <vt:lpstr>Презентация PowerPoint</vt:lpstr>
      <vt:lpstr>Презентация PowerPoint</vt:lpstr>
      <vt:lpstr>АДМИНИСТРАТИВНЫЕ ДЕЛА</vt:lpstr>
      <vt:lpstr>АДМИНИСТРАТИВНЫЕ ДЕЛА</vt:lpstr>
      <vt:lpstr>АДМИНИСТРАТИВНЫЕ ДЕЛА</vt:lpstr>
      <vt:lpstr>Презентация PowerPoint</vt:lpstr>
      <vt:lpstr>ОБЩЕЦЕРКОВНЫЕ МЕРОПРИЯТИЯ</vt:lpstr>
      <vt:lpstr>ПРОСЛАВЛЕНИЕ</vt:lpstr>
      <vt:lpstr>Презентация PowerPoint</vt:lpstr>
      <vt:lpstr>ДЕТСКОЕ СЛУЖЕНИЕ</vt:lpstr>
      <vt:lpstr>Презентация PowerPoint</vt:lpstr>
      <vt:lpstr>МОЛОДЕЖНЫЕ СЛУЖЕНИЯ 180°</vt:lpstr>
      <vt:lpstr>МОЛОДЕЖНЫЕ СЛУЖЕНИЯ 180°</vt:lpstr>
      <vt:lpstr>МОЛОДЕЖНЫЕ СЛУЖЕНИЯ 180°</vt:lpstr>
      <vt:lpstr>Презентация PowerPoint</vt:lpstr>
      <vt:lpstr>ЖЕНСКОЕ СЛУЖЕНИЕ</vt:lpstr>
      <vt:lpstr>Презентация PowerPoint</vt:lpstr>
      <vt:lpstr>СОЦИАЛЬНОЕ СЛУЖЕНИЕ «ГЛУБЖЕ СЛОВ»</vt:lpstr>
      <vt:lpstr>СОЦИАЛЬНОЕ СЛУЖЕНИЕ «ГЛУБЖЕ СЛОВ»</vt:lpstr>
      <vt:lpstr>Презентация PowerPoint</vt:lpstr>
      <vt:lpstr>СОЦИАЛЬНОЕ СЛУЖЕНИЕ «ГЛУБЖЕ СЛОВ»</vt:lpstr>
      <vt:lpstr>СОЦИАЛЬНОЕ СЛУЖЕНИЕ «ГЛУБЖЕ СЛОВ»</vt:lpstr>
      <vt:lpstr>Презентация PowerPoint</vt:lpstr>
      <vt:lpstr>ДРУГОЕ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Constantin Lysakov</dc:creator>
  <cp:lastModifiedBy>Constantin Lysakov</cp:lastModifiedBy>
  <cp:revision>429</cp:revision>
  <dcterms:created xsi:type="dcterms:W3CDTF">2020-09-24T09:54:03Z</dcterms:created>
  <dcterms:modified xsi:type="dcterms:W3CDTF">2025-03-16T08:24:14Z</dcterms:modified>
</cp:coreProperties>
</file>