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1523" r:id="rId5"/>
    <p:sldId id="1561" r:id="rId6"/>
    <p:sldId id="1553" r:id="rId7"/>
    <p:sldId id="1533" r:id="rId8"/>
    <p:sldId id="1565" r:id="rId9"/>
    <p:sldId id="1566" r:id="rId10"/>
    <p:sldId id="1568" r:id="rId11"/>
    <p:sldId id="1562" r:id="rId12"/>
    <p:sldId id="1570" r:id="rId13"/>
    <p:sldId id="1573" r:id="rId14"/>
    <p:sldId id="1571" r:id="rId15"/>
    <p:sldId id="1572" r:id="rId16"/>
    <p:sldId id="1569" r:id="rId17"/>
    <p:sldId id="1547" r:id="rId18"/>
    <p:sldId id="1574" r:id="rId19"/>
    <p:sldId id="1567" r:id="rId20"/>
    <p:sldId id="134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D2B"/>
    <a:srgbClr val="EEEAD2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6281"/>
  </p:normalViewPr>
  <p:slideViewPr>
    <p:cSldViewPr snapToGrid="0" snapToObjects="1">
      <p:cViewPr varScale="1">
        <p:scale>
          <a:sx n="115" d="100"/>
          <a:sy n="115" d="100"/>
        </p:scale>
        <p:origin x="224" y="336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3/2/25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3/2/25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92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07 The King and His Kingdom HORIZONTAL">
            <a:hlinkClick r:id="" action="ppaction://media"/>
            <a:extLst>
              <a:ext uri="{FF2B5EF4-FFF2-40B4-BE49-F238E27FC236}">
                <a16:creationId xmlns:a16="http://schemas.microsoft.com/office/drawing/2014/main" id="{D3048B33-90A8-AEA8-B5D9-90DFBF113AA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8979"/>
          </a:xfrm>
        </p:spPr>
      </p:pic>
    </p:spTree>
    <p:extLst>
      <p:ext uri="{BB962C8B-B14F-4D97-AF65-F5344CB8AC3E}">
        <p14:creationId xmlns:p14="http://schemas.microsoft.com/office/powerpoint/2010/main" val="211489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7D3C6-1630-02F4-B6ED-585982F98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71" y="703385"/>
            <a:ext cx="11378542" cy="4778251"/>
          </a:xfrm>
        </p:spPr>
        <p:txBody>
          <a:bodyPr/>
          <a:lstStyle/>
          <a:p>
            <a:pPr algn="ctr"/>
            <a:r>
              <a:rPr lang="ru-RU" sz="5000" i="1" dirty="0"/>
              <a:t>Что нужно сделать, чтобы </a:t>
            </a:r>
            <a:br>
              <a:rPr lang="ru-RU" sz="5000" i="1" dirty="0"/>
            </a:br>
            <a:r>
              <a:rPr lang="ru-RU" sz="5000" i="1" strike="sngStrike" dirty="0"/>
              <a:t>тебя вышвырнули из Божьего мира</a:t>
            </a:r>
            <a:br>
              <a:rPr lang="ru-RU" sz="5000" i="1" strike="sngStrike" dirty="0"/>
            </a:br>
            <a:r>
              <a:rPr lang="ru-RU" sz="5000" i="1" dirty="0"/>
              <a:t>стать частью Божьего Царства?</a:t>
            </a:r>
          </a:p>
        </p:txBody>
      </p:sp>
    </p:spTree>
    <p:extLst>
      <p:ext uri="{BB962C8B-B14F-4D97-AF65-F5344CB8AC3E}">
        <p14:creationId xmlns:p14="http://schemas.microsoft.com/office/powerpoint/2010/main" val="323420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D84B8B-2345-44A3-AF82-7F4B1ECC0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238"/>
            <a:ext cx="10029309" cy="53957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A238A7-BB93-C24F-FFC3-31935C9A2C76}"/>
              </a:ext>
            </a:extLst>
          </p:cNvPr>
          <p:cNvSpPr txBox="1"/>
          <p:nvPr/>
        </p:nvSpPr>
        <p:spPr>
          <a:xfrm>
            <a:off x="401442" y="412599"/>
            <a:ext cx="1144115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200" b="1" dirty="0">
                <a:solidFill>
                  <a:srgbClr val="FABD2B"/>
                </a:solidFill>
                <a:latin typeface="AGENCYGOTHICCT-MEDIUM" panose="02000506020000020004" pitchFamily="2" charset="0"/>
              </a:rPr>
              <a:t>Сам царь выдаёт приглашения и брачную одежду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08E170-8D78-A23E-FAEB-0DBC5DCA3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5" y="-11151"/>
            <a:ext cx="12161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1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E04FE-4856-8872-68D3-5F75E04BD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78781"/>
            <a:ext cx="11419430" cy="5202856"/>
          </a:xfrm>
        </p:spPr>
        <p:txBody>
          <a:bodyPr/>
          <a:lstStyle/>
          <a:p>
            <a:r>
              <a:rPr lang="ru-RU" i="0" u="none" strike="noStrike" baseline="30000" dirty="0">
                <a:effectLst/>
              </a:rPr>
              <a:t>1</a:t>
            </a:r>
            <a:r>
              <a:rPr lang="ru-RU" i="0" u="none" strike="noStrike" dirty="0">
                <a:effectLst/>
              </a:rPr>
              <a:t>Иисус продолжал учить народ в притчах, говоря:</a:t>
            </a:r>
          </a:p>
          <a:p>
            <a:r>
              <a:rPr lang="ru-RU" i="0" u="none" strike="noStrike" baseline="30000" dirty="0">
                <a:effectLst/>
              </a:rPr>
              <a:t>2</a:t>
            </a:r>
            <a:r>
              <a:rPr lang="ru-RU" i="0" u="none" strike="noStrike" dirty="0">
                <a:effectLst/>
              </a:rPr>
              <a:t>Царство Небесное можно сравнить со свадебным пиром, который один царь приготовил для своего сына.</a:t>
            </a:r>
          </a:p>
          <a:p>
            <a:r>
              <a:rPr lang="ru-RU" i="0" u="none" strike="noStrike" baseline="30000" dirty="0">
                <a:effectLst/>
              </a:rPr>
              <a:t>3</a:t>
            </a:r>
            <a:r>
              <a:rPr lang="ru-RU" i="0" u="none" strike="noStrike" dirty="0">
                <a:effectLst/>
              </a:rPr>
              <a:t>Он разослал к приглашенным своих слуг, чтобы позвать их на свадьбу, но приглашенные не хотели прийти.</a:t>
            </a:r>
          </a:p>
          <a:p>
            <a:r>
              <a:rPr lang="ru-RU" i="0" u="none" strike="noStrike" baseline="30000" dirty="0">
                <a:effectLst/>
              </a:rPr>
              <a:t>4</a:t>
            </a:r>
            <a:r>
              <a:rPr lang="ru-RU" i="0" u="none" strike="noStrike" dirty="0">
                <a:effectLst/>
              </a:rPr>
              <a:t>Тогда царь послал других слуг, наказав им: «Пойдите и скажите им, что мой пир уже готов, зарезаны быки и другой откормленный скот, всё угощение готово, пусть приходят на свадебный пир».</a:t>
            </a:r>
          </a:p>
          <a:p>
            <a:r>
              <a:rPr lang="ru-RU" i="0" u="none" strike="noStrike" baseline="30000" dirty="0">
                <a:effectLst/>
              </a:rPr>
              <a:t>5</a:t>
            </a:r>
            <a:r>
              <a:rPr lang="ru-RU" i="0" u="none" strike="noStrike" dirty="0">
                <a:effectLst/>
              </a:rPr>
              <a:t>Приглашенные, однако, не обратили на это никакого внимания и разошлись. Один пошел на свое поле, другой торговать,</a:t>
            </a:r>
          </a:p>
          <a:p>
            <a:r>
              <a:rPr lang="ru-RU" i="0" u="none" strike="noStrike" baseline="30000" dirty="0">
                <a:effectLst/>
              </a:rPr>
              <a:t>6</a:t>
            </a:r>
            <a:r>
              <a:rPr lang="ru-RU" i="0" u="none" strike="noStrike" dirty="0">
                <a:effectLst/>
              </a:rPr>
              <a:t>а некоторые даже схватили посланных слуг, унизили и убили их.</a:t>
            </a:r>
          </a:p>
        </p:txBody>
      </p:sp>
    </p:spTree>
    <p:extLst>
      <p:ext uri="{BB962C8B-B14F-4D97-AF65-F5344CB8AC3E}">
        <p14:creationId xmlns:p14="http://schemas.microsoft.com/office/powerpoint/2010/main" val="3249955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E04FE-4856-8872-68D3-5F75E04BD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78781"/>
            <a:ext cx="11419430" cy="5202856"/>
          </a:xfrm>
        </p:spPr>
        <p:txBody>
          <a:bodyPr/>
          <a:lstStyle/>
          <a:p>
            <a:r>
              <a:rPr lang="ru-RU" i="0" u="none" strike="noStrike" baseline="30000" dirty="0">
                <a:effectLst/>
              </a:rPr>
              <a:t>7</a:t>
            </a:r>
            <a:r>
              <a:rPr lang="ru-RU" i="0" u="none" strike="noStrike" dirty="0">
                <a:effectLst/>
              </a:rPr>
              <a:t>Царь был разгневан. Он послал свое войско, уничтожил тех убийц и сжег их город.</a:t>
            </a:r>
          </a:p>
          <a:p>
            <a:r>
              <a:rPr lang="ru-RU" i="0" u="none" strike="noStrike" baseline="30000" dirty="0">
                <a:effectLst/>
              </a:rPr>
              <a:t>8</a:t>
            </a:r>
            <a:r>
              <a:rPr lang="ru-RU" i="0" u="none" strike="noStrike" dirty="0">
                <a:effectLst/>
              </a:rPr>
              <a:t>Потом он сказал своим слугам: «Свадебный пир готов, но те, кого я пригласил, оказались недостойными его.</a:t>
            </a:r>
          </a:p>
          <a:p>
            <a:r>
              <a:rPr lang="ru-RU" i="0" u="none" strike="noStrike" baseline="30000" dirty="0">
                <a:effectLst/>
              </a:rPr>
              <a:t>9</a:t>
            </a:r>
            <a:r>
              <a:rPr lang="ru-RU" i="0" u="none" strike="noStrike" dirty="0">
                <a:effectLst/>
              </a:rPr>
              <a:t>Пойдите теперь на перекрестки дорог и приглашайте на пир всех, кого вы встретите».</a:t>
            </a:r>
          </a:p>
          <a:p>
            <a:r>
              <a:rPr lang="ru-RU" i="0" u="none" strike="noStrike" baseline="30000" dirty="0">
                <a:effectLst/>
              </a:rPr>
              <a:t>10</a:t>
            </a:r>
            <a:r>
              <a:rPr lang="ru-RU" i="0" u="none" strike="noStrike" dirty="0">
                <a:effectLst/>
              </a:rPr>
              <a:t>Слуги пошли по улицам и стали созывать всех, кого встречали, злых и добрых, и пиршественный зал наполнился гостями, которые возлежали за столами.</a:t>
            </a:r>
          </a:p>
          <a:p>
            <a:r>
              <a:rPr lang="ru-RU" i="0" u="none" strike="noStrike" baseline="30000" dirty="0">
                <a:effectLst/>
              </a:rPr>
              <a:t>11</a:t>
            </a:r>
            <a:r>
              <a:rPr lang="ru-RU" i="0" u="none" strike="noStrike" dirty="0">
                <a:effectLst/>
              </a:rPr>
              <a:t>Когда же царь пришёл посмотреть на возлежащих, он заметил человека, на котором не было свадебной одежды.</a:t>
            </a:r>
          </a:p>
        </p:txBody>
      </p:sp>
    </p:spTree>
    <p:extLst>
      <p:ext uri="{BB962C8B-B14F-4D97-AF65-F5344CB8AC3E}">
        <p14:creationId xmlns:p14="http://schemas.microsoft.com/office/powerpoint/2010/main" val="2700485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E04FE-4856-8872-68D3-5F75E04BD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78781"/>
            <a:ext cx="11419430" cy="5202856"/>
          </a:xfrm>
        </p:spPr>
        <p:txBody>
          <a:bodyPr/>
          <a:lstStyle/>
          <a:p>
            <a:r>
              <a:rPr lang="ru-RU" i="0" u="none" strike="noStrike" baseline="30000" dirty="0">
                <a:effectLst/>
              </a:rPr>
              <a:t>12</a:t>
            </a:r>
            <a:r>
              <a:rPr lang="ru-RU" i="0" u="none" strike="noStrike" dirty="0">
                <a:effectLst/>
              </a:rPr>
              <a:t>«Друг, — спросил царь, — как это ты вошел сюда без свадебной одежды?» Человеку нечего было сказать.</a:t>
            </a:r>
          </a:p>
          <a:p>
            <a:r>
              <a:rPr lang="ru-RU" i="0" u="none" strike="noStrike" baseline="30000" dirty="0">
                <a:effectLst/>
              </a:rPr>
              <a:t>13</a:t>
            </a:r>
            <a:r>
              <a:rPr lang="ru-RU" i="0" u="none" strike="noStrike" dirty="0">
                <a:effectLst/>
              </a:rPr>
              <a:t>Тогда царь приказал слугам: «Свяжите его по рукам и ногам и выбросьте вон, во тьму, где будет плач и скрежет зубов».</a:t>
            </a:r>
          </a:p>
          <a:p>
            <a:r>
              <a:rPr lang="ru-RU" i="0" u="none" strike="noStrike" baseline="30000" dirty="0">
                <a:effectLst/>
              </a:rPr>
              <a:t>14</a:t>
            </a:r>
            <a:r>
              <a:rPr lang="ru-RU" i="0" u="none" strike="noStrike" dirty="0">
                <a:effectLst/>
              </a:rPr>
              <a:t>Ведь приглашенных много, но избранных мало.</a:t>
            </a:r>
          </a:p>
          <a:p>
            <a:pPr algn="r"/>
            <a:r>
              <a:rPr lang="ru-RU" dirty="0"/>
              <a:t>Евангелие от Матфея, 22 глава</a:t>
            </a:r>
            <a:endParaRPr lang="ru-RU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92104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7AE1AEF-1E58-7D0C-51B6-AD56819A4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429" y="211873"/>
            <a:ext cx="7772400" cy="485775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76502AF9-EB38-5496-2EEE-B560864B4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71" y="1196765"/>
            <a:ext cx="11105657" cy="3350090"/>
          </a:xfrm>
        </p:spPr>
        <p:txBody>
          <a:bodyPr/>
          <a:lstStyle/>
          <a:p>
            <a:r>
              <a:rPr lang="ru-RU" sz="7200" dirty="0">
                <a:latin typeface="AGENCYGOTHICCT-MEDIUM" panose="02000506020000020004" pitchFamily="2" charset="0"/>
              </a:rPr>
              <a:t>ЦАРСТВО НЕБЕСНОЕ – </a:t>
            </a:r>
            <a:br>
              <a:rPr lang="ru-RU" sz="7200" dirty="0">
                <a:latin typeface="AGENCYGOTHICCT-MEDIUM" panose="02000506020000020004" pitchFamily="2" charset="0"/>
              </a:rPr>
            </a:br>
            <a:r>
              <a:rPr lang="ru-RU" sz="7200" dirty="0">
                <a:latin typeface="AGENCYGOTHICCT-MEDIUM" panose="02000506020000020004" pitchFamily="2" charset="0"/>
              </a:rPr>
              <a:t>ЭТО ПИР В ЧЕСТЬ СЫНА</a:t>
            </a:r>
            <a:endParaRPr lang="en-RU" sz="7200" dirty="0">
              <a:latin typeface="AGENCYGOTHICCT-MEDIUM" panose="02000506020000020004" pitchFamily="2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8518490-6F8B-B414-10C5-5A4683411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5756"/>
            <a:ext cx="12192000" cy="704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02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8D1E-5609-8FAD-38BF-7D97478BD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9452"/>
            <a:ext cx="10944225" cy="2848414"/>
          </a:xfrm>
        </p:spPr>
        <p:txBody>
          <a:bodyPr/>
          <a:lstStyle/>
          <a:p>
            <a:r>
              <a:rPr lang="ru-RU" dirty="0"/>
              <a:t>ЧТОБЫ СТАТЬ ЧАСТЬЮ НЕБЕСНОГО ЦАРСТВА, НУЖНО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37F76-875A-2D3F-9929-6C2EB67F8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510561"/>
            <a:ext cx="10944226" cy="284841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Быть приглашённым,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Прийти,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Правильно одеться.</a:t>
            </a:r>
          </a:p>
        </p:txBody>
      </p:sp>
    </p:spTree>
    <p:extLst>
      <p:ext uri="{BB962C8B-B14F-4D97-AF65-F5344CB8AC3E}">
        <p14:creationId xmlns:p14="http://schemas.microsoft.com/office/powerpoint/2010/main" val="2933275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8D1E-5609-8FAD-38BF-7D97478BD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84848"/>
            <a:ext cx="10944225" cy="1610499"/>
          </a:xfrm>
        </p:spPr>
        <p:txBody>
          <a:bodyPr/>
          <a:lstStyle/>
          <a:p>
            <a:r>
              <a:rPr lang="ru-RU" dirty="0"/>
              <a:t>В ЦАРСТВО БОЖИЕ ВХОДЯТ </a:t>
            </a:r>
            <a:br>
              <a:rPr lang="ru-RU" dirty="0"/>
            </a:br>
            <a:r>
              <a:rPr lang="ru-RU" dirty="0"/>
              <a:t>ПО ПРИГЛАШЕНИЯМ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37F76-875A-2D3F-9929-6C2EB67F8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2833945"/>
            <a:ext cx="11319069" cy="2848414"/>
          </a:xfrm>
        </p:spPr>
        <p:txBody>
          <a:bodyPr/>
          <a:lstStyle/>
          <a:p>
            <a:r>
              <a:rPr lang="ru-RU" i="0" u="none" strike="noStrike" baseline="30000" dirty="0">
                <a:effectLst/>
              </a:rPr>
              <a:t>2</a:t>
            </a:r>
            <a:r>
              <a:rPr lang="ru-RU" i="0" u="none" strike="noStrike" dirty="0">
                <a:effectLst/>
              </a:rPr>
              <a:t>Царство Небесное можно сравнить со свадебным пиром, который один царь приготовил для своего сына.</a:t>
            </a:r>
          </a:p>
          <a:p>
            <a:r>
              <a:rPr lang="ru-RU" b="1" i="0" u="none" strike="noStrike" baseline="30000" dirty="0">
                <a:solidFill>
                  <a:srgbClr val="FABD2B"/>
                </a:solidFill>
                <a:effectLst/>
              </a:rPr>
              <a:t>3</a:t>
            </a:r>
            <a:r>
              <a:rPr lang="ru-RU" b="1" i="0" u="none" strike="noStrike" dirty="0">
                <a:solidFill>
                  <a:srgbClr val="FABD2B"/>
                </a:solidFill>
                <a:effectLst/>
              </a:rPr>
              <a:t>Он разослал к приглашенным своих слуг</a:t>
            </a:r>
            <a:r>
              <a:rPr lang="ru-RU" i="0" u="none" strike="noStrike" dirty="0">
                <a:effectLst/>
              </a:rPr>
              <a:t>, чтобы позвать их на свадьбу…</a:t>
            </a:r>
          </a:p>
          <a:p>
            <a:r>
              <a:rPr lang="ru-RU" i="0" u="none" strike="noStrike" baseline="30000" dirty="0">
                <a:effectLst/>
              </a:rPr>
              <a:t>9</a:t>
            </a:r>
            <a:r>
              <a:rPr lang="ru-RU" i="0" u="none" strike="noStrike" dirty="0">
                <a:effectLst/>
              </a:rPr>
              <a:t>Пойдите теперь на перекрестки дорог и </a:t>
            </a:r>
            <a:br>
              <a:rPr lang="ru-RU" i="0" u="none" strike="noStrike" dirty="0">
                <a:effectLst/>
              </a:rPr>
            </a:br>
            <a:r>
              <a:rPr lang="ru-RU" b="1" i="0" u="none" strike="noStrike" dirty="0">
                <a:solidFill>
                  <a:srgbClr val="FABD2B"/>
                </a:solidFill>
                <a:effectLst/>
              </a:rPr>
              <a:t>приглашайте на пир всех</a:t>
            </a:r>
            <a:r>
              <a:rPr lang="ru-RU" i="0" u="none" strike="noStrike" dirty="0">
                <a:solidFill>
                  <a:srgbClr val="FABD2B"/>
                </a:solidFill>
                <a:effectLst/>
              </a:rPr>
              <a:t>, кого вы встретите</a:t>
            </a:r>
            <a:r>
              <a:rPr lang="ru-RU" i="0" u="none" strike="noStrike" dirty="0">
                <a:effectLst/>
              </a:rPr>
              <a:t>».</a:t>
            </a:r>
          </a:p>
          <a:p>
            <a:r>
              <a:rPr lang="ru-RU" i="0" u="none" strike="noStrike" baseline="30000" dirty="0">
                <a:effectLst/>
              </a:rPr>
              <a:t>10</a:t>
            </a:r>
            <a:r>
              <a:rPr lang="ru-RU" i="0" u="none" strike="noStrike" dirty="0">
                <a:effectLst/>
              </a:rPr>
              <a:t>Слуги пошли по улицам и стали созывать всех, кого встречали, злых и добрых, и пиршественный зал наполнился гостями…</a:t>
            </a:r>
          </a:p>
          <a:p>
            <a:endParaRPr lang="ru-RU" i="0" u="none" strike="noStrike" dirty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39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8D1E-5609-8FAD-38BF-7D97478BD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84848"/>
            <a:ext cx="10944225" cy="990793"/>
          </a:xfrm>
        </p:spPr>
        <p:txBody>
          <a:bodyPr/>
          <a:lstStyle/>
          <a:p>
            <a:r>
              <a:rPr lang="ru-RU" dirty="0"/>
              <a:t>КТО ПОЛУЧИЛ ПРИГЛАШЕНИЕ?!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37F76-875A-2D3F-9929-6C2EB67F8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293541"/>
            <a:ext cx="11319069" cy="4388818"/>
          </a:xfrm>
        </p:spPr>
        <p:txBody>
          <a:bodyPr/>
          <a:lstStyle/>
          <a:p>
            <a:r>
              <a:rPr lang="ru-RU" i="0" u="none" strike="noStrike" baseline="30000" dirty="0">
                <a:effectLst/>
              </a:rPr>
              <a:t>28</a:t>
            </a:r>
            <a:r>
              <a:rPr lang="ru-RU" i="0" u="none" strike="noStrike" dirty="0">
                <a:effectLst/>
              </a:rPr>
              <a:t>Придите ко Мне, </a:t>
            </a:r>
            <a:r>
              <a:rPr lang="ru-RU" b="1" i="0" u="sng" strike="noStrike" dirty="0">
                <a:solidFill>
                  <a:srgbClr val="FABD2B"/>
                </a:solidFill>
                <a:effectLst/>
              </a:rPr>
              <a:t>все</a:t>
            </a:r>
            <a:r>
              <a:rPr lang="ru-RU" i="0" u="none" strike="noStrike" dirty="0">
                <a:effectLst/>
              </a:rPr>
              <a:t> уставшие и обремененные, и Я успокою вас. </a:t>
            </a:r>
            <a:r>
              <a:rPr lang="ru-RU" i="0" u="none" strike="noStrike" baseline="30000" dirty="0">
                <a:effectLst/>
              </a:rPr>
              <a:t>29</a:t>
            </a:r>
            <a:r>
              <a:rPr lang="ru-RU" i="0" u="none" strike="noStrike" dirty="0">
                <a:effectLst/>
              </a:rPr>
              <a:t>Возьмите на себя ярмо Мое и научитесь у Меня, потому что Я кроток и мягок сердцем, и вы найдете покой вашим душам. </a:t>
            </a:r>
            <a:r>
              <a:rPr lang="ru-RU" i="0" u="none" strike="noStrike" baseline="30000" dirty="0">
                <a:effectLst/>
              </a:rPr>
              <a:t>30</a:t>
            </a:r>
            <a:r>
              <a:rPr lang="ru-RU" i="0" u="none" strike="noStrike" dirty="0">
                <a:effectLst/>
              </a:rPr>
              <a:t>Ведь Мое ярмо не тяжело, и Моя ноша легка.		Матфея, 11 глава</a:t>
            </a:r>
            <a:endParaRPr lang="en-US" i="0" u="none" strike="noStrike" dirty="0">
              <a:effectLst/>
            </a:endParaRPr>
          </a:p>
          <a:p>
            <a:endParaRPr lang="en-US" dirty="0"/>
          </a:p>
          <a:p>
            <a:r>
              <a:rPr lang="ru-RU" baseline="30000" dirty="0"/>
              <a:t>16</a:t>
            </a:r>
            <a:r>
              <a:rPr lang="ru-RU" dirty="0"/>
              <a:t>Ведь Бог так полюбил этот мир, что отдал Своего единственного Сына, чтобы </a:t>
            </a:r>
            <a:r>
              <a:rPr lang="ru-RU" b="1" u="sng" dirty="0">
                <a:solidFill>
                  <a:srgbClr val="FABD2B"/>
                </a:solidFill>
              </a:rPr>
              <a:t>каждый верующий в Него</a:t>
            </a:r>
            <a:r>
              <a:rPr lang="ru-RU" u="sng" dirty="0"/>
              <a:t> </a:t>
            </a:r>
            <a:r>
              <a:rPr lang="ru-RU" dirty="0"/>
              <a:t>не погиб, но имел вечную жизнь. </a:t>
            </a:r>
            <a:r>
              <a:rPr lang="ru-RU" b="1" baseline="30000" dirty="0">
                <a:solidFill>
                  <a:srgbClr val="FABD2B"/>
                </a:solidFill>
              </a:rPr>
              <a:t>17</a:t>
            </a:r>
            <a:r>
              <a:rPr lang="ru-RU" b="1" dirty="0">
                <a:solidFill>
                  <a:srgbClr val="FABD2B"/>
                </a:solidFill>
              </a:rPr>
              <a:t>Бог послал Сына в мир </a:t>
            </a:r>
            <a:r>
              <a:rPr lang="ru-RU" dirty="0"/>
              <a:t>не затем, чтобы осудить мир, но чтобы </a:t>
            </a:r>
            <a:r>
              <a:rPr lang="ru-RU" b="1" dirty="0">
                <a:solidFill>
                  <a:srgbClr val="FABD2B"/>
                </a:solidFill>
              </a:rPr>
              <a:t>спасти мир через Него</a:t>
            </a:r>
            <a:r>
              <a:rPr lang="ru-RU" dirty="0"/>
              <a:t>. 				Иоанна, 3 глава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5830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8D1E-5609-8FAD-38BF-7D97478BD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9452"/>
            <a:ext cx="10944225" cy="1610499"/>
          </a:xfrm>
        </p:spPr>
        <p:txBody>
          <a:bodyPr/>
          <a:lstStyle/>
          <a:p>
            <a:r>
              <a:rPr lang="ru-RU" dirty="0"/>
              <a:t>…И ЭТО ЦАРСКОЕ ПРИГЛАШЕНИЕ НУЖНО ПРИНЯТЬ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37F76-875A-2D3F-9929-6C2EB67F8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2778191"/>
            <a:ext cx="11341372" cy="2848414"/>
          </a:xfrm>
        </p:spPr>
        <p:txBody>
          <a:bodyPr/>
          <a:lstStyle/>
          <a:p>
            <a:r>
              <a:rPr lang="ru-RU" i="0" u="none" strike="noStrike" baseline="30000" dirty="0">
                <a:effectLst/>
              </a:rPr>
              <a:t>5</a:t>
            </a:r>
            <a:r>
              <a:rPr lang="ru-RU" i="0" u="none" strike="noStrike" dirty="0">
                <a:effectLst/>
              </a:rPr>
              <a:t>Приглашенные, однако, не обратили на это никакого внимания и разошлись. Один пошел на свое поле, другой торговать,</a:t>
            </a:r>
          </a:p>
          <a:p>
            <a:r>
              <a:rPr lang="ru-RU" i="0" u="none" strike="noStrike" baseline="30000" dirty="0">
                <a:effectLst/>
              </a:rPr>
              <a:t>6</a:t>
            </a:r>
            <a:r>
              <a:rPr lang="ru-RU" i="0" u="none" strike="noStrike" dirty="0">
                <a:effectLst/>
              </a:rPr>
              <a:t>а некоторые даже схватили посланных слуг, унизили и убили их.</a:t>
            </a:r>
          </a:p>
          <a:p>
            <a:r>
              <a:rPr lang="ru-RU" i="0" u="none" strike="noStrike" baseline="30000" dirty="0">
                <a:effectLst/>
              </a:rPr>
              <a:t>7</a:t>
            </a:r>
            <a:r>
              <a:rPr lang="ru-RU" i="0" u="none" strike="noStrike" dirty="0">
                <a:effectLst/>
              </a:rPr>
              <a:t>Царь был разгневан. Он послал свое войско, уничтожил тех убийц и сжег их город…</a:t>
            </a:r>
          </a:p>
          <a:p>
            <a:r>
              <a:rPr lang="ru-RU" i="0" u="none" strike="noStrike" baseline="30000" dirty="0">
                <a:effectLst/>
              </a:rPr>
              <a:t>10</a:t>
            </a:r>
            <a:r>
              <a:rPr lang="ru-RU" i="0" u="none" strike="noStrike" dirty="0">
                <a:effectLst/>
              </a:rPr>
              <a:t>Слуги пошли по улицам и стали созывать всех, кого встречали, злых и добрых, </a:t>
            </a:r>
            <a:r>
              <a:rPr lang="ru-RU" b="1" i="0" u="none" strike="noStrike" dirty="0">
                <a:solidFill>
                  <a:srgbClr val="FABD2B"/>
                </a:solidFill>
                <a:effectLst/>
              </a:rPr>
              <a:t>и пиршественный зал наполнился гостями, которые возлежали за столами</a:t>
            </a:r>
            <a:r>
              <a:rPr lang="ru-RU" i="0" u="none" strike="noStrike" dirty="0">
                <a:effectLst/>
              </a:rPr>
              <a:t>.</a:t>
            </a:r>
          </a:p>
          <a:p>
            <a:endParaRPr lang="ru-RU" i="0" u="none" strike="noStrike" dirty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685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8D1E-5609-8FAD-38BF-7D97478BD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9452"/>
            <a:ext cx="10944225" cy="1543592"/>
          </a:xfrm>
        </p:spPr>
        <p:txBody>
          <a:bodyPr/>
          <a:lstStyle/>
          <a:p>
            <a:r>
              <a:rPr lang="ru-RU" dirty="0"/>
              <a:t>В ЦАРСТВО БОЖИЕ ВХОДЯТ </a:t>
            </a:r>
            <a:br>
              <a:rPr lang="ru-RU" dirty="0"/>
            </a:br>
            <a:r>
              <a:rPr lang="ru-RU" dirty="0"/>
              <a:t>В ПРАЗДНИЧНОЙ ОДЕЖДЕ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37F76-875A-2D3F-9929-6C2EB67F8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73766"/>
            <a:ext cx="10944226" cy="3385209"/>
          </a:xfrm>
        </p:spPr>
        <p:txBody>
          <a:bodyPr/>
          <a:lstStyle/>
          <a:p>
            <a:r>
              <a:rPr lang="ru-RU" i="0" u="none" strike="noStrike" baseline="30000" dirty="0">
                <a:effectLst/>
              </a:rPr>
              <a:t>11</a:t>
            </a:r>
            <a:r>
              <a:rPr lang="ru-RU" i="0" u="none" strike="noStrike" dirty="0">
                <a:effectLst/>
              </a:rPr>
              <a:t>Когда же царь пришёл посмотреть на возлежащих, он заметил человека, на котором не было свадебной одежды.</a:t>
            </a:r>
            <a:endParaRPr lang="en-US" i="0" u="none" strike="noStrike" dirty="0">
              <a:effectLst/>
            </a:endParaRPr>
          </a:p>
          <a:p>
            <a:r>
              <a:rPr lang="ru-RU" i="0" u="none" strike="noStrike" baseline="30000" dirty="0">
                <a:effectLst/>
              </a:rPr>
              <a:t>12</a:t>
            </a:r>
            <a:r>
              <a:rPr lang="ru-RU" i="0" u="none" strike="noStrike" dirty="0">
                <a:effectLst/>
              </a:rPr>
              <a:t>«Друг, — спросил царь, — как это ты вошел сюда без свадебной одежды?» Человеку нечего было сказать.</a:t>
            </a:r>
          </a:p>
          <a:p>
            <a:r>
              <a:rPr lang="ru-RU" i="0" u="none" strike="noStrike" baseline="30000" dirty="0">
                <a:effectLst/>
              </a:rPr>
              <a:t>13</a:t>
            </a:r>
            <a:r>
              <a:rPr lang="ru-RU" i="0" u="none" strike="noStrike" dirty="0">
                <a:effectLst/>
              </a:rPr>
              <a:t>Тогда царь приказал слугам: «Свяжите его по рукам и ногам и выбросьте вон, во тьму, где будет плач и скрежет зубов».</a:t>
            </a:r>
          </a:p>
          <a:p>
            <a:endParaRPr lang="en-US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42690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050398-DB31-D5CD-6E6F-0209C64EA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102" y="0"/>
            <a:ext cx="7620000" cy="45085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C5452DC-B187-B730-E248-9D60DCE0E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71" y="1966199"/>
            <a:ext cx="11105657" cy="3350090"/>
          </a:xfrm>
        </p:spPr>
        <p:txBody>
          <a:bodyPr/>
          <a:lstStyle/>
          <a:p>
            <a:r>
              <a:rPr lang="ru-RU" sz="6600" dirty="0">
                <a:latin typeface="AGENCYGOTHICCT-MEDIUM" panose="02000506020000020004" pitchFamily="2" charset="0"/>
              </a:rPr>
              <a:t>облекитесь </a:t>
            </a:r>
            <a:br>
              <a:rPr lang="ru-RU" sz="6600" dirty="0">
                <a:latin typeface="AGENCYGOTHICCT-MEDIUM" panose="02000506020000020004" pitchFamily="2" charset="0"/>
              </a:rPr>
            </a:br>
            <a:r>
              <a:rPr lang="ru-RU" sz="6600" dirty="0">
                <a:latin typeface="AGENCYGOTHICCT-MEDIUM" panose="02000506020000020004" pitchFamily="2" charset="0"/>
              </a:rPr>
              <a:t>в Господа нашего Иисуса Христа, </a:t>
            </a:r>
            <a:br>
              <a:rPr lang="ru-RU" sz="6600" dirty="0">
                <a:latin typeface="AGENCYGOTHICCT-MEDIUM" panose="02000506020000020004" pitchFamily="2" charset="0"/>
              </a:rPr>
            </a:br>
            <a:r>
              <a:rPr lang="ru-RU" sz="6600" dirty="0">
                <a:latin typeface="AGENCYGOTHICCT-MEDIUM" panose="02000506020000020004" pitchFamily="2" charset="0"/>
              </a:rPr>
              <a:t>и попечения о плоти </a:t>
            </a:r>
            <a:br>
              <a:rPr lang="ru-RU" sz="6600" dirty="0">
                <a:latin typeface="AGENCYGOTHICCT-MEDIUM" panose="02000506020000020004" pitchFamily="2" charset="0"/>
              </a:rPr>
            </a:br>
            <a:r>
              <a:rPr lang="ru-RU" sz="6600" dirty="0">
                <a:latin typeface="AGENCYGOTHICCT-MEDIUM" panose="02000506020000020004" pitchFamily="2" charset="0"/>
              </a:rPr>
              <a:t>не превращайте в похоти</a:t>
            </a:r>
            <a:br>
              <a:rPr lang="ru-RU" sz="6600" dirty="0">
                <a:latin typeface="AGENCYGOTHICCT-MEDIUM" panose="02000506020000020004" pitchFamily="2" charset="0"/>
              </a:rPr>
            </a:br>
            <a:r>
              <a:rPr lang="ru-RU" sz="3600" dirty="0">
                <a:latin typeface="AGENCYGOTHICCT-MEDIUM" panose="02000506020000020004" pitchFamily="2" charset="0"/>
              </a:rPr>
              <a:t>						Послание к Римлянам 13:14</a:t>
            </a:r>
            <a:endParaRPr lang="en-RU" sz="3600" dirty="0">
              <a:latin typeface="AGENCYGOTHICCT-MEDIUM" panose="02000506020000020004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01754B-8E32-801B-1750-8F4A1E997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6" y="0"/>
            <a:ext cx="120433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45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9B98-9E24-1E9B-E8C2-980AD48FB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2951"/>
            <a:ext cx="10944225" cy="1866209"/>
          </a:xfrm>
        </p:spPr>
        <p:txBody>
          <a:bodyPr/>
          <a:lstStyle/>
          <a:p>
            <a:r>
              <a:rPr lang="ru-RU" dirty="0"/>
              <a:t>«МНОГО ЗВАННЫХ, </a:t>
            </a:r>
            <a:br>
              <a:rPr lang="ru-RU" dirty="0"/>
            </a:br>
            <a:r>
              <a:rPr lang="ru-RU" dirty="0"/>
              <a:t>НО МАЛО ИЗБРАННЫХ»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8A5E5-5006-4771-8F86-B9BFF9C0A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29160"/>
            <a:ext cx="11140650" cy="4014440"/>
          </a:xfrm>
        </p:spPr>
        <p:txBody>
          <a:bodyPr/>
          <a:lstStyle/>
          <a:p>
            <a:r>
              <a:rPr lang="ru-RU" dirty="0">
                <a:effectLst/>
                <a:latin typeface="Helvetica Neue" panose="02000503000000020004" pitchFamily="2" charset="0"/>
              </a:rPr>
              <a:t>Стих 14 относится ко всей притче, а не к инциденту с человеком не в брачной одежде. Много званых, т.е. Евангелие возвещается многим. Но избранных мало. Одни не принимают приглашение, другие оказываются обманщиками. Все же, те кто отзывается на Благую Весть, являются избранными. </a:t>
            </a:r>
          </a:p>
          <a:p>
            <a:endParaRPr lang="ru-RU" dirty="0"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Господь прямо говорит: «Приди, оденься, пируй со Мной». 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Вас что-то может остановить?</a:t>
            </a:r>
          </a:p>
          <a:p>
            <a:endParaRPr lang="ru-RU" dirty="0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899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9B98-9E24-1E9B-E8C2-980AD48FB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2952"/>
            <a:ext cx="10944225" cy="1180998"/>
          </a:xfrm>
        </p:spPr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8A5E5-5006-4771-8F86-B9BFF9C0A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048215"/>
            <a:ext cx="11140650" cy="4606347"/>
          </a:xfrm>
        </p:spPr>
        <p:txBody>
          <a:bodyPr/>
          <a:lstStyle/>
          <a:p>
            <a:r>
              <a:rPr lang="ru-RU" b="1" dirty="0"/>
              <a:t>Царство Божье – это пир, и вы приглашены! </a:t>
            </a:r>
          </a:p>
          <a:p>
            <a:r>
              <a:rPr lang="ru-RU" b="1" dirty="0"/>
              <a:t>Примите приглашение! Идите ко Христу. Облекитесь в Его святость. Помолитесь, попросите прощения за то, что жили без Него, и примите прощение. Изучайте Его Слово. Позвольте менять свою жизнь.</a:t>
            </a:r>
          </a:p>
          <a:p>
            <a:r>
              <a:rPr lang="ru-RU" b="1" dirty="0"/>
              <a:t>Приглашайте других. Нет больше никаких «рад бы в рай, да грехи не пускают» – Сам Христос впустит вас, </a:t>
            </a:r>
          </a:p>
          <a:p>
            <a:r>
              <a:rPr lang="ru-RU" b="1" dirty="0"/>
              <a:t>потому что грех прощён!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3649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D84B8B-2345-44A3-AF82-7F4B1ECC0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238"/>
            <a:ext cx="10029309" cy="53957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A238A7-BB93-C24F-FFC3-31935C9A2C76}"/>
              </a:ext>
            </a:extLst>
          </p:cNvPr>
          <p:cNvSpPr txBox="1"/>
          <p:nvPr/>
        </p:nvSpPr>
        <p:spPr>
          <a:xfrm>
            <a:off x="401442" y="412599"/>
            <a:ext cx="1144115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200" b="1" dirty="0">
                <a:solidFill>
                  <a:srgbClr val="FABD2B"/>
                </a:solidFill>
                <a:latin typeface="AGENCYGOTHICCT-MEDIUM" panose="02000506020000020004" pitchFamily="2" charset="0"/>
              </a:rPr>
              <a:t>Сам царь выдаёт приглашения и брачную одежду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08E170-8D78-A23E-FAEB-0DBC5DCA3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5" y="-11151"/>
            <a:ext cx="12161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45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AE98BC-D3D4-43A3-A423-022DEC00C7D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d1a634f-6735-4db6-bcd6-aa97ff485f62"/>
    <ds:schemaRef ds:uri="http://purl.org/dc/elements/1.1/"/>
    <ds:schemaRef ds:uri="http://schemas.microsoft.com/office/2006/documentManagement/types"/>
    <ds:schemaRef ds:uri="62589e56-49db-468b-8cef-9bc6768a6759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107039</TotalTime>
  <Words>869</Words>
  <Application>Microsoft Macintosh PowerPoint</Application>
  <PresentationFormat>Широкоэкранный</PresentationFormat>
  <Paragraphs>52</Paragraphs>
  <Slides>17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AGENCYGOTHICCT-MEDIUM</vt:lpstr>
      <vt:lpstr>Arial</vt:lpstr>
      <vt:lpstr>Calibri</vt:lpstr>
      <vt:lpstr>Helvetica Neue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ЦАРСТВО НЕБЕСНОЕ –  ЭТО ПИР В ЧЕСТЬ СЫНА</vt:lpstr>
      <vt:lpstr>ЧТОБЫ СТАТЬ ЧАСТЬЮ НЕБЕСНОГО ЦАРСТВА, НУЖНО</vt:lpstr>
      <vt:lpstr>В ЦАРСТВО БОЖИЕ ВХОДЯТ  ПО ПРИГЛАШЕНИЯМ</vt:lpstr>
      <vt:lpstr>КТО ПОЛУЧИЛ ПРИГЛАШЕНИЕ?!</vt:lpstr>
      <vt:lpstr>…И ЭТО ЦАРСКОЕ ПРИГЛАШЕНИЕ НУЖНО ПРИНЯТЬ</vt:lpstr>
      <vt:lpstr>В ЦАРСТВО БОЖИЕ ВХОДЯТ  В ПРАЗДНИЧНОЙ ОДЕЖДЕ</vt:lpstr>
      <vt:lpstr>облекитесь  в Господа нашего Иисуса Христа,  и попечения о плоти  не превращайте в похоти       Послание к Римлянам 13:14</vt:lpstr>
      <vt:lpstr>«МНОГО ЗВАННЫХ,  НО МАЛО ИЗБРАННЫХ»</vt:lpstr>
      <vt:lpstr>ПРИМЕНЕНИЕ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Microsoft Office User</cp:lastModifiedBy>
  <cp:revision>663</cp:revision>
  <dcterms:created xsi:type="dcterms:W3CDTF">2020-09-24T09:54:03Z</dcterms:created>
  <dcterms:modified xsi:type="dcterms:W3CDTF">2025-03-02T10:39:51Z</dcterms:modified>
</cp:coreProperties>
</file>