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1523" r:id="rId5"/>
    <p:sldId id="1391" r:id="rId6"/>
    <p:sldId id="1938" r:id="rId7"/>
    <p:sldId id="1953" r:id="rId8"/>
    <p:sldId id="1958" r:id="rId9"/>
    <p:sldId id="2017" r:id="rId10"/>
    <p:sldId id="1954" r:id="rId11"/>
    <p:sldId id="1983" r:id="rId12"/>
    <p:sldId id="2018" r:id="rId13"/>
    <p:sldId id="2019" r:id="rId14"/>
    <p:sldId id="2020" r:id="rId15"/>
    <p:sldId id="1957" r:id="rId16"/>
    <p:sldId id="2026" r:id="rId17"/>
    <p:sldId id="2023" r:id="rId18"/>
    <p:sldId id="2032" r:id="rId19"/>
    <p:sldId id="2027" r:id="rId20"/>
    <p:sldId id="2028" r:id="rId21"/>
    <p:sldId id="2030" r:id="rId22"/>
    <p:sldId id="2033" r:id="rId23"/>
    <p:sldId id="2035" r:id="rId24"/>
    <p:sldId id="2034" r:id="rId25"/>
    <p:sldId id="2029" r:id="rId26"/>
    <p:sldId id="2025" r:id="rId27"/>
    <p:sldId id="2031" r:id="rId28"/>
    <p:sldId id="2022" r:id="rId29"/>
    <p:sldId id="2021" r:id="rId30"/>
    <p:sldId id="377" r:id="rId31"/>
    <p:sldId id="370" r:id="rId32"/>
    <p:sldId id="1944" r:id="rId33"/>
    <p:sldId id="134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7"/>
    <p:restoredTop sz="96327"/>
  </p:normalViewPr>
  <p:slideViewPr>
    <p:cSldViewPr snapToGrid="0" snapToObjects="1">
      <p:cViewPr varScale="1">
        <p:scale>
          <a:sx n="105" d="100"/>
          <a:sy n="105" d="100"/>
        </p:scale>
        <p:origin x="192" y="488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22.02.2025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22.02.2025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78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ting Point 16-9">
            <a:hlinkClick r:id="" action="ppaction://media"/>
            <a:extLst>
              <a:ext uri="{FF2B5EF4-FFF2-40B4-BE49-F238E27FC236}">
                <a16:creationId xmlns:a16="http://schemas.microsoft.com/office/drawing/2014/main" id="{43F3432F-C0E7-050A-42BE-179AA5EDF7A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9356" y="1572451"/>
            <a:ext cx="7253287" cy="4079875"/>
          </a:xfrm>
        </p:spPr>
      </p:pic>
      <p:pic>
        <p:nvPicPr>
          <p:cNvPr id="3" name="CoJoruners 16-9 INTRO">
            <a:hlinkClick r:id="" action="ppaction://media"/>
            <a:extLst>
              <a:ext uri="{FF2B5EF4-FFF2-40B4-BE49-F238E27FC236}">
                <a16:creationId xmlns:a16="http://schemas.microsoft.com/office/drawing/2014/main" id="{D67D4B93-F12C-922D-5C1A-5EA7F8DB7D2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3" y="635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03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2F2A8-FA98-5D1C-1147-FE5FDA2A3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65019"/>
            <a:ext cx="11008426" cy="4771278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Христианская вера не сводится только к знаниям. Нам стоит прославлять Бога нашим разумом, нашим сердцем и нашими руками. Другими словами, наше духовное становление включает в себя определённые знания, набор навыков, которыми мы овладели и которые применяем в жизни. Всё это призвано изменить наш характер.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Что, по вашему мнению, должен знать, уметь и делать тот, кто недавно доверился Господу? Каким характером он должен обладать?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" dirty="0">
                <a:latin typeface="Arial"/>
                <a:cs typeface="Arial"/>
              </a:rPr>
              <a:t>Запишите ответ в свои бюллетени.</a:t>
            </a:r>
          </a:p>
        </p:txBody>
      </p:sp>
    </p:spTree>
    <p:extLst>
      <p:ext uri="{BB962C8B-B14F-4D97-AF65-F5344CB8AC3E}">
        <p14:creationId xmlns:p14="http://schemas.microsoft.com/office/powerpoint/2010/main" val="1399095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E9434-2B7C-7FA0-0127-81889485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8233"/>
          </a:xfrm>
        </p:spPr>
        <p:txBody>
          <a:bodyPr/>
          <a:lstStyle/>
          <a:p>
            <a:r>
              <a:rPr lang="ru-RU" dirty="0"/>
              <a:t>РОЛЬ ПРЕПОДАВАТЕЛЯ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D1861-4AE5-80BA-8326-72DE43F77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36377"/>
            <a:ext cx="10944226" cy="3545260"/>
          </a:xfrm>
        </p:spPr>
        <p:txBody>
          <a:bodyPr/>
          <a:lstStyle/>
          <a:p>
            <a:pPr lvl="0"/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Принимая роль преподавателя, мы становимся своего рода духовными наставниками в жизни тех, кто недавно доверился Богу и принял крещение. Помогая им укрепиться в их вере, разобравшись с их вопросами и выработав необходимые дисциплины духовного становления, мы и сами растём и развиваемся в своих отношениях с Богом.</a:t>
            </a:r>
            <a:r>
              <a:rPr lang="en-RU" dirty="0">
                <a:effectLst/>
              </a:rPr>
              <a:t> </a:t>
            </a:r>
            <a:endParaRPr lang="en-RU" dirty="0">
              <a:effectLst/>
              <a:latin typeface="MinionPro-Regular"/>
              <a:ea typeface="Aptos" panose="020B0004020202020204" pitchFamily="34" charset="0"/>
              <a:cs typeface="MinionPr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27040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road with cars on it&#10;&#10;AI-generated content may be incorrect.">
            <a:extLst>
              <a:ext uri="{FF2B5EF4-FFF2-40B4-BE49-F238E27FC236}">
                <a16:creationId xmlns:a16="http://schemas.microsoft.com/office/drawing/2014/main" id="{284C95BC-E0B5-C202-F41E-EBE5568B0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3469" cy="6858000"/>
          </a:xfrm>
        </p:spPr>
      </p:pic>
    </p:spTree>
    <p:extLst>
      <p:ext uri="{BB962C8B-B14F-4D97-AF65-F5344CB8AC3E}">
        <p14:creationId xmlns:p14="http://schemas.microsoft.com/office/powerpoint/2010/main" val="127778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D8E3E-C334-51FF-8825-AEFAC6127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7883"/>
            <a:ext cx="10944226" cy="4943754"/>
          </a:xfrm>
        </p:spPr>
        <p:txBody>
          <a:bodyPr/>
          <a:lstStyle/>
          <a:p>
            <a:pPr algn="l"/>
            <a:r>
              <a:rPr lang="en-US" i="0" u="none" strike="noStrike" baseline="30000" dirty="0">
                <a:effectLst/>
              </a:rPr>
              <a:t>1:</a:t>
            </a:r>
            <a:r>
              <a:rPr lang="ru-RU" i="0" u="none" strike="noStrike" baseline="30000" dirty="0">
                <a:effectLst/>
              </a:rPr>
              <a:t>6 </a:t>
            </a:r>
            <a:r>
              <a:rPr lang="ru-RU" i="0" u="none" strike="noStrike" dirty="0">
                <a:effectLst/>
              </a:rPr>
              <a:t>Меня удивляет то, что вы ради какой-то иной Радостной Вести так быстро оставили Бога, Который призвал вас благодатью Христа. </a:t>
            </a:r>
            <a:r>
              <a:rPr lang="ru-RU" i="0" u="none" strike="noStrike" baseline="30000" dirty="0">
                <a:effectLst/>
              </a:rPr>
              <a:t>7 </a:t>
            </a:r>
            <a:r>
              <a:rPr lang="ru-RU" i="0" u="none" strike="noStrike" dirty="0">
                <a:effectLst/>
              </a:rPr>
              <a:t>Но иной Радостной Вести не существует, а просто есть люди, которые смущают вас, желая исказить Радостную Весть о Христе! </a:t>
            </a:r>
            <a:r>
              <a:rPr lang="ru-RU" i="0" u="none" strike="noStrike" baseline="30000" dirty="0">
                <a:effectLst/>
              </a:rPr>
              <a:t>8 </a:t>
            </a:r>
            <a:r>
              <a:rPr lang="ru-RU" i="0" u="none" strike="noStrike" dirty="0">
                <a:effectLst/>
              </a:rPr>
              <a:t>Но если бы даже мы сами или ангел с неба стали возвещать вам не ту Радостную Весть, что мы возвещали вам сначала, то пусть такие вестники будут навеки прокляты! </a:t>
            </a:r>
            <a:endParaRPr lang="en-US" i="0" u="none" strike="noStrike" dirty="0">
              <a:effectLst/>
            </a:endParaRPr>
          </a:p>
          <a:p>
            <a:pPr algn="r"/>
            <a:r>
              <a:rPr lang="ru-RU" dirty="0"/>
              <a:t>(Послание </a:t>
            </a:r>
            <a:r>
              <a:rPr lang="ru-RU" dirty="0" err="1"/>
              <a:t>Галатам</a:t>
            </a:r>
            <a:r>
              <a:rPr lang="ru-RU" dirty="0"/>
              <a:t> 1:6-8)</a:t>
            </a:r>
            <a:endParaRPr lang="ru-RU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78205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B509D-23A8-BD0F-434F-FC01C6FFE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BC48-A760-0907-19F1-4729F265A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7883"/>
            <a:ext cx="10944226" cy="4943754"/>
          </a:xfrm>
        </p:spPr>
        <p:txBody>
          <a:bodyPr/>
          <a:lstStyle/>
          <a:p>
            <a:pPr algn="l"/>
            <a:r>
              <a:rPr lang="en-US" i="0" u="none" strike="noStrike" baseline="30000" dirty="0">
                <a:effectLst/>
              </a:rPr>
              <a:t>1:</a:t>
            </a:r>
            <a:r>
              <a:rPr lang="ru-RU" i="0" u="none" strike="noStrike" baseline="30000" dirty="0">
                <a:effectLst/>
              </a:rPr>
              <a:t>9 </a:t>
            </a:r>
            <a:r>
              <a:rPr lang="ru-RU" i="0" u="none" strike="noStrike" dirty="0">
                <a:effectLst/>
              </a:rPr>
              <a:t>И еще раз повторяю: мы уже говорили об этом, и вы знаете, что если кто-либо будет возвещать вам что-то противное той Радостной Вести, которую вы приняли, то пусть они будут навеки прокляты!</a:t>
            </a:r>
            <a:r>
              <a:rPr lang="en-US" i="0" u="none" strike="noStrike" dirty="0">
                <a:effectLst/>
              </a:rPr>
              <a:t> </a:t>
            </a:r>
            <a:r>
              <a:rPr lang="ru-RU" i="0" u="none" strike="noStrike" baseline="30000" dirty="0">
                <a:effectLst/>
              </a:rPr>
              <a:t>10 </a:t>
            </a:r>
            <a:r>
              <a:rPr lang="ru-RU" i="0" u="none" strike="noStrike" dirty="0">
                <a:effectLst/>
              </a:rPr>
              <a:t>Чье одобрение мне нужно: людей или Бога? Может, вы думаете, что я пытаюсь угодить людям? Если бы я к этому стремился, то я не был бы слугой Христа.</a:t>
            </a:r>
          </a:p>
          <a:p>
            <a:pPr algn="r"/>
            <a:r>
              <a:rPr lang="ru-RU" dirty="0"/>
              <a:t>(Послание </a:t>
            </a:r>
            <a:r>
              <a:rPr lang="ru-RU" dirty="0" err="1"/>
              <a:t>Галатам</a:t>
            </a:r>
            <a:r>
              <a:rPr lang="ru-RU" dirty="0"/>
              <a:t> 1:9-10)</a:t>
            </a:r>
            <a:endParaRPr lang="ru-RU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43226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064BF-21BF-FFF8-52F4-5858ED180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0BF96-CCCD-4C5E-3EBC-DB32BC32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26515"/>
          </a:xfrm>
        </p:spPr>
        <p:txBody>
          <a:bodyPr/>
          <a:lstStyle/>
          <a:p>
            <a:r>
              <a:rPr lang="ru-RU" dirty="0"/>
              <a:t>НА ЧЁМ МЫ ОСТАНОВИЛИСЬ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3BDE6-419B-1500-7D1A-B138509A4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77568"/>
            <a:ext cx="10944226" cy="3816096"/>
          </a:xfrm>
        </p:spPr>
        <p:txBody>
          <a:bodyPr/>
          <a:lstStyle/>
          <a:p>
            <a:r>
              <a:rPr lang="ru-RU" b="1" dirty="0"/>
              <a:t>Паромщик так на вопросы отвечает, что барьеры на пути ко Христу убирает</a:t>
            </a:r>
            <a:r>
              <a:rPr lang="ru-RU" dirty="0"/>
              <a:t>. Есть четыре способа, как мы можем ответить на вопросы, разобравшись в их природе: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Проявить </a:t>
            </a:r>
            <a:r>
              <a:rPr lang="ru-RU" b="1" dirty="0"/>
              <a:t>сострадание</a:t>
            </a:r>
            <a:r>
              <a:rPr lang="ru-RU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Повысить </a:t>
            </a:r>
            <a:r>
              <a:rPr lang="ru-RU" b="1" dirty="0"/>
              <a:t>ставки</a:t>
            </a:r>
            <a:r>
              <a:rPr lang="ru-RU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Повременить</a:t>
            </a:r>
            <a:r>
              <a:rPr lang="ru-RU" dirty="0"/>
              <a:t> с ответом;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Предоставить </a:t>
            </a:r>
            <a:r>
              <a:rPr lang="ru-RU" b="1" dirty="0"/>
              <a:t>Христианский взгляд</a:t>
            </a:r>
            <a:r>
              <a:rPr lang="ru-RU" dirty="0"/>
              <a:t> на проблему.</a:t>
            </a:r>
          </a:p>
        </p:txBody>
      </p:sp>
    </p:spTree>
    <p:extLst>
      <p:ext uri="{BB962C8B-B14F-4D97-AF65-F5344CB8AC3E}">
        <p14:creationId xmlns:p14="http://schemas.microsoft.com/office/powerpoint/2010/main" val="351144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2D201-798F-D5C1-4884-570BBE2E8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73024"/>
            <a:ext cx="10944226" cy="509625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1: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6 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Меня удивляет то, что вы ради какой-то иной Радостной Вести </a:t>
            </a:r>
            <a:r>
              <a:rPr lang="ru-RU" b="1" i="0" u="none" strike="noStrike" dirty="0">
                <a:effectLst/>
              </a:rPr>
              <a:t>так быстро оставили Бога</a:t>
            </a:r>
            <a:endParaRPr lang="ru-RU" b="1" i="0" u="none" strike="noStrike" dirty="0">
              <a:solidFill>
                <a:srgbClr val="EEEAD2"/>
              </a:solidFill>
              <a:effectLst/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Иоанна 9:2)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EEEAD2"/>
                </a:solidFill>
                <a:latin typeface="Arial" charset="0"/>
                <a:cs typeface="Arial" charset="0"/>
              </a:rPr>
              <a:t>Галаты</a:t>
            </a:r>
            <a:r>
              <a:rPr lang="ru-RU" dirty="0">
                <a:solidFill>
                  <a:srgbClr val="EEEAD2"/>
                </a:solidFill>
                <a:latin typeface="Arial" charset="0"/>
                <a:cs typeface="Arial" charset="0"/>
              </a:rPr>
              <a:t> уже доверились Богу, но ещё нуждались в том, чтобы укрепиться в покаянии. </a:t>
            </a:r>
            <a:r>
              <a:rPr lang="ru-RU" sz="2800" dirty="0">
                <a:solidFill>
                  <a:srgbClr val="EEEAD2"/>
                </a:solidFill>
                <a:latin typeface="Arial" charset="0"/>
                <a:cs typeface="Arial" charset="0"/>
              </a:rPr>
              <a:t>Евангелие не оканчивается лишь принятием Христа. Павел чувствует свою ответственность за духовное здоровье людей, покаявшихся после его проповеди. Отход от того, чему учил Павел, в этом случае заключается в том, что церковь в </a:t>
            </a:r>
            <a:r>
              <a:rPr lang="ru-RU" sz="2800" dirty="0" err="1">
                <a:solidFill>
                  <a:srgbClr val="EEEAD2"/>
                </a:solidFill>
                <a:latin typeface="Arial" charset="0"/>
                <a:cs typeface="Arial" charset="0"/>
              </a:rPr>
              <a:t>Галатах</a:t>
            </a:r>
            <a:r>
              <a:rPr lang="ru-RU" sz="2800" dirty="0">
                <a:solidFill>
                  <a:srgbClr val="EEEAD2"/>
                </a:solidFill>
                <a:latin typeface="Arial" charset="0"/>
                <a:cs typeface="Arial" charset="0"/>
              </a:rPr>
              <a:t> скатилась в излишнюю религиозность. </a:t>
            </a:r>
            <a:r>
              <a:rPr lang="ru-RU" sz="2800" b="1" dirty="0">
                <a:latin typeface="Arial" charset="0"/>
                <a:cs typeface="Arial" charset="0"/>
              </a:rPr>
              <a:t>Сначала изменилась их вера, и в результате поведение стало неприемлемым</a:t>
            </a:r>
            <a:r>
              <a:rPr lang="ru-RU" sz="2800" dirty="0">
                <a:latin typeface="Arial" charset="0"/>
                <a:cs typeface="Arial" charset="0"/>
              </a:rPr>
              <a:t>. </a:t>
            </a:r>
            <a:r>
              <a:rPr lang="ru-RU" sz="2800" dirty="0">
                <a:solidFill>
                  <a:srgbClr val="EEEAD2"/>
                </a:solidFill>
                <a:latin typeface="Arial" charset="0"/>
                <a:cs typeface="Arial" charset="0"/>
              </a:rPr>
              <a:t>Оправдание и освящение являются частью одного целого.</a:t>
            </a:r>
            <a:endParaRPr lang="ru-RU" i="0" u="none" strike="noStrike" dirty="0">
              <a:solidFill>
                <a:srgbClr val="EEEAD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27713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F3399-5078-B1B6-3721-89B512CE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ПОКАЯНИЕ И СТАНОВЛЕНИЕ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629F6-EA33-C022-3C59-9D85C5D2AF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>
                <a:solidFill>
                  <a:srgbClr val="FABD2B"/>
                </a:solidFill>
                <a:latin typeface="Arial" charset="0"/>
                <a:cs typeface="Arial" charset="0"/>
              </a:rPr>
              <a:t>ОПРАВДАНИЕ: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charset="0"/>
                <a:cs typeface="Arial" charset="0"/>
              </a:rPr>
              <a:t>Единовременное событие – раз и навсегда.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charset="0"/>
                <a:cs typeface="Arial" charset="0"/>
              </a:rPr>
              <a:t>Всецело работа Бога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charset="0"/>
                <a:cs typeface="Arial" charset="0"/>
              </a:rPr>
              <a:t>Одинаково во всех христианах.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6016B2-2941-61B9-65CC-99CCAABB54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>
                <a:solidFill>
                  <a:srgbClr val="FABD2B"/>
                </a:solidFill>
                <a:latin typeface="Arial" charset="0"/>
                <a:cs typeface="Arial" charset="0"/>
              </a:rPr>
              <a:t>ОСВЯЩЕНИЕ: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charset="0"/>
                <a:cs typeface="Arial" charset="0"/>
              </a:rPr>
              <a:t>Процесс, который протекает всю нашу жизнь до дня смерти.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charset="0"/>
                <a:cs typeface="Arial" charset="0"/>
              </a:rPr>
              <a:t>Сотрудничество Бога и человека.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charset="0"/>
                <a:cs typeface="Arial" charset="0"/>
              </a:rPr>
              <a:t>В одних людях больше, в других – меньше.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56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232F1-BAB2-8A0F-2404-95941AF8F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50899"/>
          </a:xfrm>
        </p:spPr>
        <p:txBody>
          <a:bodyPr/>
          <a:lstStyle/>
          <a:p>
            <a:r>
              <a:rPr lang="ru-RU" dirty="0"/>
              <a:t>НЕПРИВЫЧНАЯ РОЛЬ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FA9F6-28C1-CF69-07BA-0BC7B4668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45920"/>
            <a:ext cx="10944226" cy="3835717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sz="2800" dirty="0">
                <a:latin typeface="Arial" charset="0"/>
                <a:cs typeface="Arial" charset="0"/>
              </a:rPr>
              <a:t>Мы редко оказываемся в ситуациях, когда нам нужно кого-то наставлять. А потому мы почему-то думаем, что наши друзья сами во всём разберутся. </a:t>
            </a:r>
          </a:p>
          <a:p>
            <a:pPr marL="463550" indent="-46355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Arial" charset="0"/>
                <a:cs typeface="Arial" charset="0"/>
              </a:rPr>
              <a:t>Мы не помним, как </a:t>
            </a:r>
            <a:r>
              <a:rPr lang="ru-RU" sz="2800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наставляли</a:t>
            </a:r>
            <a:r>
              <a:rPr lang="ru-RU" sz="2800" dirty="0">
                <a:latin typeface="Arial" charset="0"/>
                <a:cs typeface="Arial" charset="0"/>
              </a:rPr>
              <a:t> нас;</a:t>
            </a:r>
          </a:p>
          <a:p>
            <a:pPr marL="463550" indent="-46355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Arial" charset="0"/>
                <a:cs typeface="Arial" charset="0"/>
              </a:rPr>
              <a:t>Мы не понимаем, </a:t>
            </a:r>
            <a:r>
              <a:rPr lang="ru-RU" sz="2800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чему</a:t>
            </a:r>
            <a:r>
              <a:rPr lang="ru-RU" sz="2800" dirty="0">
                <a:latin typeface="Arial" charset="0"/>
                <a:cs typeface="Arial" charset="0"/>
              </a:rPr>
              <a:t> стоит наставлять</a:t>
            </a:r>
            <a:r>
              <a:rPr lang="en-US" dirty="0">
                <a:latin typeface="Arial" charset="0"/>
                <a:cs typeface="Arial" charset="0"/>
              </a:rPr>
              <a:t>;</a:t>
            </a:r>
          </a:p>
          <a:p>
            <a:pPr marL="463550" indent="-463550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Arial" charset="0"/>
                <a:cs typeface="Arial" charset="0"/>
              </a:rPr>
              <a:t>Мы не предполагаем, что являемся </a:t>
            </a:r>
            <a:r>
              <a:rPr lang="ru-RU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достойными</a:t>
            </a:r>
            <a:r>
              <a:rPr lang="ru-RU" dirty="0">
                <a:latin typeface="Arial" charset="0"/>
                <a:cs typeface="Arial" charset="0"/>
              </a:rPr>
              <a:t> учителями.</a:t>
            </a:r>
            <a:endParaRPr lang="ru-RU" sz="2800" dirty="0">
              <a:latin typeface="Arial" charset="0"/>
              <a:cs typeface="Arial" charset="0"/>
            </a:endParaRPr>
          </a:p>
          <a:p>
            <a:pPr marL="463550" indent="-46355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Arial" charset="0"/>
                <a:cs typeface="Arial" charset="0"/>
              </a:rPr>
              <a:t>Мы не подозреваем, как трудно </a:t>
            </a:r>
            <a:r>
              <a:rPr lang="ru-RU" sz="2800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влиться</a:t>
            </a:r>
            <a:r>
              <a:rPr lang="ru-RU" sz="2800" dirty="0">
                <a:latin typeface="Arial" charset="0"/>
                <a:cs typeface="Arial" charset="0"/>
              </a:rPr>
              <a:t> в общину</a:t>
            </a:r>
            <a:r>
              <a:rPr lang="en-US" sz="2800" dirty="0">
                <a:latin typeface="Arial" charset="0"/>
                <a:cs typeface="Arial" charset="0"/>
              </a:rPr>
              <a:t>.</a:t>
            </a:r>
            <a:endParaRPr lang="ru-RU" sz="2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84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AC3B8-3B1E-D7CE-068F-2B302CCF0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97203"/>
          </a:xfrm>
        </p:spPr>
        <p:txBody>
          <a:bodyPr/>
          <a:lstStyle/>
          <a:p>
            <a:r>
              <a:rPr lang="ru-RU" dirty="0"/>
              <a:t>НУЖДЫ НОВООБРАЩЁННЫХ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64BE-B4BA-D9CA-0ABA-85ACE6C94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38528"/>
            <a:ext cx="10944226" cy="3718559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sz="2800" dirty="0">
                <a:latin typeface="Arial" charset="0"/>
                <a:cs typeface="Arial" charset="0"/>
              </a:rPr>
              <a:t>Когда люди приходят к Богу, они нуждаются в: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Ободрении</a:t>
            </a:r>
            <a:r>
              <a:rPr lang="ru-RU" sz="2800" dirty="0">
                <a:latin typeface="Arial" charset="0"/>
                <a:cs typeface="Arial" charset="0"/>
              </a:rPr>
              <a:t>, чтобы не сворачивать с пути;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Общине</a:t>
            </a:r>
            <a:r>
              <a:rPr lang="ru-RU" dirty="0">
                <a:latin typeface="Arial" charset="0"/>
                <a:cs typeface="Arial" charset="0"/>
              </a:rPr>
              <a:t> других верующих, что помогут им;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Основах</a:t>
            </a:r>
            <a:r>
              <a:rPr lang="ru-RU" sz="2800" dirty="0">
                <a:latin typeface="Arial" charset="0"/>
                <a:cs typeface="Arial" charset="0"/>
              </a:rPr>
              <a:t> веры, чтобы </a:t>
            </a:r>
            <a:r>
              <a:rPr lang="ru-RU" dirty="0">
                <a:latin typeface="Arial" charset="0"/>
                <a:cs typeface="Arial" charset="0"/>
              </a:rPr>
              <a:t>заложить новый фундамент жизни.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b="1" dirty="0">
                <a:latin typeface="Arial" charset="0"/>
                <a:cs typeface="Arial" charset="0"/>
              </a:rPr>
              <a:t>Становясь наставниками</a:t>
            </a:r>
            <a:r>
              <a:rPr lang="ru-RU" b="1" dirty="0">
                <a:latin typeface="Arial" charset="0"/>
                <a:cs typeface="Arial" charset="0"/>
              </a:rPr>
              <a:t>, мы не только помогаем другим возрасти, но и сами укрепляемся в вере, прославляя тем самым Бога.</a:t>
            </a:r>
            <a:endParaRPr lang="ru-RU" sz="28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378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4F826-4065-39E2-D967-9F34B1B0B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12235D-71AD-71B0-8DC6-8439ADE76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2643251"/>
          </a:xfrm>
        </p:spPr>
        <p:txBody>
          <a:bodyPr/>
          <a:lstStyle/>
          <a:p>
            <a:r>
              <a:rPr lang="ru-RU" dirty="0"/>
              <a:t>ПРЕПОДАВАТЕЛЬ ТАК ОСНОВНЫЕ ИСТИНЫ ВЕРЫ РАСКРЫВАЕТ, </a:t>
            </a:r>
            <a:br>
              <a:rPr lang="ru-RU" dirty="0"/>
            </a:br>
            <a:r>
              <a:rPr lang="ru-RU" dirty="0"/>
              <a:t>ЧТО К ЕВАНГЕЛИЮ ВНОВЬ И ВНОВЬ ВОЗВРАЩАЕТ</a:t>
            </a:r>
            <a:endParaRPr lang="en-R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5EA493-A971-D445-6631-34DCE7D44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3206496"/>
            <a:ext cx="11263314" cy="249935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Помогая в духовном становлении, мы: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Показываем источник </a:t>
            </a:r>
            <a:r>
              <a:rPr lang="ru-RU" b="1" u="sng" dirty="0">
                <a:solidFill>
                  <a:srgbClr val="FABD2B"/>
                </a:solidFill>
              </a:rPr>
              <a:t>силы</a:t>
            </a:r>
            <a:r>
              <a:rPr lang="ru-RU" dirty="0"/>
              <a:t> Евангелия;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Помогаем выработать </a:t>
            </a:r>
            <a:r>
              <a:rPr lang="ru-RU" b="1" u="sng" dirty="0">
                <a:solidFill>
                  <a:srgbClr val="FABD2B"/>
                </a:solidFill>
              </a:rPr>
              <a:t>навыки применения</a:t>
            </a:r>
            <a:r>
              <a:rPr lang="ru-RU" dirty="0"/>
              <a:t> Евангелия;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Приглашаем присоединиться к </a:t>
            </a:r>
            <a:r>
              <a:rPr lang="ru-RU" b="1" u="sng" dirty="0">
                <a:solidFill>
                  <a:srgbClr val="FABD2B"/>
                </a:solidFill>
              </a:rPr>
              <a:t>общине</a:t>
            </a:r>
            <a:r>
              <a:rPr lang="ru-RU" dirty="0"/>
              <a:t> Евангелия. </a:t>
            </a:r>
          </a:p>
        </p:txBody>
      </p:sp>
    </p:spTree>
    <p:extLst>
      <p:ext uri="{BB962C8B-B14F-4D97-AF65-F5344CB8AC3E}">
        <p14:creationId xmlns:p14="http://schemas.microsoft.com/office/powerpoint/2010/main" val="625074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348A0-332C-E4D5-584D-30B59D1AC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CD9CF-E6D1-6376-3E87-486706DAB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7883"/>
            <a:ext cx="10944226" cy="4943754"/>
          </a:xfrm>
        </p:spPr>
        <p:txBody>
          <a:bodyPr/>
          <a:lstStyle/>
          <a:p>
            <a:pPr algn="l"/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1: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6 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Меня удивляет то, что вы ради какой-то иной Радостной Вести так быстро оставили Бога, Который призвал вас благодатью Христа.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7 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Но иной Радостной Вести не существует, а просто есть люди, которые смущают вас, желая исказить Радостную Весть о Христе! 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8 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Но </a:t>
            </a:r>
            <a:r>
              <a:rPr lang="ru-RU" b="1" i="0" u="none" strike="noStrike" dirty="0">
                <a:effectLst/>
              </a:rPr>
              <a:t>если бы даже мы сами или ангел с неба стали возвещать вам не ту Радостную Весть, что мы возвещали вам сначала, то пусть такие вестники будут навеки прокляты! </a:t>
            </a:r>
            <a:endParaRPr lang="en-US" b="1" i="0" u="none" strike="noStrike" dirty="0">
              <a:effectLst/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(Послание </a:t>
            </a:r>
            <a:r>
              <a:rPr lang="ru-RU" dirty="0" err="1">
                <a:solidFill>
                  <a:srgbClr val="EEEAD2"/>
                </a:solidFill>
              </a:rPr>
              <a:t>Галатам</a:t>
            </a:r>
            <a:r>
              <a:rPr lang="ru-RU" dirty="0">
                <a:solidFill>
                  <a:srgbClr val="EEEAD2"/>
                </a:solidFill>
              </a:rPr>
              <a:t> 1:6-8)</a:t>
            </a:r>
            <a:endParaRPr lang="ru-RU" i="0" u="none" strike="noStrike" dirty="0">
              <a:solidFill>
                <a:srgbClr val="EEEAD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52522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F276A-FA49-AD2D-5E40-001AC855C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53363"/>
          </a:xfrm>
        </p:spPr>
        <p:txBody>
          <a:bodyPr/>
          <a:lstStyle/>
          <a:p>
            <a:r>
              <a:rPr lang="ru-RU" dirty="0"/>
              <a:t>СИЛА ЕВАНГЕЛИЯ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B2183-2C5A-A419-7CD2-D2D222A77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04417"/>
            <a:ext cx="10944226" cy="3677220"/>
          </a:xfrm>
        </p:spPr>
        <p:txBody>
          <a:bodyPr/>
          <a:lstStyle/>
          <a:p>
            <a:r>
              <a:rPr lang="ru-RU" dirty="0"/>
              <a:t>Спасает Господь и сила Евангелия прежде всего в том, что Сам Дух Святой пробуждает сердца людей, подводя их к покаянию. Вот почему Павел так страстно защищает эту весть. А значит тем, кто доверился Богу, нужно научиться черпать свои силы в Духе Святом, который стал: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Нашей </a:t>
            </a:r>
            <a:r>
              <a:rPr lang="ru-RU" b="1" u="sng" dirty="0">
                <a:solidFill>
                  <a:srgbClr val="FABD2B"/>
                </a:solidFill>
              </a:rPr>
              <a:t>уверенностью</a:t>
            </a:r>
            <a:r>
              <a:rPr lang="ru-RU" dirty="0"/>
              <a:t> в спасении;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Нашим </a:t>
            </a:r>
            <a:r>
              <a:rPr lang="ru-RU" b="1" u="sng" dirty="0">
                <a:solidFill>
                  <a:srgbClr val="FABD2B"/>
                </a:solidFill>
              </a:rPr>
              <a:t>упованием</a:t>
            </a:r>
            <a:r>
              <a:rPr lang="ru-RU" dirty="0"/>
              <a:t> в трудностях;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Нашей </a:t>
            </a:r>
            <a:r>
              <a:rPr lang="ru-RU" b="1" u="sng" dirty="0">
                <a:solidFill>
                  <a:srgbClr val="FABD2B"/>
                </a:solidFill>
              </a:rPr>
              <a:t>усладой</a:t>
            </a:r>
            <a:r>
              <a:rPr lang="ru-RU" dirty="0"/>
              <a:t> в общении с Богом.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97011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B188-BF4B-E170-7EAE-ED305A95B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11860"/>
          </a:xfrm>
        </p:spPr>
        <p:txBody>
          <a:bodyPr/>
          <a:lstStyle/>
          <a:p>
            <a:r>
              <a:rPr lang="ru-RU" dirty="0"/>
              <a:t>ДВЕ СТОРОНЫ ПРЕПОДАВАТЕЛЯ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A49A6-1690-CCB8-5C63-DFB4716E1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53185"/>
            <a:ext cx="10944226" cy="3628452"/>
          </a:xfrm>
        </p:spPr>
        <p:txBody>
          <a:bodyPr/>
          <a:lstStyle/>
          <a:p>
            <a:pPr marL="463550" indent="-463550">
              <a:buFont typeface="Calibri" pitchFamily="34" charset="0"/>
              <a:buAutoNum type="arabicPeriod"/>
              <a:defRPr/>
            </a:pPr>
            <a:r>
              <a:rPr lang="ru-RU" sz="2800" dirty="0">
                <a:latin typeface="Arial" charset="0"/>
                <a:cs typeface="Arial" charset="0"/>
              </a:rPr>
              <a:t>Иногда преподаватель – эт</a:t>
            </a:r>
            <a:r>
              <a:rPr lang="ru-RU" dirty="0">
                <a:latin typeface="Arial" charset="0"/>
                <a:cs typeface="Arial" charset="0"/>
              </a:rPr>
              <a:t>о </a:t>
            </a:r>
            <a:r>
              <a:rPr lang="ru-RU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тренер</a:t>
            </a:r>
            <a:r>
              <a:rPr lang="ru-RU" sz="2800" dirty="0">
                <a:latin typeface="Arial" charset="0"/>
                <a:cs typeface="Arial" charset="0"/>
              </a:rPr>
              <a:t> – человек, который помогает выйти на новый уровень.</a:t>
            </a:r>
            <a:endParaRPr lang="en-US" sz="2800" dirty="0">
              <a:latin typeface="Arial" charset="0"/>
              <a:cs typeface="Arial" charset="0"/>
            </a:endParaRPr>
          </a:p>
          <a:p>
            <a:pPr marL="463550" indent="-463550">
              <a:buFont typeface="Calibri" pitchFamily="34" charset="0"/>
              <a:buAutoNum type="arabicPeriod"/>
              <a:defRPr/>
            </a:pPr>
            <a:r>
              <a:rPr lang="ru-RU" sz="2800" dirty="0">
                <a:latin typeface="Arial" charset="0"/>
                <a:cs typeface="Arial" charset="0"/>
              </a:rPr>
              <a:t>Порой преподаватель – это </a:t>
            </a:r>
            <a:r>
              <a:rPr lang="ru-RU" sz="2800" b="1" u="sng" dirty="0">
                <a:solidFill>
                  <a:srgbClr val="FABD2B"/>
                </a:solidFill>
                <a:latin typeface="Arial" charset="0"/>
                <a:cs typeface="Arial" charset="0"/>
              </a:rPr>
              <a:t>врач</a:t>
            </a:r>
            <a:r>
              <a:rPr lang="ru-RU" sz="2800" dirty="0">
                <a:latin typeface="Arial" charset="0"/>
                <a:cs typeface="Arial" charset="0"/>
              </a:rPr>
              <a:t> – человек, который помогает людям вернуться на выбранный ими путь духовного становления.</a:t>
            </a:r>
          </a:p>
          <a:p>
            <a:pPr>
              <a:defRPr/>
            </a:pPr>
            <a:r>
              <a:rPr lang="ru-RU" b="1" dirty="0">
                <a:latin typeface="Arial" charset="0"/>
                <a:cs typeface="Arial" charset="0"/>
              </a:rPr>
              <a:t>Нам стоит уделять внимание и той и другой стороне, когда мы помогаем нашим друзьям крепко встать на ноги в их духовной жизни.</a:t>
            </a:r>
            <a:endParaRPr lang="en-US" sz="28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446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05144-0486-2BEE-EE37-E202F5A1C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8"/>
            <a:ext cx="10944226" cy="496214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Мы призваны быть примером для тех, кого мы наставляем в том, как мы сами исповедуем грехи и постоянно возвращаем контроль над своей жизнью Господу. Это поможет и тем, кого мы наставляем перенять эту практику в нашей жизни.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Практикуем ли мы это? Насколько мы полагаемся на силу Духа Святого в нашем повседневной Христианской жизни? В нашей работе? В том, как мы выстраиваем отношения с противоположным полом?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Преподаватель так основные истины веры раскрывает, что к Евангелию вновь и вновь возвращает.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639737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AC9F6-6DDF-FCC7-BF1A-BD5EBA766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1"/>
            <a:ext cx="10944226" cy="4872036"/>
          </a:xfrm>
        </p:spPr>
        <p:txBody>
          <a:bodyPr/>
          <a:lstStyle/>
          <a:p>
            <a:r>
              <a:rPr lang="ru-RU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«</a:t>
            </a:r>
            <a:r>
              <a:rPr lang="ru-RU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Для верующего спасение является продолжительным в том смысле, что мы уже спасены от наказания за грех (оправдание), мы спасаемся от силы греха (освящение) и однажды мы будем спасены от присутствия греха (прославление). Дух Святой активно участвует во всех трёх аспектах нашего спасения</a:t>
            </a:r>
            <a:r>
              <a:rPr lang="ru-RU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».</a:t>
            </a:r>
            <a:endParaRPr lang="ru-RU" dirty="0">
              <a:latin typeface="MinionPro-Regular"/>
              <a:ea typeface="Aptos" panose="020B0004020202020204" pitchFamily="34" charset="0"/>
              <a:cs typeface="MinionPro-Regular"/>
            </a:endParaRPr>
          </a:p>
          <a:p>
            <a:pPr algn="r"/>
            <a:r>
              <a:rPr lang="ru-RU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(Д.Т. Инглиш и Джен </a:t>
            </a:r>
            <a:r>
              <a:rPr lang="ru-RU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Уилкин</a:t>
            </a:r>
            <a:r>
              <a:rPr lang="ru-RU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 «</a:t>
            </a:r>
            <a:r>
              <a:rPr lang="ru-RU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Ты – богослов</a:t>
            </a:r>
            <a:r>
              <a:rPr lang="ru-RU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»)</a:t>
            </a:r>
            <a:endParaRPr lang="en-RU" dirty="0">
              <a:effectLst/>
              <a:latin typeface="MinionPro-Regular"/>
              <a:ea typeface="Aptos" panose="020B0004020202020204" pitchFamily="34" charset="0"/>
              <a:cs typeface="MinionPr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115734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83F7-B1EA-C924-324B-BC3FE593F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74DF4-8FD7-5628-ED7B-46556EAE5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7883"/>
            <a:ext cx="10944226" cy="4943754"/>
          </a:xfrm>
        </p:spPr>
        <p:txBody>
          <a:bodyPr/>
          <a:lstStyle/>
          <a:p>
            <a:pPr algn="l"/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1: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9 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 еще раз повторяю: мы уже говорили об этом, и </a:t>
            </a:r>
            <a:r>
              <a:rPr lang="ru-RU" b="1" i="0" u="none" strike="noStrike" dirty="0">
                <a:effectLst/>
              </a:rPr>
              <a:t>вы знаете</a:t>
            </a:r>
            <a:r>
              <a:rPr lang="ru-RU" i="0" u="none" strike="noStrike" dirty="0">
                <a:effectLst/>
              </a:rPr>
              <a:t>,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что если кто-либо будет возвещать вам что-то противное той Радостной Вести, которую вы приняли, то пусть они будут навеки прокляты!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(Послание </a:t>
            </a:r>
            <a:r>
              <a:rPr lang="ru-RU" dirty="0" err="1">
                <a:solidFill>
                  <a:srgbClr val="EEEAD2"/>
                </a:solidFill>
              </a:rPr>
              <a:t>Галатам</a:t>
            </a:r>
            <a:r>
              <a:rPr lang="ru-RU" dirty="0">
                <a:solidFill>
                  <a:srgbClr val="EEEAD2"/>
                </a:solidFill>
              </a:rPr>
              <a:t> 1:9)</a:t>
            </a:r>
            <a:endParaRPr lang="ru-RU" i="0" u="none" strike="noStrike" dirty="0">
              <a:solidFill>
                <a:srgbClr val="EEEAD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82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835EC-03F0-A57E-4B72-F1230D28E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92403"/>
          </a:xfrm>
        </p:spPr>
        <p:txBody>
          <a:bodyPr/>
          <a:lstStyle/>
          <a:p>
            <a:r>
              <a:rPr lang="ru-RU" dirty="0"/>
              <a:t>ЖИЗНЬ ЕВАНГЕЛИЯ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C0A6A-2676-6813-F19F-EBCE2ABDE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33729"/>
            <a:ext cx="10944226" cy="3847908"/>
          </a:xfrm>
        </p:spPr>
        <p:txBody>
          <a:bodyPr/>
          <a:lstStyle/>
          <a:p>
            <a:r>
              <a:rPr lang="ru-RU" dirty="0"/>
              <a:t>Павел делает упор на то, что Христиане в </a:t>
            </a:r>
            <a:r>
              <a:rPr lang="ru-RU" dirty="0" err="1"/>
              <a:t>Галатии</a:t>
            </a:r>
            <a:r>
              <a:rPr lang="ru-RU" dirty="0"/>
              <a:t> всё знали, но совершенно не применяли эти знания в жизни.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Мало познавать истины, нужно </a:t>
            </a:r>
            <a:r>
              <a:rPr lang="ru-RU" b="1" u="sng" dirty="0">
                <a:solidFill>
                  <a:srgbClr val="FABD2B"/>
                </a:solidFill>
              </a:rPr>
              <a:t>понимать</a:t>
            </a:r>
            <a:r>
              <a:rPr lang="ru-RU" dirty="0"/>
              <a:t> истины;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Мало понимать истины, нужно </a:t>
            </a:r>
            <a:r>
              <a:rPr lang="ru-RU" b="1" u="sng" dirty="0">
                <a:solidFill>
                  <a:srgbClr val="FABD2B"/>
                </a:solidFill>
              </a:rPr>
              <a:t>принимать</a:t>
            </a:r>
            <a:r>
              <a:rPr lang="ru-RU" dirty="0"/>
              <a:t> истины за истину;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Мало лишь истины принимать, их стоит в жизни </a:t>
            </a:r>
            <a:r>
              <a:rPr lang="ru-RU" b="1" u="sng" dirty="0">
                <a:solidFill>
                  <a:srgbClr val="FABD2B"/>
                </a:solidFill>
              </a:rPr>
              <a:t>применять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Мало просто раз применять, нужно постоянно </a:t>
            </a:r>
            <a:r>
              <a:rPr lang="ru-RU" b="1" u="sng" dirty="0">
                <a:solidFill>
                  <a:srgbClr val="FABD2B"/>
                </a:solidFill>
              </a:rPr>
              <a:t>практиковать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Мало всё время практиковать, нужно душу всё время доверять, позволяя </a:t>
            </a:r>
            <a:r>
              <a:rPr lang="ru-RU" b="1" u="sng" dirty="0">
                <a:solidFill>
                  <a:srgbClr val="FABD2B"/>
                </a:solidFill>
              </a:rPr>
              <a:t>Духу</a:t>
            </a:r>
            <a:r>
              <a:rPr lang="ru-RU" dirty="0"/>
              <a:t> её преображать.</a:t>
            </a:r>
          </a:p>
        </p:txBody>
      </p:sp>
    </p:spTree>
    <p:extLst>
      <p:ext uri="{BB962C8B-B14F-4D97-AF65-F5344CB8AC3E}">
        <p14:creationId xmlns:p14="http://schemas.microsoft.com/office/powerpoint/2010/main" val="2535554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334E9-2055-9F4B-D42A-FA59E23B6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38913"/>
            <a:ext cx="10944226" cy="504272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i="0" u="none" strike="noStrike" baseline="30000" dirty="0">
                <a:effectLst/>
              </a:rPr>
              <a:t>5:</a:t>
            </a:r>
            <a:r>
              <a:rPr lang="ru-RU" i="0" u="none" strike="noStrike" baseline="30000" dirty="0">
                <a:effectLst/>
              </a:rPr>
              <a:t>22 </a:t>
            </a:r>
            <a:r>
              <a:rPr lang="ru-RU" i="0" u="none" strike="noStrike" dirty="0">
                <a:effectLst/>
              </a:rPr>
              <a:t>Плод же Духа – это любовь, радость, мир, долготерпение, великодушие, доброта, верность</a:t>
            </a:r>
            <a:r>
              <a:rPr lang="en-GB" i="0" u="none" strike="noStrike" dirty="0">
                <a:effectLst/>
              </a:rPr>
              <a:t>, </a:t>
            </a:r>
            <a:r>
              <a:rPr lang="en-GB" i="0" u="none" strike="noStrike" baseline="30000" dirty="0">
                <a:effectLst/>
              </a:rPr>
              <a:t>23 </a:t>
            </a:r>
            <a:r>
              <a:rPr lang="ru-RU" i="0" u="none" strike="noStrike" dirty="0">
                <a:effectLst/>
              </a:rPr>
              <a:t>кротость, умение владеть собой. В Законе нет ничего против этого</a:t>
            </a:r>
            <a:r>
              <a:rPr lang="en-GB" i="0" u="none" strike="noStrike" dirty="0">
                <a:effectLst/>
              </a:rPr>
              <a:t>.</a:t>
            </a:r>
          </a:p>
          <a:p>
            <a:pPr algn="r"/>
            <a:r>
              <a:rPr lang="en-GB" dirty="0"/>
              <a:t>(</a:t>
            </a:r>
            <a:r>
              <a:rPr lang="ru-RU" dirty="0"/>
              <a:t>Послание </a:t>
            </a:r>
            <a:r>
              <a:rPr lang="ru-RU" dirty="0" err="1"/>
              <a:t>Галатам</a:t>
            </a:r>
            <a:r>
              <a:rPr lang="ru-RU" dirty="0"/>
              <a:t> 5:22-23)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 конце Послания </a:t>
            </a:r>
            <a:r>
              <a:rPr lang="ru-RU" dirty="0" err="1"/>
              <a:t>Галатам</a:t>
            </a:r>
            <a:r>
              <a:rPr lang="ru-RU" dirty="0"/>
              <a:t> апостол Павел открывает своим читателям, как именно выглядит целостный результат работы Духа Святого в сердце верующего. Отражает ли это описание то, кем мы становимся всё больше и больше? Видят ли это в нас те, кто только пришёл к Богу? Можем ли мы им искренне сказать «</a:t>
            </a:r>
            <a:r>
              <a:rPr lang="ru-RU" i="1" dirty="0"/>
              <a:t>следуй за мною, как и я следую за Христом</a:t>
            </a:r>
            <a:r>
              <a:rPr lang="ru-RU" dirty="0"/>
              <a:t>»?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145435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ADD34-EB21-7BB8-6707-0246F8058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6449"/>
            <a:ext cx="10944226" cy="4945188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Являемся ли мы сегодня людьми, которые действительно хорошо понимают базовые истины Христианской веры, что смогли бы их объяснить своим друзьям, которые недавно доверили свою жизнь Богу? Применяем ли мы их в нашей жизни и видят ли люди вокруг нас, как благодаря этому меняются наш характер и душа?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«</a:t>
            </a:r>
            <a:r>
              <a:rPr lang="ru-RU" b="1" i="1" dirty="0"/>
              <a:t>Основные истины просты и простые истины являются основными</a:t>
            </a:r>
            <a:r>
              <a:rPr lang="ru-RU" b="1" dirty="0"/>
              <a:t>».</a:t>
            </a:r>
          </a:p>
          <a:p>
            <a:pPr algn="r"/>
            <a:r>
              <a:rPr lang="ru-RU" dirty="0"/>
              <a:t>(Алистер </a:t>
            </a:r>
            <a:r>
              <a:rPr lang="ru-RU" dirty="0" err="1"/>
              <a:t>Бегг</a:t>
            </a:r>
            <a:r>
              <a:rPr lang="ru-RU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Преподаватель так основные истины веры раскрывает, что к Евангелию вновь и вновь возвращает.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215561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6EF65-FD87-D09A-1BEA-FB0298B1D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8ED5C-1D52-E315-9FD4-89CB01985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7883"/>
            <a:ext cx="10944226" cy="4943754"/>
          </a:xfrm>
        </p:spPr>
        <p:txBody>
          <a:bodyPr/>
          <a:lstStyle/>
          <a:p>
            <a:pPr algn="l"/>
            <a:r>
              <a:rPr lang="en-US" i="0" u="none" strike="noStrike" baseline="30000" dirty="0">
                <a:solidFill>
                  <a:srgbClr val="EEEAD2"/>
                </a:solidFill>
                <a:effectLst/>
              </a:rPr>
              <a:t>1: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10 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Чье одобрение мне нужно: людей или Бога? </a:t>
            </a:r>
            <a:r>
              <a:rPr lang="ru-RU" b="1" i="0" u="none" strike="noStrike" dirty="0">
                <a:effectLst/>
              </a:rPr>
              <a:t>Может, вы думаете, что я пытаюсь угодить людям?</a:t>
            </a:r>
            <a:r>
              <a:rPr lang="ru-RU" i="0" u="none" strike="noStrike" dirty="0">
                <a:effectLst/>
              </a:rPr>
              <a:t>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Если бы я к этому стремился, то я не был бы слугой Христа.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(Послание </a:t>
            </a:r>
            <a:r>
              <a:rPr lang="ru-RU" dirty="0" err="1">
                <a:solidFill>
                  <a:srgbClr val="EEEAD2"/>
                </a:solidFill>
              </a:rPr>
              <a:t>Галатам</a:t>
            </a:r>
            <a:r>
              <a:rPr lang="ru-RU" dirty="0">
                <a:solidFill>
                  <a:srgbClr val="EEEAD2"/>
                </a:solidFill>
              </a:rPr>
              <a:t> 1:10)</a:t>
            </a:r>
            <a:endParaRPr lang="ru-RU" i="0" u="none" strike="noStrike" dirty="0">
              <a:solidFill>
                <a:srgbClr val="EEEAD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96485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B289-BB96-A4F5-0397-04775D95F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50899"/>
          </a:xfrm>
        </p:spPr>
        <p:txBody>
          <a:bodyPr/>
          <a:lstStyle/>
          <a:p>
            <a:r>
              <a:rPr lang="ru-RU" dirty="0"/>
              <a:t>ОБЩИНА ЕВАНГЕЛИЯ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4E786-11FF-2EB4-20F5-F8A491620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92224"/>
            <a:ext cx="10944226" cy="3689413"/>
          </a:xfrm>
        </p:spPr>
        <p:txBody>
          <a:bodyPr/>
          <a:lstStyle/>
          <a:p>
            <a:r>
              <a:rPr lang="ru-RU" dirty="0"/>
              <a:t>Лжеучителя, пришедшие в </a:t>
            </a:r>
            <a:r>
              <a:rPr lang="ru-RU" dirty="0" err="1"/>
              <a:t>Галатию</a:t>
            </a:r>
            <a:r>
              <a:rPr lang="ru-RU" dirty="0"/>
              <a:t>, обещали Христианам, что излишняя религиозность даст им доступ в истинную общину Бога. Вот почему нам так важно помочь тем, кто доверился Богу, найти себя в общине Христа, которая дарит им: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Поклонение </a:t>
            </a:r>
            <a:r>
              <a:rPr lang="ru-RU" b="1" u="sng" dirty="0">
                <a:solidFill>
                  <a:srgbClr val="FABD2B"/>
                </a:solidFill>
              </a:rPr>
              <a:t>Богу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Преображение</a:t>
            </a:r>
            <a:r>
              <a:rPr lang="ru-RU" dirty="0"/>
              <a:t> жизни вместе с другими верующими;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Преодоление </a:t>
            </a:r>
            <a:r>
              <a:rPr lang="ru-RU" b="1" u="sng" dirty="0">
                <a:solidFill>
                  <a:srgbClr val="FABD2B"/>
                </a:solidFill>
              </a:rPr>
              <a:t>трудностей</a:t>
            </a:r>
            <a:r>
              <a:rPr lang="ru-RU" dirty="0"/>
              <a:t> вместе с братьями и сёстрами;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Провозглашение</a:t>
            </a:r>
            <a:r>
              <a:rPr lang="ru-RU" dirty="0"/>
              <a:t> Евангелия своим друзьям.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10687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F10A9-D74D-606B-3D84-B46CCAD68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12065"/>
            <a:ext cx="10944226" cy="4969572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Являемся ли мы сегодня зрителями в церкви? Ограничено ли наше участие в жизни общины тем, что мы появляемся здесь лишь раз в неделю? Кто на самом деле знает нас и кого знаем мы в церкви?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«</a:t>
            </a:r>
            <a:r>
              <a:rPr lang="ru-RU" b="1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Церковь может либо сформировать благовестие миру своим поклонением, эстетикой и обрядами, либо капитулировать, признав светское представление о вере, как всего лишь предпочтение истинным</a:t>
            </a:r>
            <a:r>
              <a:rPr lang="ru-RU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MinionPro-Regular"/>
              </a:rPr>
              <a:t>…»</a:t>
            </a:r>
          </a:p>
          <a:p>
            <a:pPr algn="r"/>
            <a:r>
              <a:rPr lang="ru-RU" dirty="0"/>
              <a:t>(Алан </a:t>
            </a:r>
            <a:r>
              <a:rPr lang="ru-RU" dirty="0" err="1"/>
              <a:t>Нобл</a:t>
            </a:r>
            <a:r>
              <a:rPr lang="ru-RU" dirty="0"/>
              <a:t> «</a:t>
            </a:r>
            <a:r>
              <a:rPr lang="ru-RU" i="1" dirty="0"/>
              <a:t>Благовестие, выводящее из равновесия</a:t>
            </a:r>
            <a:r>
              <a:rPr lang="ru-RU" dirty="0"/>
              <a:t>»)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Преподаватель так основные истины веры раскрывает, что к Евангелию вновь и вновь возвращает.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575546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house on the water&#10;&#10;AI-generated content may be incorrect.">
            <a:extLst>
              <a:ext uri="{FF2B5EF4-FFF2-40B4-BE49-F238E27FC236}">
                <a16:creationId xmlns:a16="http://schemas.microsoft.com/office/drawing/2014/main" id="{7E8CF6AC-71CB-7ABF-3024-FF1FE2504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173"/>
          </a:xfrm>
        </p:spPr>
      </p:pic>
    </p:spTree>
    <p:extLst>
      <p:ext uri="{BB962C8B-B14F-4D97-AF65-F5344CB8AC3E}">
        <p14:creationId xmlns:p14="http://schemas.microsoft.com/office/powerpoint/2010/main" val="1420346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EC06D-0F62-0A70-A36B-5E53BB21F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9DD8ED4-0178-A591-8F5F-028F70990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2643251"/>
          </a:xfrm>
        </p:spPr>
        <p:txBody>
          <a:bodyPr/>
          <a:lstStyle/>
          <a:p>
            <a:r>
              <a:rPr lang="ru-RU" dirty="0"/>
              <a:t>ПРЕПОДАВАТЕЛЬ ТАК ОСНОВНЫЕ ИСТИНЫ ВЕРЫ РАСКРЫВАЕТ, </a:t>
            </a:r>
            <a:br>
              <a:rPr lang="ru-RU" dirty="0"/>
            </a:br>
            <a:r>
              <a:rPr lang="ru-RU" dirty="0"/>
              <a:t>ЧТО К ЕВАНГЕЛИЮ ВНОВЬ И ВНОВЬ ВОЗВРАЩАЕТ</a:t>
            </a:r>
            <a:endParaRPr lang="en-R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6F4DBC-8AA4-066F-634E-94BD00722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3206496"/>
            <a:ext cx="11263314" cy="249935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Помогая в духовном становлении, мы: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Показываем источник </a:t>
            </a:r>
            <a:r>
              <a:rPr lang="ru-RU" b="1" dirty="0"/>
              <a:t>силы</a:t>
            </a:r>
            <a:r>
              <a:rPr lang="ru-RU" dirty="0"/>
              <a:t> Евангелия;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Помогаем выработать </a:t>
            </a:r>
            <a:r>
              <a:rPr lang="ru-RU" b="1" dirty="0"/>
              <a:t>навыки применения</a:t>
            </a:r>
            <a:r>
              <a:rPr lang="ru-RU" dirty="0"/>
              <a:t> Евангелия;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Приглашаем присоединиться к </a:t>
            </a:r>
            <a:r>
              <a:rPr lang="ru-RU" b="1" dirty="0"/>
              <a:t>общине</a:t>
            </a:r>
            <a:r>
              <a:rPr lang="ru-RU" dirty="0"/>
              <a:t> Евангелия. </a:t>
            </a:r>
          </a:p>
        </p:txBody>
      </p:sp>
    </p:spTree>
    <p:extLst>
      <p:ext uri="{BB962C8B-B14F-4D97-AF65-F5344CB8AC3E}">
        <p14:creationId xmlns:p14="http://schemas.microsoft.com/office/powerpoint/2010/main" val="1797111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08990"/>
          </a:xfrm>
        </p:spPr>
        <p:txBody>
          <a:bodyPr/>
          <a:lstStyle/>
          <a:p>
            <a:pPr>
              <a:defRPr/>
            </a:pPr>
            <a:r>
              <a:rPr lang="en-US" dirty="0"/>
              <a:t>C</a:t>
            </a:r>
            <a:r>
              <a:rPr lang="ru-RU" dirty="0"/>
              <a:t>ЕМЬ РОЛЕЙ, КОТОРЫЕ МЫ ИГРАЕМ, РАССКАЗЫВАЯ О ВЕРЕ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623887" y="2097740"/>
            <a:ext cx="10944226" cy="350699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Arial" charset="0"/>
                <a:cs typeface="Arial" charset="0"/>
              </a:rPr>
              <a:t>Посланник</a:t>
            </a:r>
            <a:r>
              <a:rPr lang="ru-RU" dirty="0">
                <a:latin typeface="Arial" charset="0"/>
                <a:cs typeface="Arial" charset="0"/>
              </a:rPr>
              <a:t> доверяет друзей Богу в молитве;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Arial" charset="0"/>
                <a:cs typeface="Arial" charset="0"/>
              </a:rPr>
              <a:t>Плотник</a:t>
            </a:r>
            <a:r>
              <a:rPr lang="ru-RU" dirty="0">
                <a:latin typeface="Arial" charset="0"/>
                <a:cs typeface="Arial" charset="0"/>
              </a:rPr>
              <a:t> помогает разглядеть правдоподобность веры;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Arial" charset="0"/>
                <a:cs typeface="Arial" charset="0"/>
              </a:rPr>
              <a:t>Переводчик</a:t>
            </a:r>
            <a:r>
              <a:rPr lang="ru-RU" dirty="0">
                <a:latin typeface="Arial" charset="0"/>
                <a:cs typeface="Arial" charset="0"/>
              </a:rPr>
              <a:t> показывает отражения веры в культуре;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Arial" charset="0"/>
                <a:cs typeface="Arial" charset="0"/>
              </a:rPr>
              <a:t>Первооткрыватель</a:t>
            </a:r>
            <a:r>
              <a:rPr lang="ru-RU" dirty="0">
                <a:latin typeface="Arial" charset="0"/>
                <a:cs typeface="Arial" charset="0"/>
              </a:rPr>
              <a:t> задаёт вопросы;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Arial" charset="0"/>
                <a:cs typeface="Arial" charset="0"/>
              </a:rPr>
              <a:t>Проводник</a:t>
            </a:r>
            <a:r>
              <a:rPr lang="ru-RU" dirty="0">
                <a:latin typeface="Arial" charset="0"/>
                <a:cs typeface="Arial" charset="0"/>
              </a:rPr>
              <a:t> раскрывает суть веры;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Arial" charset="0"/>
                <a:cs typeface="Arial" charset="0"/>
              </a:rPr>
              <a:t>Паромщик</a:t>
            </a:r>
            <a:r>
              <a:rPr lang="ru-RU" dirty="0">
                <a:latin typeface="Arial" charset="0"/>
                <a:cs typeface="Arial" charset="0"/>
              </a:rPr>
              <a:t> отвечает на вопросы;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Arial" charset="0"/>
                <a:cs typeface="Arial" charset="0"/>
              </a:rPr>
              <a:t>Преподаватель</a:t>
            </a:r>
            <a:r>
              <a:rPr lang="ru-RU" dirty="0">
                <a:latin typeface="Arial" charset="0"/>
                <a:cs typeface="Arial" charset="0"/>
              </a:rPr>
              <a:t> помогает укрепиться в вере.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924896"/>
          </a:xfrm>
        </p:spPr>
        <p:txBody>
          <a:bodyPr/>
          <a:lstStyle/>
          <a:p>
            <a:pPr>
              <a:defRPr/>
            </a:pPr>
            <a:r>
              <a:rPr lang="ru-RU" dirty="0"/>
              <a:t>ПРИМЕНЕНИЕ</a:t>
            </a:r>
            <a:endParaRPr lang="en-US" dirty="0"/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>
          <a:xfrm>
            <a:off x="623887" y="1527586"/>
            <a:ext cx="10944226" cy="4173967"/>
          </a:xfrm>
          <a:noFill/>
        </p:spPr>
        <p:txBody>
          <a:bodyPr/>
          <a:lstStyle/>
          <a:p>
            <a:pPr marL="463550" indent="-4635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  <a:latin typeface="Arial" charset="0"/>
                <a:cs typeface="Arial" charset="0"/>
              </a:rPr>
              <a:t>Возможно, что наши друзья, за которых мы начали молиться, пришли к Богу за это время. А, может быть, и нет. Но в любом случае, если они заинтересовались Христианством, им стоит предложить пройти с вами курс основ веры, такой как «Отправная точка».</a:t>
            </a:r>
          </a:p>
          <a:p>
            <a:pPr marL="463550" indent="-463550">
              <a:buFont typeface="Arial" panose="020B0604020202020204" pitchFamily="34" charset="0"/>
              <a:buChar char="•"/>
            </a:pPr>
            <a:r>
              <a:rPr lang="ru-RU" b="1" dirty="0">
                <a:latin typeface="Arial" charset="0"/>
                <a:cs typeface="Arial" charset="0"/>
              </a:rPr>
              <a:t>Потратьте время сами, чтобы разобраться с основополагающими истинами Христианства настолько хорошо, что вы могли бы помочь другим сделать первые шаги в их духовном становлении.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502DD-5206-40EA-890D-9967130CE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62579"/>
            <a:ext cx="10944226" cy="5019057"/>
          </a:xfrm>
          <a:noFill/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>
                <a:effectLst/>
                <a:ea typeface="Aptos" panose="020B0004020202020204" pitchFamily="34" charset="0"/>
              </a:rPr>
              <a:t>«</a:t>
            </a:r>
            <a:r>
              <a:rPr lang="ru-RU" b="1" i="1" dirty="0">
                <a:effectLst/>
                <a:ea typeface="Aptos" panose="020B0004020202020204" pitchFamily="34" charset="0"/>
              </a:rPr>
              <a:t>Евангелие – это не просто азбука Христианской жизни, но её алфавит</a:t>
            </a:r>
            <a:r>
              <a:rPr lang="ru-RU" i="1" dirty="0">
                <a:effectLst/>
                <a:ea typeface="Aptos" panose="020B0004020202020204" pitchFamily="34" charset="0"/>
              </a:rPr>
              <a:t>. </a:t>
            </a:r>
            <a:r>
              <a:rPr lang="ru-RU" i="1" dirty="0">
                <a:solidFill>
                  <a:srgbClr val="EEEAD2"/>
                </a:solidFill>
                <a:effectLst/>
                <a:ea typeface="Aptos" panose="020B0004020202020204" pitchFamily="34" charset="0"/>
              </a:rPr>
              <a:t>Неверно думать, что Евангелие лишь спасает неверующих, чтобы затем Христиане возрастали всё больше и больше, приводя свою жизнь в соответствие с Библейскими принципами. Было бы намного правильней сказать, что мы спасены Евангелием, а затем мы преображены Евангелием. </a:t>
            </a:r>
            <a:r>
              <a:rPr lang="ru-RU" b="1" i="1" dirty="0">
                <a:effectLst/>
                <a:ea typeface="Aptos" panose="020B0004020202020204" pitchFamily="34" charset="0"/>
              </a:rPr>
              <a:t>Вся наша жизнь, наши мысли и наши сердца меняются всё больше и больше благодаря тому, что с течением времени мы всё глубже и глубже постигаем Евангелие</a:t>
            </a:r>
            <a:r>
              <a:rPr lang="ru-RU" dirty="0">
                <a:effectLst/>
                <a:ea typeface="Aptos" panose="020B0004020202020204" pitchFamily="34" charset="0"/>
              </a:rPr>
              <a:t>».</a:t>
            </a:r>
            <a:endParaRPr lang="en-RU" dirty="0">
              <a:effectLst/>
              <a:ea typeface="Aptos" panose="020B0004020202020204" pitchFamily="34" charset="0"/>
            </a:endParaRPr>
          </a:p>
          <a:p>
            <a:pPr marL="0" marR="0" algn="r">
              <a:lnSpc>
                <a:spcPct val="120000"/>
              </a:lnSpc>
              <a:spcAft>
                <a:spcPts val="600"/>
              </a:spcAft>
            </a:pPr>
            <a:r>
              <a:rPr lang="ru-RU" dirty="0">
                <a:effectLst/>
                <a:ea typeface="Aptos" panose="020B0004020202020204" pitchFamily="34" charset="0"/>
              </a:rPr>
              <a:t>(Тимоти Келлер «</a:t>
            </a:r>
            <a:r>
              <a:rPr lang="ru-RU" i="1" dirty="0">
                <a:effectLst/>
                <a:ea typeface="Aptos" panose="020B0004020202020204" pitchFamily="34" charset="0"/>
              </a:rPr>
              <a:t>Центровая церковь</a:t>
            </a:r>
            <a:r>
              <a:rPr lang="ru-RU" dirty="0">
                <a:effectLst/>
                <a:ea typeface="Aptos" panose="020B0004020202020204" pitchFamily="34" charset="0"/>
              </a:rPr>
              <a:t>»)</a:t>
            </a:r>
            <a:endParaRPr lang="en-RU" dirty="0">
              <a:effectLst/>
              <a:ea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57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d1a634f-6735-4db6-bcd6-aa97ff485f62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62589e56-49db-468b-8cef-9bc6768a675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81993</TotalTime>
  <Words>1823</Words>
  <Application>Microsoft Macintosh PowerPoint</Application>
  <PresentationFormat>Widescreen</PresentationFormat>
  <Paragraphs>106</Paragraphs>
  <Slides>30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Arial</vt:lpstr>
      <vt:lpstr>Calibri</vt:lpstr>
      <vt:lpstr>MinionPro-Regular</vt:lpstr>
      <vt:lpstr>Wingdings</vt:lpstr>
      <vt:lpstr>Office Theme</vt:lpstr>
      <vt:lpstr>PowerPoint Presentation</vt:lpstr>
      <vt:lpstr>PowerPoint Presentation</vt:lpstr>
      <vt:lpstr>РОЛЬ ПРЕПОДАВАТЕЛЯ</vt:lpstr>
      <vt:lpstr>PowerPoint Presentation</vt:lpstr>
      <vt:lpstr>PowerPoint Presentation</vt:lpstr>
      <vt:lpstr>PowerPoint Presentation</vt:lpstr>
      <vt:lpstr>НА ЧЁМ МЫ ОСТАНОВИЛИСЬ В ПРОШЛЫЙ РАЗ</vt:lpstr>
      <vt:lpstr>PowerPoint Presentation</vt:lpstr>
      <vt:lpstr>ПОКАЯНИЕ И СТАНОВЛЕНИЕ</vt:lpstr>
      <vt:lpstr>НЕПРИВЫЧНАЯ РОЛЬ</vt:lpstr>
      <vt:lpstr>НУЖДЫ НОВООБРАЩЁННЫХ</vt:lpstr>
      <vt:lpstr>ПРЕПОДАВАТЕЛЬ ТАК ОСНОВНЫЕ ИСТИНЫ ВЕРЫ РАСКРЫВАЕТ,  ЧТО К ЕВАНГЕЛИЮ ВНОВЬ И ВНОВЬ ВОЗВРАЩАЕТ</vt:lpstr>
      <vt:lpstr>PowerPoint Presentation</vt:lpstr>
      <vt:lpstr>СИЛА ЕВАНГЕЛИЯ</vt:lpstr>
      <vt:lpstr>ДВЕ СТОРОНЫ ПРЕПОДАВАТЕЛЯ</vt:lpstr>
      <vt:lpstr>PowerPoint Presentation</vt:lpstr>
      <vt:lpstr>PowerPoint Presentation</vt:lpstr>
      <vt:lpstr>PowerPoint Presentation</vt:lpstr>
      <vt:lpstr>ЖИЗНЬ ЕВАНГЕЛИЯ</vt:lpstr>
      <vt:lpstr>PowerPoint Presentation</vt:lpstr>
      <vt:lpstr>PowerPoint Presentation</vt:lpstr>
      <vt:lpstr>PowerPoint Presentation</vt:lpstr>
      <vt:lpstr>ОБЩИНА ЕВАНГЕЛИЯ</vt:lpstr>
      <vt:lpstr>PowerPoint Presentation</vt:lpstr>
      <vt:lpstr>PowerPoint Presentation</vt:lpstr>
      <vt:lpstr>ПРЕПОДАВАТЕЛЬ ТАК ОСНОВНЫЕ ИСТИНЫ ВЕРЫ РАСКРЫВАЕТ,  ЧТО К ЕВАНГЕЛИЮ ВНОВЬ И ВНОВЬ ВОЗВРАЩАЕТ</vt:lpstr>
      <vt:lpstr>CЕМЬ РОЛЕЙ, КОТОРЫЕ МЫ ИГРАЕМ, РАССКАЗЫВАЯ О ВЕРЕ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513</cp:revision>
  <dcterms:created xsi:type="dcterms:W3CDTF">2020-09-24T09:54:03Z</dcterms:created>
  <dcterms:modified xsi:type="dcterms:W3CDTF">2025-02-22T18:20:19Z</dcterms:modified>
</cp:coreProperties>
</file>