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1523" r:id="rId5"/>
    <p:sldId id="1391" r:id="rId6"/>
    <p:sldId id="1938" r:id="rId7"/>
    <p:sldId id="1953" r:id="rId8"/>
    <p:sldId id="1958" r:id="rId9"/>
    <p:sldId id="1954" r:id="rId10"/>
    <p:sldId id="1983" r:id="rId11"/>
    <p:sldId id="1999" r:id="rId12"/>
    <p:sldId id="2012" r:id="rId13"/>
    <p:sldId id="1957" r:id="rId14"/>
    <p:sldId id="2001" r:id="rId15"/>
    <p:sldId id="2005" r:id="rId16"/>
    <p:sldId id="2013" r:id="rId17"/>
    <p:sldId id="2002" r:id="rId18"/>
    <p:sldId id="2006" r:id="rId19"/>
    <p:sldId id="2014" r:id="rId20"/>
    <p:sldId id="2003" r:id="rId21"/>
    <p:sldId id="2007" r:id="rId22"/>
    <p:sldId id="2015" r:id="rId23"/>
    <p:sldId id="2016" r:id="rId24"/>
    <p:sldId id="2004" r:id="rId25"/>
    <p:sldId id="2008" r:id="rId26"/>
    <p:sldId id="2009" r:id="rId27"/>
    <p:sldId id="2010" r:id="rId28"/>
    <p:sldId id="2011" r:id="rId29"/>
    <p:sldId id="1991" r:id="rId30"/>
    <p:sldId id="2000" r:id="rId31"/>
    <p:sldId id="373" r:id="rId32"/>
    <p:sldId id="370" r:id="rId33"/>
    <p:sldId id="1944" r:id="rId34"/>
    <p:sldId id="134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27"/>
    <p:restoredTop sz="96327"/>
  </p:normalViewPr>
  <p:slideViewPr>
    <p:cSldViewPr snapToGrid="0" snapToObjects="1">
      <p:cViewPr varScale="1">
        <p:scale>
          <a:sx n="105" d="100"/>
          <a:sy n="105" d="100"/>
        </p:scale>
        <p:origin x="192" y="488"/>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13.02.2025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13.02.2025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78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97" r:id="rId1"/>
    <p:sldLayoutId id="2147483655" r:id="rId2"/>
    <p:sldLayoutId id="2147483696" r:id="rId3"/>
    <p:sldLayoutId id="2147483695" r:id="rId4"/>
    <p:sldLayoutId id="2147483650" r:id="rId5"/>
    <p:sldLayoutId id="2147483652" r:id="rId6"/>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slideLayout" Target="../slideLayouts/slideLayout3.xml"/><Relationship Id="rId4" Type="http://schemas.openxmlformats.org/officeDocument/2006/relationships/video" Target="../media/media2.mp4"/></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rting Point 16-9">
            <a:hlinkClick r:id="" action="ppaction://media"/>
            <a:extLst>
              <a:ext uri="{FF2B5EF4-FFF2-40B4-BE49-F238E27FC236}">
                <a16:creationId xmlns:a16="http://schemas.microsoft.com/office/drawing/2014/main" id="{43F3432F-C0E7-050A-42BE-179AA5EDF7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2469356" y="1572451"/>
            <a:ext cx="7253287" cy="4079875"/>
          </a:xfrm>
        </p:spPr>
      </p:pic>
      <p:pic>
        <p:nvPicPr>
          <p:cNvPr id="3" name="CoJoruners 16-9 INTRO">
            <a:hlinkClick r:id="" action="ppaction://media"/>
            <a:extLst>
              <a:ext uri="{FF2B5EF4-FFF2-40B4-BE49-F238E27FC236}">
                <a16:creationId xmlns:a16="http://schemas.microsoft.com/office/drawing/2014/main" id="{D67D4B93-F12C-922D-5C1A-5EA7F8DB7D2B}"/>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763" y="6350"/>
            <a:ext cx="12192000" cy="6858000"/>
          </a:xfrm>
          <a:prstGeom prst="rect">
            <a:avLst/>
          </a:prstGeom>
        </p:spPr>
      </p:pic>
    </p:spTree>
    <p:extLst>
      <p:ext uri="{BB962C8B-B14F-4D97-AF65-F5344CB8AC3E}">
        <p14:creationId xmlns:p14="http://schemas.microsoft.com/office/powerpoint/2010/main" val="211489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37" fill="hold"/>
                                        <p:tgtEl>
                                          <p:spTgt spid="2"/>
                                        </p:tgtEl>
                                      </p:cBhvr>
                                    </p:cmd>
                                  </p:childTnLst>
                                </p:cTn>
                              </p:par>
                            </p:childTnLst>
                          </p:cTn>
                        </p:par>
                        <p:par>
                          <p:cTn id="7" fill="hold">
                            <p:stCondLst>
                              <p:cond delay="14037"/>
                            </p:stCondLst>
                            <p:childTnLst>
                              <p:par>
                                <p:cTn id="8" presetID="1" presetClass="mediacall" presetSubtype="0" fill="hold" nodeType="afterEffect">
                                  <p:stCondLst>
                                    <p:cond delay="0"/>
                                  </p:stCondLst>
                                  <p:childTnLst>
                                    <p:cmd type="call" cmd="playFrom(0.0)">
                                      <p:cBhvr>
                                        <p:cTn id="9" dur="15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2F2A8-FA98-5D1C-1147-FE5FDA2A3469}"/>
              </a:ext>
            </a:extLst>
          </p:cNvPr>
          <p:cNvSpPr>
            <a:spLocks noGrp="1"/>
          </p:cNvSpPr>
          <p:nvPr>
            <p:ph idx="1"/>
          </p:nvPr>
        </p:nvSpPr>
        <p:spPr>
          <a:xfrm>
            <a:off x="617517" y="665019"/>
            <a:ext cx="11008426" cy="4771278"/>
          </a:xfrm>
          <a:noFill/>
        </p:spPr>
        <p:txBody>
          <a:bodyPr/>
          <a:lstStyle/>
          <a:p>
            <a:pPr marL="457200" indent="-457200">
              <a:buFont typeface="Arial" panose="020B0604020202020204" pitchFamily="34" charset="0"/>
              <a:buChar char="•"/>
            </a:pPr>
            <a:r>
              <a:rPr lang="ru-RU" i="1" dirty="0"/>
              <a:t>На какой вопрос, когда вы рассказываете о своей вере, вам сложнее всего ответить? Что ставит вас в тупик в такой ситуации?</a:t>
            </a:r>
          </a:p>
          <a:p>
            <a:pPr marL="457200" indent="-457200">
              <a:buFont typeface="Arial" panose="020B0604020202020204" pitchFamily="34" charset="0"/>
              <a:buChar char="•"/>
            </a:pPr>
            <a:r>
              <a:rPr lang="ru" dirty="0">
                <a:latin typeface="Arial"/>
                <a:cs typeface="Arial"/>
              </a:rPr>
              <a:t>Запишите ответ в свои бюллетени.</a:t>
            </a:r>
          </a:p>
        </p:txBody>
      </p:sp>
    </p:spTree>
    <p:extLst>
      <p:ext uri="{BB962C8B-B14F-4D97-AF65-F5344CB8AC3E}">
        <p14:creationId xmlns:p14="http://schemas.microsoft.com/office/powerpoint/2010/main" val="139909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9434-2B7C-7FA0-0127-8188948579BE}"/>
              </a:ext>
            </a:extLst>
          </p:cNvPr>
          <p:cNvSpPr>
            <a:spLocks noGrp="1"/>
          </p:cNvSpPr>
          <p:nvPr>
            <p:ph type="title"/>
          </p:nvPr>
        </p:nvSpPr>
        <p:spPr>
          <a:xfrm>
            <a:off x="623888" y="441325"/>
            <a:ext cx="10944225" cy="1398233"/>
          </a:xfrm>
        </p:spPr>
        <p:txBody>
          <a:bodyPr/>
          <a:lstStyle/>
          <a:p>
            <a:r>
              <a:rPr lang="ru-RU" dirty="0"/>
              <a:t>РОЛЬ ПАРОМЩИКА</a:t>
            </a:r>
            <a:endParaRPr lang="en-RU" dirty="0"/>
          </a:p>
        </p:txBody>
      </p:sp>
      <p:sp>
        <p:nvSpPr>
          <p:cNvPr id="3" name="Content Placeholder 2">
            <a:extLst>
              <a:ext uri="{FF2B5EF4-FFF2-40B4-BE49-F238E27FC236}">
                <a16:creationId xmlns:a16="http://schemas.microsoft.com/office/drawing/2014/main" id="{0E6D1861-4AE5-80BA-8326-72DE43F77793}"/>
              </a:ext>
            </a:extLst>
          </p:cNvPr>
          <p:cNvSpPr>
            <a:spLocks noGrp="1"/>
          </p:cNvSpPr>
          <p:nvPr>
            <p:ph idx="1"/>
          </p:nvPr>
        </p:nvSpPr>
        <p:spPr>
          <a:xfrm>
            <a:off x="623887" y="1936377"/>
            <a:ext cx="10944226" cy="3545260"/>
          </a:xfrm>
        </p:spPr>
        <p:txBody>
          <a:bodyPr/>
          <a:lstStyle/>
          <a:p>
            <a:pPr lvl="0"/>
            <a:r>
              <a:rPr lang="ru-RU" b="1" kern="0" dirty="0">
                <a:effectLst/>
                <a:latin typeface="Arial" panose="020B0604020202020204" pitchFamily="34" charset="0"/>
                <a:ea typeface="Times New Roman" panose="02020603050405020304" pitchFamily="18" charset="0"/>
              </a:rPr>
              <a:t>Есть множество препятствий на пути человека к Богу. Когда мы помогаем нашим друзьям, коллегам и близким убрать как можно больше препятствий, мешающих им доверить свою жизнь Христу, мы играем роль своего рода паромщика. Мы как бы перекидываем для них мостик на другой берег.</a:t>
            </a:r>
            <a:r>
              <a:rPr lang="en-RU" dirty="0">
                <a:effectLst/>
              </a:rPr>
              <a:t> </a:t>
            </a:r>
            <a:endParaRPr lang="en-RU" dirty="0">
              <a:effectLst/>
              <a:latin typeface="MinionPro-Regular"/>
              <a:ea typeface="Aptos" panose="020B0004020202020204" pitchFamily="34" charset="0"/>
              <a:cs typeface="MinionPro-Regular"/>
            </a:endParaRPr>
          </a:p>
        </p:txBody>
      </p:sp>
    </p:spTree>
    <p:extLst>
      <p:ext uri="{BB962C8B-B14F-4D97-AF65-F5344CB8AC3E}">
        <p14:creationId xmlns:p14="http://schemas.microsoft.com/office/powerpoint/2010/main" val="3027040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bridge over water with white text&#10;&#10;AI-generated content may be incorrect.">
            <a:extLst>
              <a:ext uri="{FF2B5EF4-FFF2-40B4-BE49-F238E27FC236}">
                <a16:creationId xmlns:a16="http://schemas.microsoft.com/office/drawing/2014/main" id="{304B15EC-68B3-131B-0D24-FEBD4126E043}"/>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277788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7D8E3E-C334-51FF-8825-AEFAC61276B9}"/>
              </a:ext>
            </a:extLst>
          </p:cNvPr>
          <p:cNvSpPr>
            <a:spLocks noGrp="1"/>
          </p:cNvSpPr>
          <p:nvPr>
            <p:ph idx="1"/>
          </p:nvPr>
        </p:nvSpPr>
        <p:spPr>
          <a:xfrm>
            <a:off x="623887" y="537883"/>
            <a:ext cx="10944226" cy="4943754"/>
          </a:xfrm>
        </p:spPr>
        <p:txBody>
          <a:bodyPr/>
          <a:lstStyle/>
          <a:p>
            <a:pPr algn="l"/>
            <a:r>
              <a:rPr lang="ru-RU" i="0" u="none" strike="noStrike" baseline="30000" dirty="0">
                <a:effectLst/>
              </a:rPr>
              <a:t>9</a:t>
            </a:r>
            <a:r>
              <a:rPr lang="en-US" i="0" u="none" strike="noStrike" baseline="30000" dirty="0">
                <a:effectLst/>
              </a:rPr>
              <a:t>:1</a:t>
            </a:r>
            <a:r>
              <a:rPr lang="ru-RU" i="0" u="none" strike="noStrike" baseline="30000" dirty="0">
                <a:effectLst/>
              </a:rPr>
              <a:t> </a:t>
            </a:r>
            <a:r>
              <a:rPr lang="ru-RU" i="0" u="none" strike="noStrike" dirty="0">
                <a:effectLst/>
              </a:rPr>
              <a:t>Однажды Иисус, проходя мимо, увидел человека, слепого от рождения. </a:t>
            </a:r>
            <a:r>
              <a:rPr lang="ru-RU" i="0" u="none" strike="noStrike" baseline="30000" dirty="0">
                <a:effectLst/>
              </a:rPr>
              <a:t>2 </a:t>
            </a:r>
            <a:r>
              <a:rPr lang="ru-RU" i="0" u="none" strike="noStrike" dirty="0">
                <a:effectLst/>
              </a:rPr>
              <a:t>Ученики Его спросили:</a:t>
            </a:r>
            <a:r>
              <a:rPr lang="ru-RU" dirty="0"/>
              <a:t> «</a:t>
            </a:r>
            <a:r>
              <a:rPr lang="ru-RU" i="0" u="none" strike="noStrike" dirty="0">
                <a:effectLst/>
              </a:rPr>
              <a:t>Рабби, почему этот человек родился слепым? Кто согрешил, он сам или его родители?» </a:t>
            </a:r>
            <a:r>
              <a:rPr lang="ru-RU" i="0" u="none" strike="noStrike" baseline="30000" dirty="0">
                <a:effectLst/>
              </a:rPr>
              <a:t>3 </a:t>
            </a:r>
            <a:r>
              <a:rPr lang="ru-RU" i="0" u="none" strike="noStrike" dirty="0">
                <a:effectLst/>
              </a:rPr>
              <a:t>«Нет, это не </a:t>
            </a:r>
            <a:r>
              <a:rPr lang="ru-RU" i="1" u="none" strike="noStrike" dirty="0">
                <a:effectLst/>
              </a:rPr>
              <a:t>из-за</a:t>
            </a:r>
            <a:r>
              <a:rPr lang="ru-RU" i="0" u="none" strike="noStrike" dirty="0">
                <a:effectLst/>
              </a:rPr>
              <a:t> его греха или греха его родителей» – ответил Иисус, – «это произошло для того, чтобы на нем были явлены Божьи дела. </a:t>
            </a:r>
            <a:r>
              <a:rPr lang="ru-RU" i="0" u="none" strike="noStrike" baseline="30000" dirty="0">
                <a:effectLst/>
              </a:rPr>
              <a:t>4 </a:t>
            </a:r>
            <a:r>
              <a:rPr lang="ru-RU" i="0" u="none" strike="noStrike" dirty="0">
                <a:effectLst/>
              </a:rPr>
              <a:t>Пока еще день не кончился, мы должны совершать дела Того, Кто послал Меня. Наступает ночь, и тогда уже никто не сможет ничего делать. </a:t>
            </a:r>
            <a:r>
              <a:rPr lang="ru-RU" i="0" u="none" strike="noStrike" baseline="30000" dirty="0">
                <a:effectLst/>
              </a:rPr>
              <a:t>5 </a:t>
            </a:r>
            <a:r>
              <a:rPr lang="ru-RU" i="0" u="none" strike="noStrike" dirty="0">
                <a:effectLst/>
              </a:rPr>
              <a:t>Пока Я в мире, Я – Свет миру». </a:t>
            </a:r>
            <a:r>
              <a:rPr lang="ru-RU" i="0" u="none" strike="noStrike" baseline="30000" dirty="0">
                <a:effectLst/>
              </a:rPr>
              <a:t>6 </a:t>
            </a:r>
            <a:r>
              <a:rPr lang="ru-RU" i="0" u="none" strike="noStrike" dirty="0">
                <a:effectLst/>
              </a:rPr>
              <a:t>Сказав это, Иисус плюнул на землю, смешал слюну с землей и помазал ею глаза слепому.</a:t>
            </a:r>
          </a:p>
          <a:p>
            <a:pPr algn="r"/>
            <a:r>
              <a:rPr lang="ru-RU" dirty="0"/>
              <a:t>(Евангелие от Иоанна 9:1-6)</a:t>
            </a:r>
            <a:endParaRPr lang="ru-RU" i="0" u="none" strike="noStrike" dirty="0">
              <a:effectLst/>
            </a:endParaRPr>
          </a:p>
        </p:txBody>
      </p:sp>
    </p:spTree>
    <p:extLst>
      <p:ext uri="{BB962C8B-B14F-4D97-AF65-F5344CB8AC3E}">
        <p14:creationId xmlns:p14="http://schemas.microsoft.com/office/powerpoint/2010/main" val="2978205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64BF-21BF-FFF8-52F4-5858ED180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0BF96-CCCD-4C5E-3EBC-DB32BC3283E9}"/>
              </a:ext>
            </a:extLst>
          </p:cNvPr>
          <p:cNvSpPr>
            <a:spLocks noGrp="1"/>
          </p:cNvSpPr>
          <p:nvPr>
            <p:ph type="title"/>
          </p:nvPr>
        </p:nvSpPr>
        <p:spPr>
          <a:xfrm>
            <a:off x="623888" y="441325"/>
            <a:ext cx="10944225" cy="1326515"/>
          </a:xfrm>
        </p:spPr>
        <p:txBody>
          <a:bodyPr/>
          <a:lstStyle/>
          <a:p>
            <a:r>
              <a:rPr lang="ru-RU" dirty="0"/>
              <a:t>ЧТО МЫ РАССМОТРЕЛИ</a:t>
            </a:r>
            <a:br>
              <a:rPr lang="ru-RU" dirty="0"/>
            </a:br>
            <a:r>
              <a:rPr lang="ru-RU" dirty="0"/>
              <a:t>В ПРОШЛЫЙ РАЗ</a:t>
            </a:r>
            <a:endParaRPr lang="en-RU" dirty="0"/>
          </a:p>
        </p:txBody>
      </p:sp>
      <p:sp>
        <p:nvSpPr>
          <p:cNvPr id="3" name="Content Placeholder 2">
            <a:extLst>
              <a:ext uri="{FF2B5EF4-FFF2-40B4-BE49-F238E27FC236}">
                <a16:creationId xmlns:a16="http://schemas.microsoft.com/office/drawing/2014/main" id="{D5C3BDE6-419B-1500-7D1A-B138509A4504}"/>
              </a:ext>
            </a:extLst>
          </p:cNvPr>
          <p:cNvSpPr>
            <a:spLocks noGrp="1"/>
          </p:cNvSpPr>
          <p:nvPr>
            <p:ph idx="1"/>
          </p:nvPr>
        </p:nvSpPr>
        <p:spPr>
          <a:xfrm>
            <a:off x="623887" y="1877568"/>
            <a:ext cx="10944226" cy="3816096"/>
          </a:xfrm>
        </p:spPr>
        <p:txBody>
          <a:bodyPr/>
          <a:lstStyle/>
          <a:p>
            <a:r>
              <a:rPr lang="ru-RU" b="1" dirty="0"/>
              <a:t>Проводник так рассказывает о вере, что подводит к решению довериться Богу</a:t>
            </a:r>
            <a:r>
              <a:rPr lang="ru-RU" dirty="0"/>
              <a:t>. Есть три способа делиться тем, в что мы верим, с окружающими людьми, готовыми нас слушать:</a:t>
            </a:r>
          </a:p>
          <a:p>
            <a:pPr marL="457200" indent="-457200">
              <a:buFont typeface="Arial" panose="020B0604020202020204" pitchFamily="34" charset="0"/>
              <a:buChar char="•"/>
            </a:pPr>
            <a:r>
              <a:rPr lang="ru-RU" dirty="0"/>
              <a:t>Раскрыть </a:t>
            </a:r>
            <a:r>
              <a:rPr lang="ru-RU" b="1" dirty="0"/>
              <a:t>суть</a:t>
            </a:r>
            <a:r>
              <a:rPr lang="ru-RU" dirty="0"/>
              <a:t> Христианской веры;</a:t>
            </a:r>
          </a:p>
          <a:p>
            <a:pPr marL="457200" indent="-457200">
              <a:buFont typeface="Arial" panose="020B0604020202020204" pitchFamily="34" charset="0"/>
              <a:buChar char="•"/>
            </a:pPr>
            <a:r>
              <a:rPr lang="ru-RU" dirty="0"/>
              <a:t>Разделить с ними </a:t>
            </a:r>
            <a:r>
              <a:rPr lang="ru-RU" b="1" dirty="0"/>
              <a:t>свою</a:t>
            </a:r>
            <a:r>
              <a:rPr lang="ru-RU" dirty="0"/>
              <a:t> историю;</a:t>
            </a:r>
          </a:p>
          <a:p>
            <a:pPr marL="457200" indent="-457200">
              <a:buFont typeface="Arial" panose="020B0604020202020204" pitchFamily="34" charset="0"/>
              <a:buChar char="•"/>
            </a:pPr>
            <a:r>
              <a:rPr lang="ru-RU" dirty="0"/>
              <a:t>Рассказать </a:t>
            </a:r>
            <a:r>
              <a:rPr lang="ru-RU" b="1" dirty="0"/>
              <a:t>историю</a:t>
            </a:r>
            <a:r>
              <a:rPr lang="ru-RU" dirty="0"/>
              <a:t> отношений Бога и человека.</a:t>
            </a:r>
          </a:p>
          <a:p>
            <a:r>
              <a:rPr lang="ru-RU" dirty="0"/>
              <a:t>Но </a:t>
            </a:r>
            <a:r>
              <a:rPr lang="ru-RU" b="1" dirty="0"/>
              <a:t>бывают ситуации, что прежде, чем довериться Богу наши друзья хотят услышать ответы на свои вопросы</a:t>
            </a:r>
            <a:r>
              <a:rPr lang="ru-RU" dirty="0"/>
              <a:t>.</a:t>
            </a:r>
          </a:p>
        </p:txBody>
      </p:sp>
    </p:spTree>
    <p:extLst>
      <p:ext uri="{BB962C8B-B14F-4D97-AF65-F5344CB8AC3E}">
        <p14:creationId xmlns:p14="http://schemas.microsoft.com/office/powerpoint/2010/main" val="3511449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2DCA-455B-B09C-7531-338ED065A66C}"/>
              </a:ext>
            </a:extLst>
          </p:cNvPr>
          <p:cNvSpPr>
            <a:spLocks noGrp="1"/>
          </p:cNvSpPr>
          <p:nvPr>
            <p:ph type="title"/>
          </p:nvPr>
        </p:nvSpPr>
        <p:spPr>
          <a:xfrm>
            <a:off x="623888" y="441325"/>
            <a:ext cx="10944225" cy="1485011"/>
          </a:xfrm>
        </p:spPr>
        <p:txBody>
          <a:bodyPr/>
          <a:lstStyle/>
          <a:p>
            <a:r>
              <a:rPr lang="ru-RU" dirty="0"/>
              <a:t>ОДИНАКОВЫЙ ВОПРОС, </a:t>
            </a:r>
            <a:br>
              <a:rPr lang="ru-RU" dirty="0"/>
            </a:br>
            <a:r>
              <a:rPr lang="ru-RU" dirty="0"/>
              <a:t>НО РАЗНЫЕ ВОПРОСЫ</a:t>
            </a:r>
            <a:endParaRPr lang="en-RU" dirty="0"/>
          </a:p>
        </p:txBody>
      </p:sp>
      <p:sp>
        <p:nvSpPr>
          <p:cNvPr id="3" name="Content Placeholder 2">
            <a:extLst>
              <a:ext uri="{FF2B5EF4-FFF2-40B4-BE49-F238E27FC236}">
                <a16:creationId xmlns:a16="http://schemas.microsoft.com/office/drawing/2014/main" id="{8DD2D201-798F-D5C1-4884-570BBE2E8B2A}"/>
              </a:ext>
            </a:extLst>
          </p:cNvPr>
          <p:cNvSpPr>
            <a:spLocks noGrp="1"/>
          </p:cNvSpPr>
          <p:nvPr>
            <p:ph idx="1"/>
          </p:nvPr>
        </p:nvSpPr>
        <p:spPr>
          <a:xfrm>
            <a:off x="623887" y="2097025"/>
            <a:ext cx="10944226" cy="3384612"/>
          </a:xfrm>
        </p:spPr>
        <p:txBody>
          <a:bodyPr/>
          <a:lstStyle/>
          <a:p>
            <a:pPr marL="457200" indent="-457200">
              <a:buFont typeface="Arial" panose="020B0604020202020204" pitchFamily="34" charset="0"/>
              <a:buChar char="•"/>
            </a:pPr>
            <a:r>
              <a:rPr lang="ru-RU" i="0" u="none" strike="noStrike" baseline="30000" dirty="0">
                <a:solidFill>
                  <a:srgbClr val="EEEAD2"/>
                </a:solidFill>
                <a:effectLst/>
              </a:rPr>
              <a:t>9:2 </a:t>
            </a:r>
            <a:r>
              <a:rPr lang="ru-RU" i="0" u="none" strike="noStrike" dirty="0">
                <a:solidFill>
                  <a:srgbClr val="EEEAD2"/>
                </a:solidFill>
                <a:effectLst/>
              </a:rPr>
              <a:t>Ученики Его спросили:</a:t>
            </a:r>
            <a:r>
              <a:rPr lang="ru-RU" dirty="0">
                <a:solidFill>
                  <a:srgbClr val="EEEAD2"/>
                </a:solidFill>
              </a:rPr>
              <a:t> «</a:t>
            </a:r>
            <a:r>
              <a:rPr lang="ru-RU" i="0" u="none" strike="noStrike" dirty="0">
                <a:solidFill>
                  <a:srgbClr val="EEEAD2"/>
                </a:solidFill>
                <a:effectLst/>
              </a:rPr>
              <a:t>Рабби, </a:t>
            </a:r>
            <a:r>
              <a:rPr lang="ru-RU" b="1" i="0" u="none" strike="noStrike" dirty="0">
                <a:effectLst/>
              </a:rPr>
              <a:t>почему этот человек родился слепым?</a:t>
            </a:r>
            <a:r>
              <a:rPr lang="ru-RU" i="0" u="none" strike="noStrike" dirty="0">
                <a:effectLst/>
              </a:rPr>
              <a:t> </a:t>
            </a:r>
            <a:r>
              <a:rPr lang="ru-RU" i="0" u="none" strike="noStrike" dirty="0">
                <a:solidFill>
                  <a:srgbClr val="EEEAD2"/>
                </a:solidFill>
                <a:effectLst/>
              </a:rPr>
              <a:t>Кто согрешил, он сам или его родители?»</a:t>
            </a:r>
          </a:p>
          <a:p>
            <a:pPr algn="r"/>
            <a:r>
              <a:rPr lang="ru-RU" dirty="0">
                <a:solidFill>
                  <a:srgbClr val="EEEAD2"/>
                </a:solidFill>
              </a:rPr>
              <a:t>(Евангелие от Иоанна 9:2)</a:t>
            </a:r>
          </a:p>
          <a:p>
            <a:pPr marL="457200" indent="-457200">
              <a:buFont typeface="Arial" panose="020B0604020202020204" pitchFamily="34" charset="0"/>
              <a:buChar char="•"/>
            </a:pPr>
            <a:r>
              <a:rPr lang="ru-RU" i="0" u="none" strike="noStrike" dirty="0">
                <a:solidFill>
                  <a:srgbClr val="EEEAD2"/>
                </a:solidFill>
                <a:effectLst/>
              </a:rPr>
              <a:t>Кажется, что ученики и сам слепой задаются одним и тем же вопросом – «почему он родился слепым?». Но за этим вопросом кроются совершенно разные вопросы, которые они задают. </a:t>
            </a:r>
            <a:r>
              <a:rPr lang="ru-RU" b="1" i="0" u="none" strike="noStrike" dirty="0">
                <a:effectLst/>
              </a:rPr>
              <a:t>Вот почему, нам так важно понять вопрос, прежде, чем давать на него ответ.</a:t>
            </a:r>
          </a:p>
        </p:txBody>
      </p:sp>
    </p:spTree>
    <p:extLst>
      <p:ext uri="{BB962C8B-B14F-4D97-AF65-F5344CB8AC3E}">
        <p14:creationId xmlns:p14="http://schemas.microsoft.com/office/powerpoint/2010/main" val="262771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9323-7DF2-D433-CFA3-1C9FB92EA90B}"/>
              </a:ext>
            </a:extLst>
          </p:cNvPr>
          <p:cNvSpPr>
            <a:spLocks noGrp="1"/>
          </p:cNvSpPr>
          <p:nvPr>
            <p:ph type="title"/>
          </p:nvPr>
        </p:nvSpPr>
        <p:spPr>
          <a:xfrm>
            <a:off x="623888" y="441325"/>
            <a:ext cx="10944225" cy="1497204"/>
          </a:xfrm>
        </p:spPr>
        <p:txBody>
          <a:bodyPr/>
          <a:lstStyle/>
          <a:p>
            <a:r>
              <a:rPr lang="ru-RU" dirty="0"/>
              <a:t>ТИПЫ ВОПРОСОВ</a:t>
            </a:r>
            <a:endParaRPr lang="en-RU" dirty="0"/>
          </a:p>
        </p:txBody>
      </p:sp>
      <p:sp>
        <p:nvSpPr>
          <p:cNvPr id="3" name="Content Placeholder 2">
            <a:extLst>
              <a:ext uri="{FF2B5EF4-FFF2-40B4-BE49-F238E27FC236}">
                <a16:creationId xmlns:a16="http://schemas.microsoft.com/office/drawing/2014/main" id="{F29CA619-545E-02E3-CAF4-4F88B83236BB}"/>
              </a:ext>
            </a:extLst>
          </p:cNvPr>
          <p:cNvSpPr>
            <a:spLocks noGrp="1"/>
          </p:cNvSpPr>
          <p:nvPr>
            <p:ph idx="1"/>
          </p:nvPr>
        </p:nvSpPr>
        <p:spPr>
          <a:xfrm>
            <a:off x="623887" y="1938529"/>
            <a:ext cx="10944226" cy="3543108"/>
          </a:xfrm>
        </p:spPr>
        <p:txBody>
          <a:bodyPr/>
          <a:lstStyle/>
          <a:p>
            <a:pPr marL="11113" indent="-11113" eaLnBrk="1" hangingPunct="1">
              <a:spcBef>
                <a:spcPct val="0"/>
              </a:spcBef>
              <a:buClrTx/>
              <a:buFontTx/>
              <a:buNone/>
            </a:pPr>
            <a:r>
              <a:rPr lang="ru-RU" sz="2800" dirty="0">
                <a:latin typeface="Arial" charset="0"/>
                <a:cs typeface="Arial" charset="0"/>
              </a:rPr>
              <a:t>Мы можем ответить на все вопросы, даже не зная всех ответов, если только мы разберёмся в сути вопроса:</a:t>
            </a:r>
          </a:p>
          <a:p>
            <a:pPr marL="457200" indent="-457200">
              <a:buFont typeface="Arial" panose="020B0604020202020204" pitchFamily="34" charset="0"/>
              <a:buChar char="•"/>
            </a:pPr>
            <a:r>
              <a:rPr lang="ru-RU" sz="2800" dirty="0">
                <a:latin typeface="Arial" charset="0"/>
                <a:cs typeface="Arial" charset="0"/>
              </a:rPr>
              <a:t>Есть вопросы, являющиеся, по сути, жизненными историями;</a:t>
            </a:r>
            <a:endParaRPr lang="en-US" sz="2800" dirty="0">
              <a:latin typeface="Arial" charset="0"/>
              <a:cs typeface="Arial" charset="0"/>
            </a:endParaRPr>
          </a:p>
          <a:p>
            <a:pPr marL="457200" indent="-457200">
              <a:buFont typeface="Arial" panose="020B0604020202020204" pitchFamily="34" charset="0"/>
              <a:buChar char="•"/>
            </a:pPr>
            <a:r>
              <a:rPr lang="ru-RU" sz="2800" dirty="0">
                <a:latin typeface="Arial" charset="0"/>
                <a:cs typeface="Arial" charset="0"/>
              </a:rPr>
              <a:t>Есть вопросы, служащие занавесом, </a:t>
            </a:r>
            <a:br>
              <a:rPr lang="ru-RU" sz="2800" dirty="0">
                <a:latin typeface="Arial" charset="0"/>
                <a:cs typeface="Arial" charset="0"/>
              </a:rPr>
            </a:br>
            <a:r>
              <a:rPr lang="ru-RU" sz="2800" dirty="0">
                <a:latin typeface="Arial" charset="0"/>
                <a:cs typeface="Arial" charset="0"/>
              </a:rPr>
              <a:t>за которым скрываются настоящие вопросы;</a:t>
            </a:r>
            <a:endParaRPr lang="en-US" sz="2800" dirty="0">
              <a:latin typeface="Arial" charset="0"/>
              <a:cs typeface="Arial" charset="0"/>
            </a:endParaRPr>
          </a:p>
          <a:p>
            <a:pPr marL="457200" indent="-457200">
              <a:buFont typeface="Arial" panose="020B0604020202020204" pitchFamily="34" charset="0"/>
              <a:buChar char="•"/>
            </a:pPr>
            <a:r>
              <a:rPr lang="ru-RU" sz="2800" dirty="0">
                <a:latin typeface="Arial" charset="0"/>
                <a:cs typeface="Arial" charset="0"/>
              </a:rPr>
              <a:t>Есть вопросы, с ответами на которые можно подождать;</a:t>
            </a:r>
            <a:endParaRPr lang="en-US" sz="2800" dirty="0">
              <a:latin typeface="Arial" charset="0"/>
              <a:cs typeface="Arial" charset="0"/>
            </a:endParaRPr>
          </a:p>
          <a:p>
            <a:pPr marL="457200" indent="-457200">
              <a:buFont typeface="Arial" panose="020B0604020202020204" pitchFamily="34" charset="0"/>
              <a:buChar char="•"/>
            </a:pPr>
            <a:r>
              <a:rPr lang="ru-RU" sz="2800" dirty="0">
                <a:latin typeface="Arial" charset="0"/>
                <a:cs typeface="Arial" charset="0"/>
              </a:rPr>
              <a:t>Есть вопросы, ответы на которые жизненно необходимо знать.</a:t>
            </a:r>
            <a:endParaRPr lang="en-US" sz="2800" dirty="0">
              <a:latin typeface="Arial" charset="0"/>
              <a:cs typeface="Arial" charset="0"/>
            </a:endParaRPr>
          </a:p>
        </p:txBody>
      </p:sp>
    </p:spTree>
    <p:extLst>
      <p:ext uri="{BB962C8B-B14F-4D97-AF65-F5344CB8AC3E}">
        <p14:creationId xmlns:p14="http://schemas.microsoft.com/office/powerpoint/2010/main" val="2422470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5CCBF-8857-5301-2FE6-153F5A7A420B}"/>
              </a:ext>
            </a:extLst>
          </p:cNvPr>
          <p:cNvSpPr>
            <a:spLocks noGrp="1"/>
          </p:cNvSpPr>
          <p:nvPr>
            <p:ph type="title"/>
          </p:nvPr>
        </p:nvSpPr>
        <p:spPr>
          <a:xfrm>
            <a:off x="623888" y="441325"/>
            <a:ext cx="10944225" cy="1046099"/>
          </a:xfrm>
        </p:spPr>
        <p:txBody>
          <a:bodyPr/>
          <a:lstStyle/>
          <a:p>
            <a:r>
              <a:rPr lang="ru-RU" dirty="0"/>
              <a:t>ВЫБОР ВЕРЫ</a:t>
            </a:r>
            <a:endParaRPr lang="en-RU" dirty="0"/>
          </a:p>
        </p:txBody>
      </p:sp>
      <p:sp>
        <p:nvSpPr>
          <p:cNvPr id="3" name="Content Placeholder 2">
            <a:extLst>
              <a:ext uri="{FF2B5EF4-FFF2-40B4-BE49-F238E27FC236}">
                <a16:creationId xmlns:a16="http://schemas.microsoft.com/office/drawing/2014/main" id="{CEDF0ABD-14BB-F4C0-BE65-82862F806C30}"/>
              </a:ext>
            </a:extLst>
          </p:cNvPr>
          <p:cNvSpPr>
            <a:spLocks noGrp="1"/>
          </p:cNvSpPr>
          <p:nvPr>
            <p:ph idx="1"/>
          </p:nvPr>
        </p:nvSpPr>
        <p:spPr>
          <a:xfrm>
            <a:off x="623887" y="1584960"/>
            <a:ext cx="10944226" cy="3950208"/>
          </a:xfrm>
        </p:spPr>
        <p:txBody>
          <a:bodyPr/>
          <a:lstStyle/>
          <a:p>
            <a:pPr>
              <a:defRPr/>
            </a:pPr>
            <a:r>
              <a:rPr lang="ru-RU" sz="2800" dirty="0"/>
              <a:t>Люди не всегда выбирают то или иное мировоззрение осознанно. Многие выбирают на основании:</a:t>
            </a:r>
          </a:p>
          <a:p>
            <a:pPr marL="457200" indent="-457200">
              <a:buFont typeface="Arial" panose="020B0604020202020204" pitchFamily="34" charset="0"/>
              <a:buChar char="•"/>
              <a:defRPr/>
            </a:pPr>
            <a:r>
              <a:rPr lang="ru-RU" sz="2800" b="1" u="sng" dirty="0">
                <a:solidFill>
                  <a:srgbClr val="FABD2B"/>
                </a:solidFill>
              </a:rPr>
              <a:t>Предубеждений</a:t>
            </a:r>
            <a:r>
              <a:rPr lang="ru-RU" sz="2800" dirty="0"/>
              <a:t>;</a:t>
            </a:r>
          </a:p>
          <a:p>
            <a:pPr marL="457200" indent="-457200">
              <a:buFont typeface="Arial" panose="020B0604020202020204" pitchFamily="34" charset="0"/>
              <a:buChar char="•"/>
              <a:defRPr/>
            </a:pPr>
            <a:r>
              <a:rPr lang="ru-RU" b="1" u="sng" dirty="0">
                <a:solidFill>
                  <a:srgbClr val="FABD2B"/>
                </a:solidFill>
              </a:rPr>
              <a:t>Потрясений</a:t>
            </a:r>
            <a:r>
              <a:rPr lang="ru-RU" dirty="0"/>
              <a:t>; </a:t>
            </a:r>
            <a:endParaRPr lang="ru-RU" sz="2800" dirty="0"/>
          </a:p>
          <a:p>
            <a:pPr marL="457200" indent="-457200">
              <a:buFont typeface="Arial" panose="020B0604020202020204" pitchFamily="34" charset="0"/>
              <a:buChar char="•"/>
              <a:defRPr/>
            </a:pPr>
            <a:r>
              <a:rPr lang="ru-RU" sz="2800" dirty="0"/>
              <a:t>Проявлении </a:t>
            </a:r>
            <a:r>
              <a:rPr lang="ru-RU" sz="2800" b="1" u="sng" dirty="0">
                <a:solidFill>
                  <a:srgbClr val="FABD2B"/>
                </a:solidFill>
              </a:rPr>
              <a:t>чувст</a:t>
            </a:r>
            <a:r>
              <a:rPr lang="ru-RU" b="1" u="sng" dirty="0">
                <a:solidFill>
                  <a:srgbClr val="FABD2B"/>
                </a:solidFill>
              </a:rPr>
              <a:t>в</a:t>
            </a:r>
            <a:r>
              <a:rPr lang="ru-RU" sz="2800" dirty="0"/>
              <a:t>. При этом многие не только обращаются в веру, но и остаются неверующими именно из-за эмоций.</a:t>
            </a:r>
          </a:p>
          <a:p>
            <a:pPr>
              <a:defRPr/>
            </a:pPr>
            <a:r>
              <a:rPr lang="ru-RU" sz="2800" b="1" dirty="0"/>
              <a:t>Лишь небольшой процент людей действительно обдуманно принимает решение относительно своей веры.</a:t>
            </a:r>
          </a:p>
        </p:txBody>
      </p:sp>
    </p:spTree>
    <p:extLst>
      <p:ext uri="{BB962C8B-B14F-4D97-AF65-F5344CB8AC3E}">
        <p14:creationId xmlns:p14="http://schemas.microsoft.com/office/powerpoint/2010/main" val="222917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4F826-4065-39E2-D967-9F34B1B0B56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612235D-71AD-71B0-8DC6-8439ADE76B45}"/>
              </a:ext>
            </a:extLst>
          </p:cNvPr>
          <p:cNvSpPr>
            <a:spLocks noGrp="1"/>
          </p:cNvSpPr>
          <p:nvPr>
            <p:ph type="title"/>
          </p:nvPr>
        </p:nvSpPr>
        <p:spPr>
          <a:xfrm>
            <a:off x="623888" y="441325"/>
            <a:ext cx="10944225" cy="1968388"/>
          </a:xfrm>
        </p:spPr>
        <p:txBody>
          <a:bodyPr/>
          <a:lstStyle/>
          <a:p>
            <a:r>
              <a:rPr lang="ru-RU" dirty="0"/>
              <a:t>ПАРОМЩИК ТАК НА ВОПРОСЫ ОТВЕЧАЕТ, ЧТО БАРЬЕРЫ НА ПУТИ КО ХРИСТУ УБИРАЕТ</a:t>
            </a:r>
            <a:endParaRPr lang="en-RU" dirty="0"/>
          </a:p>
        </p:txBody>
      </p:sp>
      <p:sp>
        <p:nvSpPr>
          <p:cNvPr id="8" name="Content Placeholder 7">
            <a:extLst>
              <a:ext uri="{FF2B5EF4-FFF2-40B4-BE49-F238E27FC236}">
                <a16:creationId xmlns:a16="http://schemas.microsoft.com/office/drawing/2014/main" id="{CC5EA493-A971-D445-6631-34DCE7D44BE1}"/>
              </a:ext>
            </a:extLst>
          </p:cNvPr>
          <p:cNvSpPr>
            <a:spLocks noGrp="1"/>
          </p:cNvSpPr>
          <p:nvPr>
            <p:ph idx="1"/>
          </p:nvPr>
        </p:nvSpPr>
        <p:spPr>
          <a:xfrm>
            <a:off x="623886" y="2495774"/>
            <a:ext cx="11263314" cy="3210081"/>
          </a:xfrm>
        </p:spPr>
        <p:txBody>
          <a:bodyPr/>
          <a:lstStyle/>
          <a:p>
            <a:r>
              <a:rPr lang="ru-RU" dirty="0"/>
              <a:t>Есть четыре способа того, как мы можем ответить на вопросы, разобравшись в их природе:</a:t>
            </a:r>
          </a:p>
          <a:p>
            <a:pPr marL="457200" indent="-457200">
              <a:buFont typeface="Arial" panose="020B0604020202020204" pitchFamily="34" charset="0"/>
              <a:buChar char="•"/>
            </a:pPr>
            <a:r>
              <a:rPr lang="ru-RU" dirty="0"/>
              <a:t>Проявить </a:t>
            </a:r>
            <a:r>
              <a:rPr lang="ru-RU" b="1" u="sng" dirty="0">
                <a:solidFill>
                  <a:srgbClr val="FABD2B"/>
                </a:solidFill>
              </a:rPr>
              <a:t>сострадание</a:t>
            </a:r>
            <a:r>
              <a:rPr lang="ru-RU" dirty="0"/>
              <a:t>; </a:t>
            </a:r>
          </a:p>
          <a:p>
            <a:pPr marL="457200" indent="-457200">
              <a:buFont typeface="Arial" panose="020B0604020202020204" pitchFamily="34" charset="0"/>
              <a:buChar char="•"/>
            </a:pPr>
            <a:r>
              <a:rPr lang="ru-RU" dirty="0"/>
              <a:t>Повысить </a:t>
            </a:r>
            <a:r>
              <a:rPr lang="ru-RU" b="1" u="sng" dirty="0">
                <a:solidFill>
                  <a:srgbClr val="FABD2B"/>
                </a:solidFill>
              </a:rPr>
              <a:t>ставки</a:t>
            </a:r>
            <a:r>
              <a:rPr lang="ru-RU" dirty="0"/>
              <a:t>; </a:t>
            </a:r>
          </a:p>
          <a:p>
            <a:pPr marL="457200" indent="-457200">
              <a:buFont typeface="Arial" panose="020B0604020202020204" pitchFamily="34" charset="0"/>
              <a:buChar char="•"/>
            </a:pPr>
            <a:r>
              <a:rPr lang="ru-RU" b="1" u="sng" dirty="0">
                <a:solidFill>
                  <a:srgbClr val="FABD2B"/>
                </a:solidFill>
              </a:rPr>
              <a:t>Повременить</a:t>
            </a:r>
            <a:r>
              <a:rPr lang="ru-RU" dirty="0"/>
              <a:t> с ответом;</a:t>
            </a:r>
          </a:p>
          <a:p>
            <a:pPr marL="457200" indent="-457200">
              <a:buFont typeface="Arial" panose="020B0604020202020204" pitchFamily="34" charset="0"/>
              <a:buChar char="•"/>
            </a:pPr>
            <a:r>
              <a:rPr lang="ru-RU" dirty="0"/>
              <a:t>Предоставить </a:t>
            </a:r>
            <a:r>
              <a:rPr lang="ru-RU" b="1" u="sng" dirty="0">
                <a:solidFill>
                  <a:srgbClr val="FABD2B"/>
                </a:solidFill>
              </a:rPr>
              <a:t>Христианский взгляд</a:t>
            </a:r>
            <a:r>
              <a:rPr lang="ru-RU" dirty="0"/>
              <a:t> на проблему.</a:t>
            </a:r>
          </a:p>
        </p:txBody>
      </p:sp>
    </p:spTree>
    <p:extLst>
      <p:ext uri="{BB962C8B-B14F-4D97-AF65-F5344CB8AC3E}">
        <p14:creationId xmlns:p14="http://schemas.microsoft.com/office/powerpoint/2010/main" val="625074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CD2CD-76D5-F8F6-188A-F576EC1654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26B94-CC90-C839-F9A3-6D7FA0CF80CC}"/>
              </a:ext>
            </a:extLst>
          </p:cNvPr>
          <p:cNvSpPr>
            <a:spLocks noGrp="1"/>
          </p:cNvSpPr>
          <p:nvPr>
            <p:ph idx="1"/>
          </p:nvPr>
        </p:nvSpPr>
        <p:spPr>
          <a:xfrm>
            <a:off x="623887" y="537883"/>
            <a:ext cx="10944226" cy="4943754"/>
          </a:xfrm>
        </p:spPr>
        <p:txBody>
          <a:bodyPr/>
          <a:lstStyle/>
          <a:p>
            <a:pPr algn="l"/>
            <a:r>
              <a:rPr lang="ru-RU" i="0" u="none" strike="noStrike" baseline="30000" dirty="0">
                <a:solidFill>
                  <a:srgbClr val="EEEAD2"/>
                </a:solidFill>
                <a:effectLst/>
              </a:rPr>
              <a:t>9</a:t>
            </a:r>
            <a:r>
              <a:rPr lang="en-US" i="0" u="none" strike="noStrike" baseline="30000" dirty="0">
                <a:solidFill>
                  <a:srgbClr val="EEEAD2"/>
                </a:solidFill>
                <a:effectLst/>
              </a:rPr>
              <a:t>:1</a:t>
            </a:r>
            <a:r>
              <a:rPr lang="ru-RU" i="0" u="none" strike="noStrike" baseline="30000" dirty="0">
                <a:solidFill>
                  <a:srgbClr val="EEEAD2"/>
                </a:solidFill>
                <a:effectLst/>
              </a:rPr>
              <a:t> </a:t>
            </a:r>
            <a:r>
              <a:rPr lang="ru-RU" i="0" u="none" strike="noStrike" dirty="0">
                <a:solidFill>
                  <a:srgbClr val="EEEAD2"/>
                </a:solidFill>
                <a:effectLst/>
              </a:rPr>
              <a:t>Однажды Иисус, проходя мимо, увидел человека, слепого от рождения. </a:t>
            </a:r>
            <a:r>
              <a:rPr lang="ru-RU" i="0" u="none" strike="noStrike" baseline="30000" dirty="0">
                <a:solidFill>
                  <a:srgbClr val="EEEAD2"/>
                </a:solidFill>
                <a:effectLst/>
              </a:rPr>
              <a:t>2 </a:t>
            </a:r>
            <a:r>
              <a:rPr lang="ru-RU" i="0" u="none" strike="noStrike" dirty="0">
                <a:solidFill>
                  <a:srgbClr val="EEEAD2"/>
                </a:solidFill>
                <a:effectLst/>
              </a:rPr>
              <a:t>Ученики Его спросили:</a:t>
            </a:r>
            <a:r>
              <a:rPr lang="ru-RU" dirty="0">
                <a:solidFill>
                  <a:srgbClr val="EEEAD2"/>
                </a:solidFill>
              </a:rPr>
              <a:t> «</a:t>
            </a:r>
            <a:r>
              <a:rPr lang="ru-RU" i="0" u="none" strike="noStrike" dirty="0">
                <a:solidFill>
                  <a:srgbClr val="EEEAD2"/>
                </a:solidFill>
                <a:effectLst/>
              </a:rPr>
              <a:t>Рабби, </a:t>
            </a:r>
            <a:r>
              <a:rPr lang="ru-RU" b="1" i="0" u="none" strike="noStrike" dirty="0">
                <a:effectLst/>
              </a:rPr>
              <a:t>почему этот человек родился слепым</a:t>
            </a:r>
            <a:r>
              <a:rPr lang="ru-RU" i="0" u="none" strike="noStrike" dirty="0">
                <a:effectLst/>
              </a:rPr>
              <a:t>? </a:t>
            </a:r>
            <a:r>
              <a:rPr lang="ru-RU" i="0" u="none" strike="noStrike" dirty="0">
                <a:solidFill>
                  <a:srgbClr val="EEEAD2"/>
                </a:solidFill>
                <a:effectLst/>
              </a:rPr>
              <a:t>Кто согрешил, он сам или его родители?»</a:t>
            </a:r>
          </a:p>
          <a:p>
            <a:pPr algn="r"/>
            <a:r>
              <a:rPr lang="ru-RU" dirty="0">
                <a:solidFill>
                  <a:srgbClr val="EEEAD2"/>
                </a:solidFill>
              </a:rPr>
              <a:t>(Евангелие от Иоанна 9:1-2)</a:t>
            </a:r>
            <a:endParaRPr lang="ru-RU" i="0" u="none" strike="noStrike" dirty="0">
              <a:solidFill>
                <a:srgbClr val="EEEAD2"/>
              </a:solidFill>
              <a:effectLst/>
            </a:endParaRPr>
          </a:p>
        </p:txBody>
      </p:sp>
    </p:spTree>
    <p:extLst>
      <p:ext uri="{BB962C8B-B14F-4D97-AF65-F5344CB8AC3E}">
        <p14:creationId xmlns:p14="http://schemas.microsoft.com/office/powerpoint/2010/main" val="1847113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687E-3835-D52D-FDF2-310475F36CEA}"/>
              </a:ext>
            </a:extLst>
          </p:cNvPr>
          <p:cNvSpPr>
            <a:spLocks noGrp="1"/>
          </p:cNvSpPr>
          <p:nvPr>
            <p:ph type="title"/>
          </p:nvPr>
        </p:nvSpPr>
        <p:spPr>
          <a:xfrm>
            <a:off x="623888" y="441325"/>
            <a:ext cx="10944225" cy="1497204"/>
          </a:xfrm>
        </p:spPr>
        <p:txBody>
          <a:bodyPr/>
          <a:lstStyle/>
          <a:p>
            <a:r>
              <a:rPr lang="ru-RU" dirty="0"/>
              <a:t>ПРОЯВИТЬ СОСТРАДАНИЕ</a:t>
            </a:r>
            <a:endParaRPr lang="en-RU" dirty="0"/>
          </a:p>
        </p:txBody>
      </p:sp>
      <p:sp>
        <p:nvSpPr>
          <p:cNvPr id="3" name="Content Placeholder 2">
            <a:extLst>
              <a:ext uri="{FF2B5EF4-FFF2-40B4-BE49-F238E27FC236}">
                <a16:creationId xmlns:a16="http://schemas.microsoft.com/office/drawing/2014/main" id="{A0DA6F26-189D-DE10-8BF8-4DD6D0C8F949}"/>
              </a:ext>
            </a:extLst>
          </p:cNvPr>
          <p:cNvSpPr>
            <a:spLocks noGrp="1"/>
          </p:cNvSpPr>
          <p:nvPr>
            <p:ph idx="1"/>
          </p:nvPr>
        </p:nvSpPr>
        <p:spPr>
          <a:xfrm>
            <a:off x="623887" y="1938529"/>
            <a:ext cx="10944226" cy="3543108"/>
          </a:xfrm>
        </p:spPr>
        <p:txBody>
          <a:bodyPr/>
          <a:lstStyle/>
          <a:p>
            <a:r>
              <a:rPr lang="ru-RU" dirty="0">
                <a:solidFill>
                  <a:srgbClr val="EEEAD2"/>
                </a:solidFill>
              </a:rPr>
              <a:t>Слепой в этой истории может быть и не видит, но он точно слышит, что происходит вокруг него. Вопрос, который задают ученики беспокоит и его самого. Но он волнует его совсем по-другому, чем он волнует учеников. Слепой лично заинтересован в ответе. </a:t>
            </a:r>
            <a:r>
              <a:rPr lang="ru-RU" sz="2800" b="1" dirty="0">
                <a:latin typeface="Arial" charset="0"/>
                <a:cs typeface="Arial" charset="0"/>
              </a:rPr>
              <a:t>Когда человек сталкивается с кризисом веры, для него не столь важны ответы</a:t>
            </a:r>
            <a:r>
              <a:rPr lang="ru-RU" sz="2800" dirty="0">
                <a:latin typeface="Arial" charset="0"/>
                <a:cs typeface="Arial" charset="0"/>
              </a:rPr>
              <a:t>. </a:t>
            </a:r>
            <a:r>
              <a:rPr lang="ru-RU" sz="2800" dirty="0">
                <a:solidFill>
                  <a:srgbClr val="EEEAD2"/>
                </a:solidFill>
                <a:latin typeface="Arial" charset="0"/>
                <a:cs typeface="Arial" charset="0"/>
              </a:rPr>
              <a:t>Ему важно видеть:</a:t>
            </a:r>
            <a:endParaRPr lang="ru-RU" dirty="0">
              <a:solidFill>
                <a:srgbClr val="EEEAD2"/>
              </a:solidFill>
              <a:latin typeface="Arial" charset="0"/>
              <a:cs typeface="Arial" charset="0"/>
            </a:endParaRPr>
          </a:p>
          <a:p>
            <a:pPr marL="457200" indent="-457200">
              <a:buFont typeface="Arial" panose="020B0604020202020204" pitchFamily="34" charset="0"/>
              <a:buChar char="•"/>
            </a:pPr>
            <a:r>
              <a:rPr lang="ru-RU" sz="2800" b="1" u="sng" dirty="0">
                <a:solidFill>
                  <a:srgbClr val="FABD2B"/>
                </a:solidFill>
                <a:latin typeface="Arial" charset="0"/>
                <a:cs typeface="Arial" charset="0"/>
              </a:rPr>
              <a:t>Сострадание</a:t>
            </a:r>
            <a:r>
              <a:rPr lang="ru-RU" sz="2800" dirty="0">
                <a:latin typeface="Arial" charset="0"/>
                <a:cs typeface="Arial" charset="0"/>
              </a:rPr>
              <a:t> в наших действиях;</a:t>
            </a:r>
          </a:p>
          <a:p>
            <a:pPr marL="457200" indent="-457200">
              <a:buFont typeface="Arial" panose="020B0604020202020204" pitchFamily="34" charset="0"/>
              <a:buChar char="•"/>
            </a:pPr>
            <a:r>
              <a:rPr lang="ru-RU" dirty="0">
                <a:latin typeface="Arial" charset="0"/>
                <a:cs typeface="Arial" charset="0"/>
              </a:rPr>
              <a:t>Сопереживание в </a:t>
            </a:r>
            <a:r>
              <a:rPr lang="ru-RU" b="1" u="sng" dirty="0">
                <a:solidFill>
                  <a:srgbClr val="FABD2B"/>
                </a:solidFill>
                <a:latin typeface="Arial" charset="0"/>
                <a:cs typeface="Arial" charset="0"/>
              </a:rPr>
              <a:t>Христе</a:t>
            </a:r>
            <a:r>
              <a:rPr lang="ru-RU" dirty="0">
                <a:latin typeface="Arial" charset="0"/>
                <a:cs typeface="Arial" charset="0"/>
              </a:rPr>
              <a:t>.</a:t>
            </a:r>
            <a:endParaRPr lang="ru-RU" sz="2800" dirty="0">
              <a:latin typeface="Arial" charset="0"/>
              <a:cs typeface="Arial" charset="0"/>
            </a:endParaRPr>
          </a:p>
        </p:txBody>
      </p:sp>
    </p:spTree>
    <p:extLst>
      <p:ext uri="{BB962C8B-B14F-4D97-AF65-F5344CB8AC3E}">
        <p14:creationId xmlns:p14="http://schemas.microsoft.com/office/powerpoint/2010/main" val="2632751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2A0C5-C992-9FD2-6D80-6444600B00E6}"/>
              </a:ext>
            </a:extLst>
          </p:cNvPr>
          <p:cNvSpPr>
            <a:spLocks noGrp="1"/>
          </p:cNvSpPr>
          <p:nvPr>
            <p:ph idx="1"/>
          </p:nvPr>
        </p:nvSpPr>
        <p:spPr>
          <a:xfrm>
            <a:off x="623887" y="597409"/>
            <a:ext cx="10944226" cy="4884228"/>
          </a:xfrm>
          <a:noFill/>
        </p:spPr>
        <p:txBody>
          <a:bodyPr/>
          <a:lstStyle/>
          <a:p>
            <a:pPr marL="457200" indent="-457200">
              <a:buFont typeface="Arial" panose="020B0604020202020204" pitchFamily="34" charset="0"/>
              <a:buChar char="•"/>
            </a:pPr>
            <a:r>
              <a:rPr lang="ru-RU" i="1" dirty="0"/>
              <a:t>Прислушиваемся ли мы к вопросам, что нам задают? Стремимся ли мы понять, что породило этот вопрос? Пытаемся ли разглядеть личную историю, что возможно скрывается за тем или иным вопросом, что нам задают?</a:t>
            </a:r>
          </a:p>
          <a:p>
            <a:pPr marL="457200" indent="-457200">
              <a:buFont typeface="Arial" panose="020B0604020202020204" pitchFamily="34" charset="0"/>
              <a:buChar char="•"/>
            </a:pPr>
            <a:r>
              <a:rPr lang="ru-RU" b="1" kern="0" dirty="0">
                <a:effectLst/>
                <a:latin typeface="Arial" panose="020B0604020202020204" pitchFamily="34" charset="0"/>
                <a:ea typeface="Times New Roman" panose="02020603050405020304" pitchFamily="18" charset="0"/>
              </a:rPr>
              <a:t>«</a:t>
            </a:r>
            <a:r>
              <a:rPr lang="ru-RU" b="1" i="1" kern="0" dirty="0">
                <a:effectLst/>
                <a:latin typeface="Arial" panose="020B0604020202020204" pitchFamily="34" charset="0"/>
                <a:ea typeface="Times New Roman" panose="02020603050405020304" pitchFamily="18" charset="0"/>
              </a:rPr>
              <a:t>Боль – это данный Богом индикатор, что что-то идёт не так…</a:t>
            </a:r>
            <a:r>
              <a:rPr lang="ru-RU" b="1" i="1" kern="0" dirty="0">
                <a:latin typeface="Arial" panose="020B0604020202020204" pitchFamily="34" charset="0"/>
                <a:ea typeface="Times New Roman" panose="02020603050405020304" pitchFamily="18" charset="0"/>
              </a:rPr>
              <a:t> </a:t>
            </a:r>
            <a:r>
              <a:rPr lang="ru-RU" b="1" i="1" kern="0" dirty="0">
                <a:effectLst/>
                <a:latin typeface="Arial" panose="020B0604020202020204" pitchFamily="34" charset="0"/>
                <a:ea typeface="Times New Roman" panose="02020603050405020304" pitchFamily="18" charset="0"/>
              </a:rPr>
              <a:t>самое важное из того, что пошло не так в нашей жизни – это разорванная связь с Самим Богом, создавшим </a:t>
            </a:r>
            <a:r>
              <a:rPr lang="ru-RU" b="1" i="1" kern="0" dirty="0">
                <a:ea typeface="Times New Roman" panose="02020603050405020304" pitchFamily="18" charset="0"/>
              </a:rPr>
              <a:t>н</a:t>
            </a:r>
            <a:r>
              <a:rPr lang="ru-RU" b="1" i="1" kern="0" dirty="0">
                <a:effectLst/>
                <a:latin typeface="Arial" panose="020B0604020202020204" pitchFamily="34" charset="0"/>
                <a:ea typeface="Times New Roman" panose="02020603050405020304" pitchFamily="18" charset="0"/>
              </a:rPr>
              <a:t>ас</a:t>
            </a:r>
            <a:r>
              <a:rPr lang="ru-RU" b="1" kern="0" dirty="0">
                <a:effectLst/>
                <a:latin typeface="Arial" panose="020B0604020202020204" pitchFamily="34" charset="0"/>
                <a:ea typeface="Times New Roman" panose="02020603050405020304" pitchFamily="18" charset="0"/>
              </a:rPr>
              <a:t>»</a:t>
            </a:r>
          </a:p>
          <a:p>
            <a:pPr algn="r"/>
            <a:r>
              <a:rPr lang="ru-RU" kern="0" dirty="0"/>
              <a:t>(Майкл Ох «Страдание личности и спасение мира»)</a:t>
            </a:r>
            <a:r>
              <a:rPr lang="en-RU" dirty="0">
                <a:effectLst/>
              </a:rPr>
              <a:t> </a:t>
            </a:r>
            <a:endParaRPr lang="ru-RU" dirty="0"/>
          </a:p>
          <a:p>
            <a:pPr marL="457200" indent="-457200">
              <a:buFont typeface="Arial" panose="020B0604020202020204" pitchFamily="34" charset="0"/>
              <a:buChar char="•"/>
            </a:pPr>
            <a:r>
              <a:rPr lang="ru-RU" b="1" dirty="0"/>
              <a:t>Паромщик так на вопросы отвечает, </a:t>
            </a:r>
            <a:br>
              <a:rPr lang="en-US" b="1" dirty="0"/>
            </a:br>
            <a:r>
              <a:rPr lang="ru-RU" b="1" dirty="0"/>
              <a:t>что барьеры на пути ко Христу убирает</a:t>
            </a:r>
            <a:endParaRPr lang="en-RU" b="1" dirty="0"/>
          </a:p>
        </p:txBody>
      </p:sp>
    </p:spTree>
    <p:extLst>
      <p:ext uri="{BB962C8B-B14F-4D97-AF65-F5344CB8AC3E}">
        <p14:creationId xmlns:p14="http://schemas.microsoft.com/office/powerpoint/2010/main" val="1075505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38A50-0211-A6B4-014F-A10650784A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EE26B9-C972-E4D9-4F7D-C010B49E0EB0}"/>
              </a:ext>
            </a:extLst>
          </p:cNvPr>
          <p:cNvSpPr>
            <a:spLocks noGrp="1"/>
          </p:cNvSpPr>
          <p:nvPr>
            <p:ph idx="1"/>
          </p:nvPr>
        </p:nvSpPr>
        <p:spPr>
          <a:xfrm>
            <a:off x="623887" y="537883"/>
            <a:ext cx="10944226" cy="4943754"/>
          </a:xfrm>
        </p:spPr>
        <p:txBody>
          <a:bodyPr/>
          <a:lstStyle/>
          <a:p>
            <a:pPr algn="l"/>
            <a:r>
              <a:rPr lang="ru-RU" i="0" u="none" strike="noStrike" baseline="30000" dirty="0">
                <a:solidFill>
                  <a:srgbClr val="EEEAD2"/>
                </a:solidFill>
                <a:effectLst/>
              </a:rPr>
              <a:t>9</a:t>
            </a:r>
            <a:r>
              <a:rPr lang="en-US" i="0" u="none" strike="noStrike" baseline="30000" dirty="0">
                <a:solidFill>
                  <a:srgbClr val="EEEAD2"/>
                </a:solidFill>
                <a:effectLst/>
              </a:rPr>
              <a:t>:</a:t>
            </a:r>
            <a:r>
              <a:rPr lang="ru-RU" i="0" u="none" strike="noStrike" baseline="30000" dirty="0">
                <a:solidFill>
                  <a:srgbClr val="EEEAD2"/>
                </a:solidFill>
                <a:effectLst/>
              </a:rPr>
              <a:t>3 </a:t>
            </a:r>
            <a:r>
              <a:rPr lang="ru-RU" i="0" u="none" strike="noStrike" dirty="0">
                <a:solidFill>
                  <a:srgbClr val="EEEAD2"/>
                </a:solidFill>
                <a:effectLst/>
              </a:rPr>
              <a:t>«Нет, это не </a:t>
            </a:r>
            <a:r>
              <a:rPr lang="ru-RU" i="1" u="none" strike="noStrike" dirty="0">
                <a:solidFill>
                  <a:srgbClr val="EEEAD2"/>
                </a:solidFill>
                <a:effectLst/>
              </a:rPr>
              <a:t>из-за</a:t>
            </a:r>
            <a:r>
              <a:rPr lang="ru-RU" i="0" u="none" strike="noStrike" dirty="0">
                <a:solidFill>
                  <a:srgbClr val="EEEAD2"/>
                </a:solidFill>
                <a:effectLst/>
              </a:rPr>
              <a:t> его греха или греха его родителей» – ответил Иисус, – «это произошло для того, </a:t>
            </a:r>
            <a:r>
              <a:rPr lang="ru-RU" b="1" i="0" u="none" strike="noStrike" dirty="0">
                <a:effectLst/>
              </a:rPr>
              <a:t>чтобы на нем были явлены Божьи дела</a:t>
            </a:r>
            <a:r>
              <a:rPr lang="ru-RU" i="0" u="none" strike="noStrike" dirty="0">
                <a:effectLst/>
              </a:rPr>
              <a:t>».</a:t>
            </a:r>
          </a:p>
          <a:p>
            <a:pPr algn="r"/>
            <a:r>
              <a:rPr lang="ru-RU" dirty="0">
                <a:solidFill>
                  <a:srgbClr val="EEEAD2"/>
                </a:solidFill>
              </a:rPr>
              <a:t>(Евангелие от Иоанна 9:3)</a:t>
            </a:r>
            <a:endParaRPr lang="ru-RU" i="0" u="none" strike="noStrike" dirty="0">
              <a:solidFill>
                <a:srgbClr val="EEEAD2"/>
              </a:solidFill>
              <a:effectLst/>
            </a:endParaRPr>
          </a:p>
        </p:txBody>
      </p:sp>
    </p:spTree>
    <p:extLst>
      <p:ext uri="{BB962C8B-B14F-4D97-AF65-F5344CB8AC3E}">
        <p14:creationId xmlns:p14="http://schemas.microsoft.com/office/powerpoint/2010/main" val="1692590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2155D-A011-97C1-09EA-323616C61234}"/>
              </a:ext>
            </a:extLst>
          </p:cNvPr>
          <p:cNvSpPr>
            <a:spLocks noGrp="1"/>
          </p:cNvSpPr>
          <p:nvPr>
            <p:ph type="title"/>
          </p:nvPr>
        </p:nvSpPr>
        <p:spPr>
          <a:xfrm>
            <a:off x="623888" y="633984"/>
            <a:ext cx="10944225" cy="963168"/>
          </a:xfrm>
        </p:spPr>
        <p:txBody>
          <a:bodyPr/>
          <a:lstStyle/>
          <a:p>
            <a:r>
              <a:rPr lang="ru-RU" dirty="0"/>
              <a:t>ПОВЫСИТЬ СТАВКИ</a:t>
            </a:r>
            <a:endParaRPr lang="en-RU" dirty="0"/>
          </a:p>
        </p:txBody>
      </p:sp>
      <p:sp>
        <p:nvSpPr>
          <p:cNvPr id="3" name="Content Placeholder 2">
            <a:extLst>
              <a:ext uri="{FF2B5EF4-FFF2-40B4-BE49-F238E27FC236}">
                <a16:creationId xmlns:a16="http://schemas.microsoft.com/office/drawing/2014/main" id="{CB823311-7E11-C19F-CDDF-9BFC7ABE0FEB}"/>
              </a:ext>
            </a:extLst>
          </p:cNvPr>
          <p:cNvSpPr>
            <a:spLocks noGrp="1"/>
          </p:cNvSpPr>
          <p:nvPr>
            <p:ph idx="1"/>
          </p:nvPr>
        </p:nvSpPr>
        <p:spPr>
          <a:xfrm>
            <a:off x="623887" y="1597152"/>
            <a:ext cx="10944226" cy="4169664"/>
          </a:xfrm>
        </p:spPr>
        <p:txBody>
          <a:bodyPr/>
          <a:lstStyle/>
          <a:p>
            <a:r>
              <a:rPr lang="ru-RU" dirty="0">
                <a:solidFill>
                  <a:srgbClr val="EEEAD2"/>
                </a:solidFill>
              </a:rPr>
              <a:t>Иисус не только отвечает на вопрос, но и повышает ставки в беседе, показывая, что Его дела тождественны с делами Самого Бога. Он подталкивает Своих учеников к осознанию того, что Бог Бог и принятию Его, как такового. </a:t>
            </a:r>
            <a:r>
              <a:rPr lang="ru-RU" b="1" dirty="0"/>
              <a:t>Порой наши друзья задают вопросы, потому что откладывают решение довериться Богу</a:t>
            </a:r>
            <a:r>
              <a:rPr lang="ru-RU" dirty="0"/>
              <a:t>. </a:t>
            </a:r>
            <a:r>
              <a:rPr lang="ru-RU" dirty="0">
                <a:solidFill>
                  <a:srgbClr val="EEEAD2"/>
                </a:solidFill>
              </a:rPr>
              <a:t>В такие моменты мы можем сделать три шага:</a:t>
            </a:r>
          </a:p>
          <a:p>
            <a:pPr marL="457200" indent="-457200">
              <a:buFont typeface="Arial" panose="020B0604020202020204" pitchFamily="34" charset="0"/>
              <a:buChar char="•"/>
            </a:pPr>
            <a:r>
              <a:rPr lang="ru-RU" dirty="0"/>
              <a:t>Постараться понять </a:t>
            </a:r>
            <a:r>
              <a:rPr lang="ru-RU" b="1" u="sng" dirty="0">
                <a:solidFill>
                  <a:srgbClr val="FABD2B"/>
                </a:solidFill>
              </a:rPr>
              <a:t>суть</a:t>
            </a:r>
            <a:r>
              <a:rPr lang="ru-RU" dirty="0"/>
              <a:t> вопроса;</a:t>
            </a:r>
            <a:endParaRPr lang="en-RU" dirty="0"/>
          </a:p>
          <a:p>
            <a:pPr marL="457200" indent="-457200">
              <a:buFont typeface="Arial" panose="020B0604020202020204" pitchFamily="34" charset="0"/>
              <a:buChar char="•"/>
            </a:pPr>
            <a:r>
              <a:rPr lang="ru-RU" b="1" u="sng" dirty="0">
                <a:solidFill>
                  <a:srgbClr val="FABD2B"/>
                </a:solidFill>
              </a:rPr>
              <a:t>Перефразировать</a:t>
            </a:r>
            <a:r>
              <a:rPr lang="ru-RU" dirty="0"/>
              <a:t> вопрос;</a:t>
            </a:r>
          </a:p>
          <a:p>
            <a:pPr marL="457200" indent="-457200">
              <a:buFont typeface="Arial" panose="020B0604020202020204" pitchFamily="34" charset="0"/>
              <a:buChar char="•"/>
            </a:pPr>
            <a:r>
              <a:rPr lang="ru-RU" dirty="0"/>
              <a:t>Проявить </a:t>
            </a:r>
            <a:r>
              <a:rPr lang="ru-RU" b="1" u="sng" dirty="0">
                <a:solidFill>
                  <a:srgbClr val="FABD2B"/>
                </a:solidFill>
              </a:rPr>
              <a:t>чуткость</a:t>
            </a:r>
            <a:r>
              <a:rPr lang="ru-RU" dirty="0"/>
              <a:t>.</a:t>
            </a:r>
            <a:endParaRPr lang="en-RU" dirty="0"/>
          </a:p>
        </p:txBody>
      </p:sp>
    </p:spTree>
    <p:extLst>
      <p:ext uri="{BB962C8B-B14F-4D97-AF65-F5344CB8AC3E}">
        <p14:creationId xmlns:p14="http://schemas.microsoft.com/office/powerpoint/2010/main" val="2334672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F4D049-78AF-2277-E080-B5116BFF034B}"/>
              </a:ext>
            </a:extLst>
          </p:cNvPr>
          <p:cNvSpPr>
            <a:spLocks noGrp="1"/>
          </p:cNvSpPr>
          <p:nvPr>
            <p:ph idx="1"/>
          </p:nvPr>
        </p:nvSpPr>
        <p:spPr>
          <a:xfrm>
            <a:off x="623887" y="573025"/>
            <a:ext cx="10944226" cy="4908612"/>
          </a:xfrm>
          <a:noFill/>
        </p:spPr>
        <p:txBody>
          <a:bodyPr/>
          <a:lstStyle/>
          <a:p>
            <a:pPr marL="457200" indent="-457200">
              <a:buFont typeface="Arial" panose="020B0604020202020204" pitchFamily="34" charset="0"/>
              <a:buChar char="•"/>
            </a:pPr>
            <a:r>
              <a:rPr lang="ru-RU" i="1" dirty="0"/>
              <a:t>Спешим ли мы всегда давать ответы нашим друзьям? Тратим ли мы время на то, чтобы попытаться понять, почему из раза в раз они задают одни и те же вопросы?</a:t>
            </a:r>
          </a:p>
          <a:p>
            <a:pPr marL="457200" indent="-457200">
              <a:buFont typeface="Arial" panose="020B0604020202020204" pitchFamily="34" charset="0"/>
              <a:buChar char="•"/>
            </a:pPr>
            <a:r>
              <a:rPr lang="ru-RU" b="1" dirty="0">
                <a:effectLst/>
                <a:latin typeface="Arial" panose="020B0604020202020204" pitchFamily="34" charset="0"/>
                <a:ea typeface="Aptos" panose="020B0004020202020204" pitchFamily="34" charset="0"/>
                <a:cs typeface="MinionPro-Regular"/>
              </a:rPr>
              <a:t>«</a:t>
            </a:r>
            <a:r>
              <a:rPr lang="ru-RU" b="1" i="1" dirty="0">
                <a:effectLst/>
                <a:latin typeface="Arial" panose="020B0604020202020204" pitchFamily="34" charset="0"/>
                <a:ea typeface="Aptos" panose="020B0004020202020204" pitchFamily="34" charset="0"/>
                <a:cs typeface="MinionPro-Regular"/>
              </a:rPr>
              <a:t>Ведь сколько же раз я говорил вам, что основная ваша ошибка заключается в том, что вы недооцениваете значения человеческих глаз. Поймите, что язык может скрыть истину, а глаза — никогда!</a:t>
            </a:r>
            <a:r>
              <a:rPr lang="ru-RU" b="1" dirty="0">
                <a:effectLst/>
                <a:latin typeface="Arial" panose="020B0604020202020204" pitchFamily="34" charset="0"/>
                <a:ea typeface="Aptos" panose="020B0004020202020204" pitchFamily="34" charset="0"/>
                <a:cs typeface="MinionPro-Regular"/>
              </a:rPr>
              <a:t>»</a:t>
            </a:r>
            <a:endParaRPr lang="en-RU" b="1" dirty="0">
              <a:effectLst/>
              <a:latin typeface="MinionPro-Regular"/>
              <a:ea typeface="Aptos" panose="020B0004020202020204" pitchFamily="34" charset="0"/>
              <a:cs typeface="MinionPro-Regular"/>
            </a:endParaRPr>
          </a:p>
          <a:p>
            <a:pPr algn="r"/>
            <a:r>
              <a:rPr lang="ru-RU" kern="0" dirty="0">
                <a:effectLst/>
                <a:latin typeface="Arial" panose="020B0604020202020204" pitchFamily="34" charset="0"/>
                <a:ea typeface="Times New Roman" panose="02020603050405020304" pitchFamily="18" charset="0"/>
              </a:rPr>
              <a:t>(</a:t>
            </a:r>
            <a:r>
              <a:rPr lang="ru-RU" kern="0" dirty="0">
                <a:effectLst/>
                <a:latin typeface="Arial" panose="020B0604020202020204" pitchFamily="34" charset="0"/>
                <a:ea typeface="Aptos" panose="020B0004020202020204" pitchFamily="34" charset="0"/>
              </a:rPr>
              <a:t>Михаил Булгаков «</a:t>
            </a:r>
            <a:r>
              <a:rPr lang="ru-RU" i="1" kern="0" dirty="0">
                <a:effectLst/>
                <a:latin typeface="Arial" panose="020B0604020202020204" pitchFamily="34" charset="0"/>
                <a:ea typeface="Aptos" panose="020B0004020202020204" pitchFamily="34" charset="0"/>
              </a:rPr>
              <a:t>Мастер и Маргарита</a:t>
            </a:r>
            <a:r>
              <a:rPr lang="ru-RU" kern="0" dirty="0">
                <a:effectLst/>
                <a:latin typeface="Arial" panose="020B0604020202020204" pitchFamily="34" charset="0"/>
                <a:ea typeface="Aptos" panose="020B0004020202020204" pitchFamily="34" charset="0"/>
              </a:rPr>
              <a:t>»</a:t>
            </a:r>
            <a:r>
              <a:rPr lang="ru-RU" kern="0" dirty="0">
                <a:effectLst/>
                <a:latin typeface="Arial" panose="020B0604020202020204" pitchFamily="34" charset="0"/>
                <a:ea typeface="Times New Roman" panose="02020603050405020304" pitchFamily="18" charset="0"/>
              </a:rPr>
              <a:t>)</a:t>
            </a:r>
            <a:r>
              <a:rPr lang="en-RU" dirty="0">
                <a:effectLst/>
              </a:rPr>
              <a:t> </a:t>
            </a:r>
            <a:endParaRPr lang="ru-RU" b="1" dirty="0"/>
          </a:p>
          <a:p>
            <a:pPr marL="457200" indent="-457200">
              <a:buFont typeface="Arial" panose="020B0604020202020204" pitchFamily="34" charset="0"/>
              <a:buChar char="•"/>
            </a:pPr>
            <a:r>
              <a:rPr lang="ru-RU" b="1" dirty="0"/>
              <a:t>Паромщик так на вопросы отвечает, </a:t>
            </a:r>
            <a:br>
              <a:rPr lang="en-US" b="1" dirty="0"/>
            </a:br>
            <a:r>
              <a:rPr lang="ru-RU" b="1" dirty="0"/>
              <a:t>что барьеры на пути ко Христу убирает</a:t>
            </a:r>
            <a:endParaRPr lang="en-RU" b="1" dirty="0"/>
          </a:p>
        </p:txBody>
      </p:sp>
    </p:spTree>
    <p:extLst>
      <p:ext uri="{BB962C8B-B14F-4D97-AF65-F5344CB8AC3E}">
        <p14:creationId xmlns:p14="http://schemas.microsoft.com/office/powerpoint/2010/main" val="3838905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7129E-1B07-15D7-EE8D-1C2973D269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C66E5-56BF-F3AF-4E1B-186F2038993F}"/>
              </a:ext>
            </a:extLst>
          </p:cNvPr>
          <p:cNvSpPr>
            <a:spLocks noGrp="1"/>
          </p:cNvSpPr>
          <p:nvPr>
            <p:ph idx="1"/>
          </p:nvPr>
        </p:nvSpPr>
        <p:spPr>
          <a:xfrm>
            <a:off x="623887" y="537883"/>
            <a:ext cx="10944226" cy="4943754"/>
          </a:xfrm>
        </p:spPr>
        <p:txBody>
          <a:bodyPr/>
          <a:lstStyle/>
          <a:p>
            <a:pPr algn="l"/>
            <a:r>
              <a:rPr lang="ru-RU" i="0" u="none" strike="noStrike" baseline="30000" dirty="0">
                <a:solidFill>
                  <a:srgbClr val="EEEAD2"/>
                </a:solidFill>
                <a:effectLst/>
              </a:rPr>
              <a:t>9</a:t>
            </a:r>
            <a:r>
              <a:rPr lang="en-US" i="0" u="none" strike="noStrike" baseline="30000" dirty="0">
                <a:solidFill>
                  <a:srgbClr val="EEEAD2"/>
                </a:solidFill>
                <a:effectLst/>
              </a:rPr>
              <a:t>:1</a:t>
            </a:r>
            <a:r>
              <a:rPr lang="ru-RU" i="0" u="none" strike="noStrike" baseline="30000" dirty="0">
                <a:solidFill>
                  <a:srgbClr val="EEEAD2"/>
                </a:solidFill>
                <a:effectLst/>
              </a:rPr>
              <a:t> </a:t>
            </a:r>
            <a:r>
              <a:rPr lang="ru-RU" i="0" u="none" strike="noStrike" dirty="0">
                <a:solidFill>
                  <a:srgbClr val="EEEAD2"/>
                </a:solidFill>
                <a:effectLst/>
              </a:rPr>
              <a:t>Однажды Иисус, проходя мимо, увидел человека, слепого от рождения. </a:t>
            </a:r>
            <a:r>
              <a:rPr lang="ru-RU" i="0" u="none" strike="noStrike" baseline="30000" dirty="0">
                <a:solidFill>
                  <a:srgbClr val="EEEAD2"/>
                </a:solidFill>
                <a:effectLst/>
              </a:rPr>
              <a:t>2 </a:t>
            </a:r>
            <a:r>
              <a:rPr lang="ru-RU" i="0" u="none" strike="noStrike" dirty="0">
                <a:solidFill>
                  <a:srgbClr val="EEEAD2"/>
                </a:solidFill>
                <a:effectLst/>
              </a:rPr>
              <a:t>Ученики Его спросили:</a:t>
            </a:r>
            <a:r>
              <a:rPr lang="ru-RU" dirty="0">
                <a:solidFill>
                  <a:srgbClr val="EEEAD2"/>
                </a:solidFill>
              </a:rPr>
              <a:t> «</a:t>
            </a:r>
            <a:r>
              <a:rPr lang="ru-RU" i="0" u="none" strike="noStrike" dirty="0">
                <a:solidFill>
                  <a:srgbClr val="EEEAD2"/>
                </a:solidFill>
                <a:effectLst/>
              </a:rPr>
              <a:t>Рабби, почему этот человек родился слепым? Кто согрешил, он сам или его родители?» </a:t>
            </a:r>
            <a:r>
              <a:rPr lang="ru-RU" i="0" u="none" strike="noStrike" baseline="30000" dirty="0">
                <a:effectLst/>
              </a:rPr>
              <a:t>3 </a:t>
            </a:r>
            <a:r>
              <a:rPr lang="ru-RU" i="0" u="none" strike="noStrike" dirty="0">
                <a:effectLst/>
              </a:rPr>
              <a:t>«</a:t>
            </a:r>
            <a:r>
              <a:rPr lang="ru-RU" b="1" i="0" u="none" strike="noStrike" dirty="0">
                <a:effectLst/>
              </a:rPr>
              <a:t>Нет, это не </a:t>
            </a:r>
            <a:r>
              <a:rPr lang="ru-RU" b="1" i="1" u="none" strike="noStrike" dirty="0">
                <a:effectLst/>
              </a:rPr>
              <a:t>из-за</a:t>
            </a:r>
            <a:r>
              <a:rPr lang="ru-RU" b="1" i="0" u="none" strike="noStrike" dirty="0">
                <a:effectLst/>
              </a:rPr>
              <a:t> его греха или греха его родителей</a:t>
            </a:r>
            <a:r>
              <a:rPr lang="ru-RU" i="0" u="none" strike="noStrike" dirty="0">
                <a:effectLst/>
              </a:rPr>
              <a:t>» – </a:t>
            </a:r>
            <a:r>
              <a:rPr lang="ru-RU" i="0" u="none" strike="noStrike" dirty="0">
                <a:solidFill>
                  <a:srgbClr val="EEEAD2"/>
                </a:solidFill>
                <a:effectLst/>
              </a:rPr>
              <a:t>ответил Иисус, – «это произошло для того, чтобы на нем были явлены Божьи дела. </a:t>
            </a:r>
            <a:r>
              <a:rPr lang="ru-RU" i="0" u="none" strike="noStrike" baseline="30000" dirty="0">
                <a:solidFill>
                  <a:srgbClr val="EEEAD2"/>
                </a:solidFill>
                <a:effectLst/>
              </a:rPr>
              <a:t>4 </a:t>
            </a:r>
            <a:r>
              <a:rPr lang="ru-RU" i="0" u="none" strike="noStrike" dirty="0">
                <a:solidFill>
                  <a:srgbClr val="EEEAD2"/>
                </a:solidFill>
                <a:effectLst/>
              </a:rPr>
              <a:t>Пока еще день не кончился, мы должны совершать дела Того, Кто послал Меня. Наступает ночь, и тогда уже никто не сможет ничего делать. </a:t>
            </a:r>
            <a:r>
              <a:rPr lang="ru-RU" i="0" u="none" strike="noStrike" baseline="30000" dirty="0">
                <a:solidFill>
                  <a:srgbClr val="EEEAD2"/>
                </a:solidFill>
                <a:effectLst/>
              </a:rPr>
              <a:t>5 </a:t>
            </a:r>
            <a:r>
              <a:rPr lang="ru-RU" i="0" u="none" strike="noStrike" dirty="0">
                <a:solidFill>
                  <a:srgbClr val="EEEAD2"/>
                </a:solidFill>
                <a:effectLst/>
              </a:rPr>
              <a:t>Пока Я в мире, Я – Свет миру». </a:t>
            </a:r>
            <a:r>
              <a:rPr lang="ru-RU" i="0" u="none" strike="noStrike" baseline="30000" dirty="0">
                <a:solidFill>
                  <a:srgbClr val="EEEAD2"/>
                </a:solidFill>
                <a:effectLst/>
              </a:rPr>
              <a:t>6 </a:t>
            </a:r>
            <a:r>
              <a:rPr lang="ru-RU" i="0" u="none" strike="noStrike" dirty="0">
                <a:solidFill>
                  <a:srgbClr val="EEEAD2"/>
                </a:solidFill>
                <a:effectLst/>
              </a:rPr>
              <a:t>Сказав это, Иисус плюнул на землю, смешал слюну с землей и помазал ею глаза слепому.</a:t>
            </a:r>
          </a:p>
          <a:p>
            <a:pPr algn="r"/>
            <a:r>
              <a:rPr lang="ru-RU" dirty="0">
                <a:solidFill>
                  <a:srgbClr val="EEEAD2"/>
                </a:solidFill>
              </a:rPr>
              <a:t>(Евангелие от Иоанна 9:1-6)</a:t>
            </a:r>
            <a:endParaRPr lang="ru-RU" i="0" u="none" strike="noStrike" dirty="0">
              <a:solidFill>
                <a:srgbClr val="EEEAD2"/>
              </a:solidFill>
              <a:effectLst/>
            </a:endParaRPr>
          </a:p>
        </p:txBody>
      </p:sp>
    </p:spTree>
    <p:extLst>
      <p:ext uri="{BB962C8B-B14F-4D97-AF65-F5344CB8AC3E}">
        <p14:creationId xmlns:p14="http://schemas.microsoft.com/office/powerpoint/2010/main" val="3941144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DBF97-6C24-02E7-FB71-C9D64ED90D61}"/>
              </a:ext>
            </a:extLst>
          </p:cNvPr>
          <p:cNvSpPr>
            <a:spLocks noGrp="1"/>
          </p:cNvSpPr>
          <p:nvPr>
            <p:ph type="title"/>
          </p:nvPr>
        </p:nvSpPr>
        <p:spPr>
          <a:xfrm>
            <a:off x="623888" y="441325"/>
            <a:ext cx="10944225" cy="1131443"/>
          </a:xfrm>
        </p:spPr>
        <p:txBody>
          <a:bodyPr/>
          <a:lstStyle/>
          <a:p>
            <a:r>
              <a:rPr lang="ru-RU" dirty="0"/>
              <a:t>ПОВРЕМЕНИТЬ С ОТВЕТОМ</a:t>
            </a:r>
            <a:endParaRPr lang="en-RU" dirty="0"/>
          </a:p>
        </p:txBody>
      </p:sp>
      <p:sp>
        <p:nvSpPr>
          <p:cNvPr id="3" name="Content Placeholder 2">
            <a:extLst>
              <a:ext uri="{FF2B5EF4-FFF2-40B4-BE49-F238E27FC236}">
                <a16:creationId xmlns:a16="http://schemas.microsoft.com/office/drawing/2014/main" id="{387EDC05-61D5-14CD-8046-591B2D71033B}"/>
              </a:ext>
            </a:extLst>
          </p:cNvPr>
          <p:cNvSpPr>
            <a:spLocks noGrp="1"/>
          </p:cNvSpPr>
          <p:nvPr>
            <p:ph idx="1"/>
          </p:nvPr>
        </p:nvSpPr>
        <p:spPr>
          <a:xfrm>
            <a:off x="623887" y="1572769"/>
            <a:ext cx="10944226" cy="3908868"/>
          </a:xfrm>
        </p:spPr>
        <p:txBody>
          <a:bodyPr/>
          <a:lstStyle/>
          <a:p>
            <a:r>
              <a:rPr lang="ru-RU" dirty="0"/>
              <a:t>Ученики задают Иисусу не один вопрос. Они выдают вопрос за вопросом. За их вопросами скрывается определённое мировоззрение, подразумевающее ещё ряд вопросов. Иисус не отвечает на все из них. Порой, рассказывая нашим друзьям о Боге, мы сталкиваемся с большим количеством вопросов, которые способны увести нас в дебри. Ведь есть вопросы:</a:t>
            </a:r>
          </a:p>
          <a:p>
            <a:pPr marL="457200" indent="-457200">
              <a:buFont typeface="Arial" panose="020B0604020202020204" pitchFamily="34" charset="0"/>
              <a:buChar char="•"/>
            </a:pPr>
            <a:r>
              <a:rPr lang="ru-RU" dirty="0"/>
              <a:t>Ответы на которые помогают </a:t>
            </a:r>
            <a:r>
              <a:rPr lang="ru-RU" b="1" u="sng" dirty="0">
                <a:solidFill>
                  <a:srgbClr val="FABD2B"/>
                </a:solidFill>
              </a:rPr>
              <a:t>прийти</a:t>
            </a:r>
            <a:r>
              <a:rPr lang="ru-RU" dirty="0"/>
              <a:t> к вере;</a:t>
            </a:r>
          </a:p>
          <a:p>
            <a:pPr marL="457200" indent="-457200">
              <a:buFont typeface="Arial" panose="020B0604020202020204" pitchFamily="34" charset="0"/>
              <a:buChar char="•"/>
            </a:pPr>
            <a:r>
              <a:rPr lang="ru-RU" dirty="0"/>
              <a:t>Ответы на которые нужны для уже </a:t>
            </a:r>
            <a:r>
              <a:rPr lang="ru-RU" b="1" u="sng" dirty="0">
                <a:solidFill>
                  <a:srgbClr val="FABD2B"/>
                </a:solidFill>
              </a:rPr>
              <a:t>верующих</a:t>
            </a:r>
            <a:r>
              <a:rPr lang="ru-RU" dirty="0"/>
              <a:t>;</a:t>
            </a:r>
          </a:p>
          <a:p>
            <a:pPr marL="457200" indent="-457200">
              <a:buFont typeface="Arial" panose="020B0604020202020204" pitchFamily="34" charset="0"/>
              <a:buChar char="•"/>
            </a:pPr>
            <a:r>
              <a:rPr lang="ru-RU" dirty="0"/>
              <a:t>Ответы на которые </a:t>
            </a:r>
            <a:r>
              <a:rPr lang="ru-RU" b="1" u="sng" dirty="0">
                <a:solidFill>
                  <a:srgbClr val="FABD2B"/>
                </a:solidFill>
              </a:rPr>
              <a:t>не важны</a:t>
            </a:r>
            <a:r>
              <a:rPr lang="ru-RU" dirty="0"/>
              <a:t>.</a:t>
            </a:r>
            <a:endParaRPr lang="en-RU" dirty="0"/>
          </a:p>
        </p:txBody>
      </p:sp>
    </p:spTree>
    <p:extLst>
      <p:ext uri="{BB962C8B-B14F-4D97-AF65-F5344CB8AC3E}">
        <p14:creationId xmlns:p14="http://schemas.microsoft.com/office/powerpoint/2010/main" val="89929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1B556B-AEDE-8E91-B49E-EBCF99A5C0A4}"/>
              </a:ext>
            </a:extLst>
          </p:cNvPr>
          <p:cNvSpPr>
            <a:spLocks noGrp="1"/>
          </p:cNvSpPr>
          <p:nvPr>
            <p:ph idx="1"/>
          </p:nvPr>
        </p:nvSpPr>
        <p:spPr>
          <a:xfrm>
            <a:off x="623887" y="585217"/>
            <a:ext cx="10944226" cy="4896420"/>
          </a:xfrm>
        </p:spPr>
        <p:txBody>
          <a:bodyPr/>
          <a:lstStyle/>
          <a:p>
            <a:pPr marL="457200" indent="-457200">
              <a:buFont typeface="Arial" panose="020B0604020202020204" pitchFamily="34" charset="0"/>
              <a:buChar char="•"/>
            </a:pPr>
            <a:r>
              <a:rPr lang="ru-RU" dirty="0"/>
              <a:t>Нам помогает не отвлекаться от Евангелия простая фраза: «</a:t>
            </a:r>
            <a:r>
              <a:rPr lang="ru-RU" i="1" dirty="0"/>
              <a:t>Это замечательный вопрос. Давай я закончу тебе рассказывать о сути и смысле Христианской веры и мы обязательно к нему вернёмся в конце, потому что может быть в процессе рассказа ты услышишь ответ на этот вопрос</a:t>
            </a:r>
            <a:r>
              <a:rPr lang="ru-RU" dirty="0"/>
              <a:t>»</a:t>
            </a:r>
            <a:r>
              <a:rPr lang="en-US" dirty="0"/>
              <a:t>.</a:t>
            </a:r>
            <a:endParaRPr lang="ru-RU" dirty="0"/>
          </a:p>
          <a:p>
            <a:pPr marL="457200" indent="-457200">
              <a:buFont typeface="Arial" panose="020B0604020202020204" pitchFamily="34" charset="0"/>
              <a:buChar char="•"/>
            </a:pPr>
            <a:r>
              <a:rPr lang="ru-RU" i="1" dirty="0"/>
              <a:t>Позволяем ли мы вопросам отвлечь нас от донесения Радостной вести нашим друзьям? Проявляем ли мы мудрость и выдержку отвечая на вопросы?</a:t>
            </a:r>
            <a:endParaRPr lang="ru-RU" b="1" dirty="0"/>
          </a:p>
          <a:p>
            <a:pPr marL="457200" indent="-457200">
              <a:buFont typeface="Arial" panose="020B0604020202020204" pitchFamily="34" charset="0"/>
              <a:buChar char="•"/>
            </a:pPr>
            <a:r>
              <a:rPr lang="ru-RU" b="1" dirty="0"/>
              <a:t>Паромщик так на вопросы отвечает, </a:t>
            </a:r>
            <a:br>
              <a:rPr lang="en-US" b="1" dirty="0"/>
            </a:br>
            <a:r>
              <a:rPr lang="ru-RU" b="1" dirty="0"/>
              <a:t>что барьеры на пути ко Христу убирает</a:t>
            </a:r>
            <a:endParaRPr lang="en-RU" b="1" dirty="0"/>
          </a:p>
        </p:txBody>
      </p:sp>
    </p:spTree>
    <p:extLst>
      <p:ext uri="{BB962C8B-B14F-4D97-AF65-F5344CB8AC3E}">
        <p14:creationId xmlns:p14="http://schemas.microsoft.com/office/powerpoint/2010/main" val="639580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787789-0C10-EEAB-DA9A-DE41948FF5C7}"/>
              </a:ext>
            </a:extLst>
          </p:cNvPr>
          <p:cNvSpPr>
            <a:spLocks noGrp="1"/>
          </p:cNvSpPr>
          <p:nvPr>
            <p:ph idx="1"/>
          </p:nvPr>
        </p:nvSpPr>
        <p:spPr>
          <a:xfrm>
            <a:off x="623887" y="524257"/>
            <a:ext cx="10944226" cy="4957380"/>
          </a:xfrm>
        </p:spPr>
        <p:txBody>
          <a:bodyPr/>
          <a:lstStyle/>
          <a:p>
            <a:r>
              <a:rPr lang="ru-RU" dirty="0">
                <a:solidFill>
                  <a:srgbClr val="EEEAD2"/>
                </a:solidFill>
                <a:effectLst/>
                <a:ea typeface="Aptos" panose="020B0004020202020204" pitchFamily="34" charset="0"/>
              </a:rPr>
              <a:t>«</a:t>
            </a:r>
            <a:r>
              <a:rPr lang="ru-RU" i="1" dirty="0">
                <a:solidFill>
                  <a:srgbClr val="EEEAD2"/>
                </a:solidFill>
                <a:effectLst/>
                <a:ea typeface="Aptos" panose="020B0004020202020204" pitchFamily="34" charset="0"/>
              </a:rPr>
              <a:t>Ваша задача представить истину настолько ясно, столь убедительно и настолько расположив к ней собеседника, насколько возможно. Это целиком и полностью ваша ответственность… Но всё остальное – это на 100% задача Бога. </a:t>
            </a:r>
            <a:r>
              <a:rPr lang="ru-RU" b="1" i="1" dirty="0">
                <a:effectLst/>
                <a:ea typeface="Aptos" panose="020B0004020202020204" pitchFamily="34" charset="0"/>
              </a:rPr>
              <a:t>Вы говорите, но Бог убеждает. Всё просто</a:t>
            </a:r>
            <a:r>
              <a:rPr lang="ru-RU" i="1" dirty="0">
                <a:effectLst/>
                <a:ea typeface="Aptos" panose="020B0004020202020204" pitchFamily="34" charset="0"/>
              </a:rPr>
              <a:t>. </a:t>
            </a:r>
            <a:r>
              <a:rPr lang="ru-RU" i="1" dirty="0">
                <a:solidFill>
                  <a:srgbClr val="EEEAD2"/>
                </a:solidFill>
                <a:effectLst/>
                <a:ea typeface="Aptos" panose="020B0004020202020204" pitchFamily="34" charset="0"/>
              </a:rPr>
              <a:t>Как только вы поймёте, что результаты зависят не от вас, ваши беседы станут более раскованными, а их результаты более благоприятными</a:t>
            </a:r>
            <a:r>
              <a:rPr lang="ru-RU" dirty="0">
                <a:solidFill>
                  <a:srgbClr val="EEEAD2"/>
                </a:solidFill>
                <a:effectLst/>
                <a:ea typeface="Aptos" panose="020B0004020202020204" pitchFamily="34" charset="0"/>
              </a:rPr>
              <a:t>».</a:t>
            </a:r>
            <a:endParaRPr lang="en-RU" dirty="0">
              <a:solidFill>
                <a:srgbClr val="EEEAD2"/>
              </a:solidFill>
              <a:effectLst/>
              <a:ea typeface="Aptos" panose="020B0004020202020204" pitchFamily="34" charset="0"/>
            </a:endParaRPr>
          </a:p>
          <a:p>
            <a:pPr algn="r"/>
            <a:r>
              <a:rPr lang="ru-RU" kern="0" dirty="0">
                <a:solidFill>
                  <a:srgbClr val="EEEAD2"/>
                </a:solidFill>
                <a:effectLst/>
                <a:ea typeface="Times New Roman" panose="02020603050405020304" pitchFamily="18" charset="0"/>
              </a:rPr>
              <a:t>(Грег </a:t>
            </a:r>
            <a:r>
              <a:rPr lang="ru-RU" kern="0" dirty="0" err="1">
                <a:solidFill>
                  <a:srgbClr val="EEEAD2"/>
                </a:solidFill>
                <a:effectLst/>
                <a:ea typeface="Times New Roman" panose="02020603050405020304" pitchFamily="18" charset="0"/>
              </a:rPr>
              <a:t>Коукл</a:t>
            </a:r>
            <a:r>
              <a:rPr lang="ru-RU" kern="0" dirty="0">
                <a:solidFill>
                  <a:srgbClr val="EEEAD2"/>
                </a:solidFill>
                <a:effectLst/>
                <a:ea typeface="Times New Roman" panose="02020603050405020304" pitchFamily="18" charset="0"/>
              </a:rPr>
              <a:t> «</a:t>
            </a:r>
            <a:r>
              <a:rPr lang="ru-RU" i="1" kern="0" dirty="0">
                <a:solidFill>
                  <a:srgbClr val="EEEAD2"/>
                </a:solidFill>
                <a:effectLst/>
                <a:ea typeface="Times New Roman" panose="02020603050405020304" pitchFamily="18" charset="0"/>
              </a:rPr>
              <a:t>Уличная смекалка</a:t>
            </a:r>
            <a:r>
              <a:rPr lang="ru-RU" kern="0" dirty="0">
                <a:solidFill>
                  <a:srgbClr val="EEEAD2"/>
                </a:solidFill>
                <a:effectLst/>
                <a:ea typeface="Times New Roman" panose="02020603050405020304" pitchFamily="18" charset="0"/>
              </a:rPr>
              <a:t>»)</a:t>
            </a:r>
            <a:r>
              <a:rPr lang="en-RU" dirty="0">
                <a:solidFill>
                  <a:srgbClr val="EEEAD2"/>
                </a:solidFill>
                <a:effectLst/>
              </a:rPr>
              <a:t> </a:t>
            </a:r>
            <a:endParaRPr lang="en-RU" dirty="0">
              <a:solidFill>
                <a:srgbClr val="EEEAD2"/>
              </a:solidFill>
            </a:endParaRPr>
          </a:p>
        </p:txBody>
      </p:sp>
    </p:spTree>
    <p:extLst>
      <p:ext uri="{BB962C8B-B14F-4D97-AF65-F5344CB8AC3E}">
        <p14:creationId xmlns:p14="http://schemas.microsoft.com/office/powerpoint/2010/main" val="2485379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F8130-5621-DAEF-DC0B-9D4D68B45A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511709-3D85-DF77-D2AD-5251AC58A6BD}"/>
              </a:ext>
            </a:extLst>
          </p:cNvPr>
          <p:cNvSpPr>
            <a:spLocks noGrp="1"/>
          </p:cNvSpPr>
          <p:nvPr>
            <p:ph idx="1"/>
          </p:nvPr>
        </p:nvSpPr>
        <p:spPr>
          <a:xfrm>
            <a:off x="623887" y="537883"/>
            <a:ext cx="10944226" cy="4943754"/>
          </a:xfrm>
        </p:spPr>
        <p:txBody>
          <a:bodyPr/>
          <a:lstStyle/>
          <a:p>
            <a:pPr algn="l"/>
            <a:r>
              <a:rPr lang="ru-RU" i="0" u="none" strike="noStrike" baseline="30000" dirty="0">
                <a:solidFill>
                  <a:srgbClr val="EEEAD2"/>
                </a:solidFill>
                <a:effectLst/>
              </a:rPr>
              <a:t>9</a:t>
            </a:r>
            <a:r>
              <a:rPr lang="en-US" i="0" u="none" strike="noStrike" baseline="30000" dirty="0">
                <a:solidFill>
                  <a:srgbClr val="EEEAD2"/>
                </a:solidFill>
                <a:effectLst/>
              </a:rPr>
              <a:t>:1</a:t>
            </a:r>
            <a:r>
              <a:rPr lang="ru-RU" i="0" u="none" strike="noStrike" baseline="30000" dirty="0">
                <a:solidFill>
                  <a:srgbClr val="EEEAD2"/>
                </a:solidFill>
                <a:effectLst/>
              </a:rPr>
              <a:t> </a:t>
            </a:r>
            <a:r>
              <a:rPr lang="ru-RU" i="0" u="none" strike="noStrike" dirty="0">
                <a:solidFill>
                  <a:srgbClr val="EEEAD2"/>
                </a:solidFill>
                <a:effectLst/>
              </a:rPr>
              <a:t>Однажды Иисус, проходя мимо, увидел человека, слепого от рождения. </a:t>
            </a:r>
            <a:r>
              <a:rPr lang="ru-RU" i="0" u="none" strike="noStrike" baseline="30000" dirty="0">
                <a:solidFill>
                  <a:srgbClr val="EEEAD2"/>
                </a:solidFill>
                <a:effectLst/>
              </a:rPr>
              <a:t>2 </a:t>
            </a:r>
            <a:r>
              <a:rPr lang="ru-RU" i="0" u="none" strike="noStrike" dirty="0">
                <a:solidFill>
                  <a:srgbClr val="EEEAD2"/>
                </a:solidFill>
                <a:effectLst/>
              </a:rPr>
              <a:t>Ученики Его спросили:</a:t>
            </a:r>
            <a:r>
              <a:rPr lang="ru-RU" dirty="0">
                <a:solidFill>
                  <a:srgbClr val="EEEAD2"/>
                </a:solidFill>
              </a:rPr>
              <a:t> «</a:t>
            </a:r>
            <a:r>
              <a:rPr lang="ru-RU" i="0" u="none" strike="noStrike" dirty="0">
                <a:solidFill>
                  <a:srgbClr val="EEEAD2"/>
                </a:solidFill>
                <a:effectLst/>
              </a:rPr>
              <a:t>Рабби, почему этот человек родился слепым? Кто согрешил, он сам или его родители?» </a:t>
            </a:r>
            <a:r>
              <a:rPr lang="ru-RU" i="0" u="none" strike="noStrike" baseline="30000" dirty="0">
                <a:solidFill>
                  <a:srgbClr val="EEEAD2"/>
                </a:solidFill>
                <a:effectLst/>
              </a:rPr>
              <a:t>3 </a:t>
            </a:r>
            <a:r>
              <a:rPr lang="ru-RU" i="0" u="none" strike="noStrike" dirty="0">
                <a:solidFill>
                  <a:srgbClr val="EEEAD2"/>
                </a:solidFill>
                <a:effectLst/>
              </a:rPr>
              <a:t>«Нет, это не </a:t>
            </a:r>
            <a:r>
              <a:rPr lang="ru-RU" i="1" u="none" strike="noStrike" dirty="0">
                <a:solidFill>
                  <a:srgbClr val="EEEAD2"/>
                </a:solidFill>
                <a:effectLst/>
              </a:rPr>
              <a:t>из-за</a:t>
            </a:r>
            <a:r>
              <a:rPr lang="ru-RU" i="0" u="none" strike="noStrike" dirty="0">
                <a:solidFill>
                  <a:srgbClr val="EEEAD2"/>
                </a:solidFill>
                <a:effectLst/>
              </a:rPr>
              <a:t> его греха или греха его родителей» – ответил Иисус,</a:t>
            </a:r>
            <a:r>
              <a:rPr lang="ru-RU" i="0" u="none" strike="noStrike" dirty="0">
                <a:effectLst/>
              </a:rPr>
              <a:t> – «</a:t>
            </a:r>
            <a:r>
              <a:rPr lang="ru-RU" b="1" i="0" u="none" strike="noStrike" dirty="0">
                <a:effectLst/>
              </a:rPr>
              <a:t>это произошло для того, чтобы на нем были явлены Божьи дела</a:t>
            </a:r>
            <a:r>
              <a:rPr lang="ru-RU" i="0" u="none" strike="noStrike" dirty="0">
                <a:effectLst/>
              </a:rPr>
              <a:t>».</a:t>
            </a:r>
          </a:p>
          <a:p>
            <a:pPr algn="r"/>
            <a:r>
              <a:rPr lang="ru-RU" dirty="0">
                <a:solidFill>
                  <a:srgbClr val="EEEAD2"/>
                </a:solidFill>
              </a:rPr>
              <a:t>(Евангелие от Иоанна 9:1-3)</a:t>
            </a:r>
            <a:endParaRPr lang="ru-RU" i="0" u="none" strike="noStrike" dirty="0">
              <a:solidFill>
                <a:srgbClr val="EEEAD2"/>
              </a:solidFill>
              <a:effectLst/>
            </a:endParaRPr>
          </a:p>
        </p:txBody>
      </p:sp>
    </p:spTree>
    <p:extLst>
      <p:ext uri="{BB962C8B-B14F-4D97-AF65-F5344CB8AC3E}">
        <p14:creationId xmlns:p14="http://schemas.microsoft.com/office/powerpoint/2010/main" val="1293015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80E0C-DD86-9144-86C8-BFACB3A5C06B}"/>
              </a:ext>
            </a:extLst>
          </p:cNvPr>
          <p:cNvSpPr>
            <a:spLocks noGrp="1"/>
          </p:cNvSpPr>
          <p:nvPr>
            <p:ph type="title"/>
          </p:nvPr>
        </p:nvSpPr>
        <p:spPr>
          <a:xfrm>
            <a:off x="623888" y="441325"/>
            <a:ext cx="10944225" cy="1058291"/>
          </a:xfrm>
        </p:spPr>
        <p:txBody>
          <a:bodyPr/>
          <a:lstStyle/>
          <a:p>
            <a:r>
              <a:rPr lang="ru-RU" dirty="0"/>
              <a:t>ПРЕДОСТАВИТЬ ОТВЕТ</a:t>
            </a:r>
            <a:endParaRPr lang="en-RU" dirty="0"/>
          </a:p>
        </p:txBody>
      </p:sp>
      <p:sp>
        <p:nvSpPr>
          <p:cNvPr id="3" name="Content Placeholder 2">
            <a:extLst>
              <a:ext uri="{FF2B5EF4-FFF2-40B4-BE49-F238E27FC236}">
                <a16:creationId xmlns:a16="http://schemas.microsoft.com/office/drawing/2014/main" id="{244EBFA3-B488-DEF1-97D5-C44E86817DBD}"/>
              </a:ext>
            </a:extLst>
          </p:cNvPr>
          <p:cNvSpPr>
            <a:spLocks noGrp="1"/>
          </p:cNvSpPr>
          <p:nvPr>
            <p:ph idx="1"/>
          </p:nvPr>
        </p:nvSpPr>
        <p:spPr>
          <a:xfrm>
            <a:off x="623887" y="1597153"/>
            <a:ext cx="10944226" cy="3884484"/>
          </a:xfrm>
        </p:spPr>
        <p:txBody>
          <a:bodyPr/>
          <a:lstStyle/>
          <a:p>
            <a:r>
              <a:rPr lang="ru-RU" dirty="0">
                <a:solidFill>
                  <a:srgbClr val="EEEAD2"/>
                </a:solidFill>
              </a:rPr>
              <a:t>Иисус отвечает на сформулированный и не сформулированные вопросы своих учеников, а также и на невысказанный вопрос слепого, когда говорит, что его слепота должна была явить славу Божию. </a:t>
            </a:r>
            <a:r>
              <a:rPr lang="ru-RU" b="1" dirty="0"/>
              <a:t>В Христианстве есть пожалуй лучшие ответы на самые сложные и сокровенные вопросы наших друзей</a:t>
            </a:r>
            <a:r>
              <a:rPr lang="ru-RU" dirty="0"/>
              <a:t>. </a:t>
            </a:r>
            <a:r>
              <a:rPr lang="ru-RU" dirty="0">
                <a:solidFill>
                  <a:srgbClr val="EEEAD2"/>
                </a:solidFill>
              </a:rPr>
              <a:t>Эти ответы:</a:t>
            </a:r>
          </a:p>
          <a:p>
            <a:pPr marL="457200" indent="-457200">
              <a:buFont typeface="Arial" panose="020B0604020202020204" pitchFamily="34" charset="0"/>
              <a:buChar char="•"/>
            </a:pPr>
            <a:r>
              <a:rPr lang="ru-RU" dirty="0"/>
              <a:t>Нам нужно </a:t>
            </a:r>
            <a:r>
              <a:rPr lang="ru-RU" b="1" u="sng" dirty="0">
                <a:solidFill>
                  <a:srgbClr val="FABD2B"/>
                </a:solidFill>
              </a:rPr>
              <a:t>знать</a:t>
            </a:r>
            <a:r>
              <a:rPr lang="ru-RU" dirty="0"/>
              <a:t>;</a:t>
            </a:r>
          </a:p>
          <a:p>
            <a:pPr marL="457200" indent="-457200">
              <a:buFont typeface="Arial" panose="020B0604020202020204" pitchFamily="34" charset="0"/>
              <a:buChar char="•"/>
            </a:pPr>
            <a:r>
              <a:rPr lang="ru-RU" dirty="0"/>
              <a:t>Нам необходимо </a:t>
            </a:r>
            <a:r>
              <a:rPr lang="ru-RU" b="1" u="sng" dirty="0">
                <a:solidFill>
                  <a:srgbClr val="FABD2B"/>
                </a:solidFill>
              </a:rPr>
              <a:t>уметь дать</a:t>
            </a:r>
            <a:r>
              <a:rPr lang="ru-RU" dirty="0"/>
              <a:t>.</a:t>
            </a:r>
          </a:p>
        </p:txBody>
      </p:sp>
    </p:spTree>
    <p:extLst>
      <p:ext uri="{BB962C8B-B14F-4D97-AF65-F5344CB8AC3E}">
        <p14:creationId xmlns:p14="http://schemas.microsoft.com/office/powerpoint/2010/main" val="1759371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96DF9-624B-6ED2-C80B-BDA14E2B3208}"/>
              </a:ext>
            </a:extLst>
          </p:cNvPr>
          <p:cNvSpPr>
            <a:spLocks noGrp="1"/>
          </p:cNvSpPr>
          <p:nvPr>
            <p:ph idx="1"/>
          </p:nvPr>
        </p:nvSpPr>
        <p:spPr>
          <a:xfrm>
            <a:off x="623887" y="548640"/>
            <a:ext cx="10944226" cy="5071871"/>
          </a:xfrm>
        </p:spPr>
        <p:txBody>
          <a:bodyPr/>
          <a:lstStyle/>
          <a:p>
            <a:pPr marL="457200" indent="-457200">
              <a:buFont typeface="Arial" panose="020B0604020202020204" pitchFamily="34" charset="0"/>
              <a:buChar char="•"/>
            </a:pPr>
            <a:r>
              <a:rPr lang="ru-RU" sz="2800" b="1" dirty="0">
                <a:latin typeface="Arial" charset="0"/>
                <a:cs typeface="Arial" charset="0"/>
              </a:rPr>
              <a:t>СУЩЕСТВУЕТ ЛИ БОГ? </a:t>
            </a:r>
            <a:r>
              <a:rPr lang="ru-RU" sz="2800" dirty="0">
                <a:latin typeface="Arial" charset="0"/>
                <a:cs typeface="Arial" charset="0"/>
              </a:rPr>
              <a:t>Разумней верить в то, что Бог есть, так как это объясняет (а) появление мира, (б) высокоорганизованную структуру мироздания и (в) наличие морали и нравственности. Не говоря уже о том, что просто выгоднее верить в то, что Бог есть.</a:t>
            </a:r>
          </a:p>
          <a:p>
            <a:pPr marL="457200" indent="-457200">
              <a:buFont typeface="Arial" panose="020B0604020202020204" pitchFamily="34" charset="0"/>
              <a:buChar char="•"/>
            </a:pPr>
            <a:r>
              <a:rPr lang="ru-RU" sz="2800" b="1" dirty="0">
                <a:latin typeface="Arial" charset="0"/>
                <a:cs typeface="Arial" charset="0"/>
              </a:rPr>
              <a:t>ПОЧЕМУ В МИРЕ СТОЛЬКО ЗЛА И СТРАДАНИЙ?</a:t>
            </a:r>
            <a:r>
              <a:rPr lang="ru-RU" sz="2800" dirty="0">
                <a:latin typeface="Arial" charset="0"/>
                <a:cs typeface="Arial" charset="0"/>
              </a:rPr>
              <a:t> Что такое зло? Существует ли тьма? Есть ли холод? Сам вопрос доказывает нам существование Бога, потому что он подразумевает, что есть какое-то объективное понятие добра, с которым мы сопоставляем то, что с нами происходит. Более того, Христианство помогает нам понять происхождение этого зла, как искажения первоначального творения.</a:t>
            </a:r>
          </a:p>
        </p:txBody>
      </p:sp>
    </p:spTree>
    <p:extLst>
      <p:ext uri="{BB962C8B-B14F-4D97-AF65-F5344CB8AC3E}">
        <p14:creationId xmlns:p14="http://schemas.microsoft.com/office/powerpoint/2010/main" val="2349534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29D43-EDCF-6D77-D785-456D2A76C5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992034-415C-E444-AEBD-AAB443FAF4CB}"/>
              </a:ext>
            </a:extLst>
          </p:cNvPr>
          <p:cNvSpPr>
            <a:spLocks noGrp="1"/>
          </p:cNvSpPr>
          <p:nvPr>
            <p:ph idx="1"/>
          </p:nvPr>
        </p:nvSpPr>
        <p:spPr>
          <a:xfrm>
            <a:off x="623887" y="548641"/>
            <a:ext cx="10944226" cy="4932996"/>
          </a:xfrm>
        </p:spPr>
        <p:txBody>
          <a:bodyPr/>
          <a:lstStyle/>
          <a:p>
            <a:pPr marL="457200" indent="-457200">
              <a:buFont typeface="Arial" panose="020B0604020202020204" pitchFamily="34" charset="0"/>
              <a:buChar char="•"/>
            </a:pPr>
            <a:r>
              <a:rPr lang="ru-RU" sz="2800" b="1" dirty="0">
                <a:latin typeface="Arial" charset="0"/>
                <a:cs typeface="Arial" charset="0"/>
              </a:rPr>
              <a:t>КЕМ БЫЛ ИИСУС ХРИСТОС?</a:t>
            </a:r>
            <a:r>
              <a:rPr lang="en-US" sz="2800" b="1" dirty="0">
                <a:latin typeface="Arial" charset="0"/>
                <a:cs typeface="Arial" charset="0"/>
              </a:rPr>
              <a:t> </a:t>
            </a:r>
            <a:r>
              <a:rPr lang="ru-RU" sz="2800" dirty="0">
                <a:latin typeface="Arial" charset="0"/>
                <a:cs typeface="Arial" charset="0"/>
              </a:rPr>
              <a:t>Ведь не будь Он Богом, Он был бы ужасным учителем, которого не понимали, странным примером для подражания и вообще безумцем, считавшим себя Богом.</a:t>
            </a:r>
          </a:p>
          <a:p>
            <a:pPr marL="457200" indent="-457200">
              <a:buFont typeface="Arial" panose="020B0604020202020204" pitchFamily="34" charset="0"/>
              <a:buChar char="•"/>
            </a:pPr>
            <a:r>
              <a:rPr lang="ru-RU" b="1" dirty="0">
                <a:latin typeface="Arial" charset="0"/>
                <a:cs typeface="Arial" charset="0"/>
              </a:rPr>
              <a:t>ВОСКРЕС ЛИ ИИСУС ИЗ МЁРТВЫХ? </a:t>
            </a:r>
            <a:r>
              <a:rPr lang="ru-RU" dirty="0">
                <a:latin typeface="Arial" charset="0"/>
                <a:cs typeface="Arial" charset="0"/>
              </a:rPr>
              <a:t>Все историки верят в то, что такой персонаж действительно жил и на самом деле погиб, но никто не может объяснить исчезновение Его тела.</a:t>
            </a:r>
            <a:endParaRPr lang="ru-RU" sz="2800" dirty="0">
              <a:latin typeface="Arial" charset="0"/>
              <a:cs typeface="Arial" charset="0"/>
            </a:endParaRPr>
          </a:p>
          <a:p>
            <a:pPr marL="457200" indent="-457200">
              <a:buFont typeface="Arial" panose="020B0604020202020204" pitchFamily="34" charset="0"/>
              <a:buChar char="•"/>
            </a:pPr>
            <a:r>
              <a:rPr lang="ru-RU" sz="2800" b="1" dirty="0">
                <a:latin typeface="Arial" charset="0"/>
                <a:cs typeface="Arial" charset="0"/>
              </a:rPr>
              <a:t>МОЖНО ЛИ ДОВЕРЯТЬ БИБЛИИ?</a:t>
            </a:r>
            <a:r>
              <a:rPr lang="en-US" sz="2800" dirty="0">
                <a:latin typeface="Arial" charset="0"/>
                <a:cs typeface="Arial" charset="0"/>
              </a:rPr>
              <a:t> </a:t>
            </a:r>
            <a:r>
              <a:rPr lang="ru-RU" sz="2800" dirty="0">
                <a:latin typeface="Arial" charset="0"/>
                <a:cs typeface="Arial" charset="0"/>
              </a:rPr>
              <a:t>Можем ли мы доверять книгам, написанным людьми? Если мы не можем доверять Библии, как историческому источнику информации, нам придется распрощаться с большинством исторических книг.</a:t>
            </a:r>
            <a:endParaRPr lang="en-US" sz="2800" dirty="0">
              <a:latin typeface="Arial" charset="0"/>
              <a:cs typeface="Arial" charset="0"/>
            </a:endParaRPr>
          </a:p>
        </p:txBody>
      </p:sp>
    </p:spTree>
    <p:extLst>
      <p:ext uri="{BB962C8B-B14F-4D97-AF65-F5344CB8AC3E}">
        <p14:creationId xmlns:p14="http://schemas.microsoft.com/office/powerpoint/2010/main" val="2303717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D9327B-D417-3D75-D717-D11A4F011C21}"/>
              </a:ext>
            </a:extLst>
          </p:cNvPr>
          <p:cNvSpPr>
            <a:spLocks noGrp="1"/>
          </p:cNvSpPr>
          <p:nvPr>
            <p:ph idx="1"/>
          </p:nvPr>
        </p:nvSpPr>
        <p:spPr>
          <a:xfrm>
            <a:off x="623887" y="548641"/>
            <a:ext cx="10944226" cy="4932996"/>
          </a:xfrm>
          <a:noFill/>
        </p:spPr>
        <p:txBody>
          <a:bodyPr/>
          <a:lstStyle/>
          <a:p>
            <a:pPr marL="457200" indent="-457200">
              <a:buFont typeface="Arial" panose="020B0604020202020204" pitchFamily="34" charset="0"/>
              <a:buChar char="•"/>
            </a:pPr>
            <a:r>
              <a:rPr lang="ru-RU" i="1" dirty="0"/>
              <a:t>Потратили ли мы время на то, чтобы самим разобраться в непростых вопросах, что волнуют наших неверующих друзей? Нашли ли мы для себя ответы на эти вопросы? Сможем ли мы поделиться ими с нашими друзьями?</a:t>
            </a:r>
          </a:p>
          <a:p>
            <a:pPr marL="457200" indent="-457200">
              <a:buFont typeface="Arial" panose="020B0604020202020204" pitchFamily="34" charset="0"/>
              <a:buChar char="•"/>
            </a:pPr>
            <a:r>
              <a:rPr lang="ru-RU" b="1" dirty="0">
                <a:effectLst/>
                <a:latin typeface="Arial" panose="020B0604020202020204" pitchFamily="34" charset="0"/>
                <a:ea typeface="Aptos" panose="020B0004020202020204" pitchFamily="34" charset="0"/>
                <a:cs typeface="MinionPro-Regular"/>
              </a:rPr>
              <a:t>«</a:t>
            </a:r>
            <a:r>
              <a:rPr lang="ru-RU" b="1" i="1" dirty="0">
                <a:effectLst/>
                <a:latin typeface="Arial" panose="020B0604020202020204" pitchFamily="34" charset="0"/>
                <a:ea typeface="Aptos" panose="020B0004020202020204" pitchFamily="34" charset="0"/>
                <a:cs typeface="MinionPro-Regular"/>
              </a:rPr>
              <a:t>Подмечая свою ограниченность, мы более склонны надеяться на Господа, ведь Иисус обещал, что не покинет нас и не оставит сиротами, но будет рядом в наших попытках служить Ему</a:t>
            </a:r>
            <a:r>
              <a:rPr lang="ru-RU" b="1" dirty="0">
                <a:effectLst/>
                <a:latin typeface="Arial" panose="020B0604020202020204" pitchFamily="34" charset="0"/>
                <a:ea typeface="Aptos" panose="020B0004020202020204" pitchFamily="34" charset="0"/>
                <a:cs typeface="MinionPro-Regular"/>
              </a:rPr>
              <a:t>».</a:t>
            </a:r>
            <a:endParaRPr lang="en-RU" b="1" dirty="0">
              <a:effectLst/>
              <a:latin typeface="MinionPro-Regular"/>
              <a:ea typeface="Aptos" panose="020B0004020202020204" pitchFamily="34" charset="0"/>
              <a:cs typeface="MinionPro-Regular"/>
            </a:endParaRPr>
          </a:p>
          <a:p>
            <a:pPr marL="0" marR="0" algn="r">
              <a:lnSpc>
                <a:spcPct val="120000"/>
              </a:lnSpc>
              <a:spcAft>
                <a:spcPts val="600"/>
              </a:spcAft>
            </a:pPr>
            <a:r>
              <a:rPr lang="ru-RU" dirty="0">
                <a:effectLst/>
                <a:latin typeface="Arial" panose="020B0604020202020204" pitchFamily="34" charset="0"/>
                <a:ea typeface="Aptos" panose="020B0004020202020204" pitchFamily="34" charset="0"/>
                <a:cs typeface="MinionPro-Regular"/>
              </a:rPr>
              <a:t>(</a:t>
            </a:r>
            <a:r>
              <a:rPr lang="ru-RU" dirty="0" err="1">
                <a:effectLst/>
                <a:latin typeface="Arial" panose="020B0604020202020204" pitchFamily="34" charset="0"/>
                <a:ea typeface="Aptos" panose="020B0004020202020204" pitchFamily="34" charset="0"/>
                <a:cs typeface="MinionPro-Regular"/>
              </a:rPr>
              <a:t>Джеррам</a:t>
            </a:r>
            <a:r>
              <a:rPr lang="ru-RU" dirty="0">
                <a:effectLst/>
                <a:latin typeface="Arial" panose="020B0604020202020204" pitchFamily="34" charset="0"/>
                <a:ea typeface="Aptos" panose="020B0004020202020204" pitchFamily="34" charset="0"/>
                <a:cs typeface="MinionPro-Regular"/>
              </a:rPr>
              <a:t> Барр «Учась благовестию у Иисуса»)</a:t>
            </a:r>
            <a:endParaRPr lang="ru-RU" b="1" dirty="0"/>
          </a:p>
          <a:p>
            <a:pPr marL="457200" indent="-457200">
              <a:buFont typeface="Arial" panose="020B0604020202020204" pitchFamily="34" charset="0"/>
              <a:buChar char="•"/>
            </a:pPr>
            <a:r>
              <a:rPr lang="ru-RU" b="1" dirty="0"/>
              <a:t>Паромщик так на вопросы отвечает, </a:t>
            </a:r>
            <a:br>
              <a:rPr lang="en-US" b="1" dirty="0"/>
            </a:br>
            <a:r>
              <a:rPr lang="ru-RU" b="1" dirty="0"/>
              <a:t>что барьеры на пути ко Христу убирает</a:t>
            </a:r>
            <a:endParaRPr lang="en-RU" b="1" dirty="0"/>
          </a:p>
        </p:txBody>
      </p:sp>
    </p:spTree>
    <p:extLst>
      <p:ext uri="{BB962C8B-B14F-4D97-AF65-F5344CB8AC3E}">
        <p14:creationId xmlns:p14="http://schemas.microsoft.com/office/powerpoint/2010/main" val="3673838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group of people standing on a hill&#10;&#10;AI-generated content may be incorrect.">
            <a:extLst>
              <a:ext uri="{FF2B5EF4-FFF2-40B4-BE49-F238E27FC236}">
                <a16:creationId xmlns:a16="http://schemas.microsoft.com/office/drawing/2014/main" id="{BF5EF062-FB7C-2F98-3278-01638A31412C}"/>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3055115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1AE3-35C6-52F5-57AC-27CBF87F86B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1CDF417-C3E2-6757-20D9-0143CE8E7669}"/>
              </a:ext>
            </a:extLst>
          </p:cNvPr>
          <p:cNvSpPr>
            <a:spLocks noGrp="1"/>
          </p:cNvSpPr>
          <p:nvPr>
            <p:ph type="title"/>
          </p:nvPr>
        </p:nvSpPr>
        <p:spPr>
          <a:xfrm>
            <a:off x="623888" y="441325"/>
            <a:ext cx="10944225" cy="1968388"/>
          </a:xfrm>
        </p:spPr>
        <p:txBody>
          <a:bodyPr/>
          <a:lstStyle/>
          <a:p>
            <a:r>
              <a:rPr lang="ru-RU" dirty="0"/>
              <a:t>ПАРОМЩИК ТАК НА ВОПРОСЫ ОТВЕЧАЕТ, ЧТО БАРЬЕРЫ НА ПУТИ КО ХРИСТУ УБИРАЕТ</a:t>
            </a:r>
            <a:endParaRPr lang="en-RU" dirty="0"/>
          </a:p>
        </p:txBody>
      </p:sp>
      <p:sp>
        <p:nvSpPr>
          <p:cNvPr id="8" name="Content Placeholder 7">
            <a:extLst>
              <a:ext uri="{FF2B5EF4-FFF2-40B4-BE49-F238E27FC236}">
                <a16:creationId xmlns:a16="http://schemas.microsoft.com/office/drawing/2014/main" id="{6222C29D-30A1-5E8C-571C-B2421CC938B0}"/>
              </a:ext>
            </a:extLst>
          </p:cNvPr>
          <p:cNvSpPr>
            <a:spLocks noGrp="1"/>
          </p:cNvSpPr>
          <p:nvPr>
            <p:ph idx="1"/>
          </p:nvPr>
        </p:nvSpPr>
        <p:spPr>
          <a:xfrm>
            <a:off x="623886" y="2495774"/>
            <a:ext cx="11263314" cy="3210081"/>
          </a:xfrm>
        </p:spPr>
        <p:txBody>
          <a:bodyPr/>
          <a:lstStyle/>
          <a:p>
            <a:r>
              <a:rPr lang="ru-RU" dirty="0"/>
              <a:t>Есть четыре способа того, как мы можем ответить на вопросе, разобравшись в их природе:</a:t>
            </a:r>
          </a:p>
          <a:p>
            <a:pPr marL="457200" indent="-457200">
              <a:buFont typeface="Arial" panose="020B0604020202020204" pitchFamily="34" charset="0"/>
              <a:buChar char="•"/>
            </a:pPr>
            <a:r>
              <a:rPr lang="ru-RU" dirty="0"/>
              <a:t>Проявить </a:t>
            </a:r>
            <a:r>
              <a:rPr lang="ru-RU" b="1" dirty="0"/>
              <a:t>сострадание</a:t>
            </a:r>
            <a:r>
              <a:rPr lang="ru-RU" dirty="0"/>
              <a:t>; </a:t>
            </a:r>
          </a:p>
          <a:p>
            <a:pPr marL="457200" indent="-457200">
              <a:buFont typeface="Arial" panose="020B0604020202020204" pitchFamily="34" charset="0"/>
              <a:buChar char="•"/>
            </a:pPr>
            <a:r>
              <a:rPr lang="ru-RU" dirty="0"/>
              <a:t>Повысить </a:t>
            </a:r>
            <a:r>
              <a:rPr lang="ru-RU" b="1" dirty="0"/>
              <a:t>ставки</a:t>
            </a:r>
            <a:r>
              <a:rPr lang="ru-RU" dirty="0"/>
              <a:t>; </a:t>
            </a:r>
          </a:p>
          <a:p>
            <a:pPr marL="457200" indent="-457200">
              <a:buFont typeface="Arial" panose="020B0604020202020204" pitchFamily="34" charset="0"/>
              <a:buChar char="•"/>
            </a:pPr>
            <a:r>
              <a:rPr lang="ru-RU" b="1" dirty="0"/>
              <a:t>Повременить</a:t>
            </a:r>
            <a:r>
              <a:rPr lang="ru-RU" dirty="0"/>
              <a:t> с ответом;</a:t>
            </a:r>
          </a:p>
          <a:p>
            <a:pPr marL="457200" indent="-457200">
              <a:buFont typeface="Arial" panose="020B0604020202020204" pitchFamily="34" charset="0"/>
              <a:buChar char="•"/>
            </a:pPr>
            <a:r>
              <a:rPr lang="ru-RU" dirty="0"/>
              <a:t>Предоставить </a:t>
            </a:r>
            <a:r>
              <a:rPr lang="ru-RU" b="1" dirty="0"/>
              <a:t>Христианский взгляд</a:t>
            </a:r>
            <a:r>
              <a:rPr lang="ru-RU" dirty="0"/>
              <a:t> на проблему.</a:t>
            </a:r>
          </a:p>
        </p:txBody>
      </p:sp>
    </p:spTree>
    <p:extLst>
      <p:ext uri="{BB962C8B-B14F-4D97-AF65-F5344CB8AC3E}">
        <p14:creationId xmlns:p14="http://schemas.microsoft.com/office/powerpoint/2010/main" val="4192231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441325"/>
            <a:ext cx="10944225" cy="1150807"/>
          </a:xfrm>
        </p:spPr>
        <p:txBody>
          <a:bodyPr/>
          <a:lstStyle/>
          <a:p>
            <a:pPr>
              <a:defRPr/>
            </a:pPr>
            <a:r>
              <a:rPr lang="ru-RU" dirty="0"/>
              <a:t>В СЛЕДУЮЩИЙ РАЗ</a:t>
            </a:r>
            <a:endParaRPr lang="en-US" dirty="0"/>
          </a:p>
        </p:txBody>
      </p:sp>
      <p:sp>
        <p:nvSpPr>
          <p:cNvPr id="35843" name="Content Placeholder 2"/>
          <p:cNvSpPr>
            <a:spLocks noGrp="1"/>
          </p:cNvSpPr>
          <p:nvPr>
            <p:ph idx="1"/>
          </p:nvPr>
        </p:nvSpPr>
        <p:spPr>
          <a:xfrm>
            <a:off x="623887" y="1785769"/>
            <a:ext cx="10944226" cy="3695867"/>
          </a:xfrm>
          <a:noFill/>
        </p:spPr>
        <p:txBody>
          <a:bodyPr/>
          <a:lstStyle/>
          <a:p>
            <a:r>
              <a:rPr lang="ru-RU" dirty="0">
                <a:solidFill>
                  <a:srgbClr val="EEEAD2"/>
                </a:solidFill>
                <a:latin typeface="Arial" charset="0"/>
                <a:cs typeface="Arial" charset="0"/>
              </a:rPr>
              <a:t>Завершая серию бесед о том, как сделать рассказ о нашей вере неотъемлемой частью нашей жизни, мы поговорим о том, </a:t>
            </a:r>
            <a:r>
              <a:rPr lang="ru-RU" b="1" dirty="0">
                <a:latin typeface="Arial" charset="0"/>
                <a:cs typeface="Arial" charset="0"/>
              </a:rPr>
              <a:t>как помочь в духовном становлении тем, кто доверился Богу</a:t>
            </a:r>
            <a:r>
              <a:rPr lang="ru-RU" dirty="0">
                <a:latin typeface="Arial" charset="0"/>
                <a:cs typeface="Arial" charset="0"/>
              </a:rPr>
              <a:t>. </a:t>
            </a:r>
            <a:endParaRPr lang="en-US" dirty="0">
              <a:latin typeface="Arial" charset="0"/>
              <a:cs typeface="Arial"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441326"/>
            <a:ext cx="10944225" cy="924896"/>
          </a:xfrm>
        </p:spPr>
        <p:txBody>
          <a:bodyPr/>
          <a:lstStyle/>
          <a:p>
            <a:pPr>
              <a:defRPr/>
            </a:pPr>
            <a:r>
              <a:rPr lang="ru-RU" dirty="0"/>
              <a:t>ПРИМЕНЕНИЕ</a:t>
            </a:r>
            <a:endParaRPr lang="en-US" dirty="0"/>
          </a:p>
        </p:txBody>
      </p:sp>
      <p:sp>
        <p:nvSpPr>
          <p:cNvPr id="34819" name="Content Placeholder 4"/>
          <p:cNvSpPr>
            <a:spLocks noGrp="1"/>
          </p:cNvSpPr>
          <p:nvPr>
            <p:ph idx="1"/>
          </p:nvPr>
        </p:nvSpPr>
        <p:spPr>
          <a:xfrm>
            <a:off x="623887" y="1527586"/>
            <a:ext cx="10944226" cy="4173967"/>
          </a:xfrm>
          <a:noFill/>
        </p:spPr>
        <p:txBody>
          <a:bodyPr/>
          <a:lstStyle/>
          <a:p>
            <a:pPr marL="463550" indent="-463550">
              <a:buFont typeface="Arial" panose="020B0604020202020204" pitchFamily="34" charset="0"/>
              <a:buChar char="•"/>
            </a:pPr>
            <a:r>
              <a:rPr lang="ru-RU" dirty="0">
                <a:solidFill>
                  <a:srgbClr val="EEEAD2"/>
                </a:solidFill>
                <a:latin typeface="Arial" charset="0"/>
                <a:cs typeface="Arial" charset="0"/>
              </a:rPr>
              <a:t>Начав разговор с теми нашими друзьями или близкими, за кого мы молимся, кого стремимся узнать лучше, чтобы рассказать о Христе, мы неминуемо столкнёмся с вопросами.</a:t>
            </a:r>
          </a:p>
          <a:p>
            <a:pPr marL="463550" indent="-463550">
              <a:buFont typeface="Arial" panose="020B0604020202020204" pitchFamily="34" charset="0"/>
              <a:buChar char="•"/>
            </a:pPr>
            <a:r>
              <a:rPr lang="ru-RU" b="1" dirty="0">
                <a:latin typeface="Arial" charset="0"/>
                <a:cs typeface="Arial" charset="0"/>
              </a:rPr>
              <a:t>Приучите себя к тому, чтобы делать небольшую паузу, прежде, чем отвечать на вопросы. Стремитесь понять, чем именно продиктован вопрос и что за ним скрывается, чтобы вы могли ответить не только на то, что было высказано, но и чтобы могли уделить внимание невысказанному, но столь важному.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5502DD-5206-40EA-890D-9967130CE968}"/>
              </a:ext>
            </a:extLst>
          </p:cNvPr>
          <p:cNvSpPr>
            <a:spLocks noGrp="1"/>
          </p:cNvSpPr>
          <p:nvPr>
            <p:ph idx="1"/>
          </p:nvPr>
        </p:nvSpPr>
        <p:spPr>
          <a:xfrm>
            <a:off x="623887" y="462579"/>
            <a:ext cx="10944226" cy="5019057"/>
          </a:xfrm>
          <a:noFill/>
        </p:spPr>
        <p:txBody>
          <a:bodyPr/>
          <a:lstStyle/>
          <a:p>
            <a:pPr marL="0" indent="0">
              <a:buFont typeface="Wingdings" pitchFamily="2" charset="2"/>
              <a:buNone/>
            </a:pPr>
            <a:r>
              <a:rPr lang="ru-RU" dirty="0">
                <a:latin typeface="Arial" charset="0"/>
                <a:cs typeface="Arial" charset="0"/>
              </a:rPr>
              <a:t>«</a:t>
            </a:r>
            <a:r>
              <a:rPr lang="ru-RU" b="1" i="1" dirty="0">
                <a:latin typeface="Arial" charset="0"/>
                <a:cs typeface="Arial" charset="0"/>
              </a:rPr>
              <a:t>Величие и ничтожество человека столь очевидны, что истинная религия непременно </a:t>
            </a:r>
            <a:r>
              <a:rPr lang="ru-RU" i="1" dirty="0">
                <a:solidFill>
                  <a:srgbClr val="EEEAD2"/>
                </a:solidFill>
                <a:latin typeface="Arial" charset="0"/>
                <a:cs typeface="Arial" charset="0"/>
              </a:rPr>
              <a:t>должна учить тому, что есть в человеке некое великое основание для величия и великое основание для ничтожества. Она </a:t>
            </a:r>
            <a:r>
              <a:rPr lang="ru-RU" b="1" i="1" dirty="0">
                <a:latin typeface="Arial" charset="0"/>
                <a:cs typeface="Arial" charset="0"/>
              </a:rPr>
              <a:t>должна также объяснить нам эти поразительные противоречия.</a:t>
            </a:r>
            <a:r>
              <a:rPr lang="ru-RU" i="1" dirty="0">
                <a:latin typeface="Arial" charset="0"/>
                <a:cs typeface="Arial" charset="0"/>
              </a:rPr>
              <a:t> </a:t>
            </a:r>
            <a:r>
              <a:rPr lang="ru-RU" b="1" i="1" dirty="0">
                <a:latin typeface="Arial" charset="0"/>
                <a:cs typeface="Arial" charset="0"/>
              </a:rPr>
              <a:t>Чтобы сделать человека счастливым, она должна показать ему, что есть Бог, что мы обязаны Его любить, что в Нем наше подлинное блаженство, а единственное зло для нас – в разлучении с Ним...</a:t>
            </a:r>
            <a:r>
              <a:rPr lang="ru-RU" i="1" dirty="0">
                <a:latin typeface="Arial" charset="0"/>
                <a:cs typeface="Arial" charset="0"/>
              </a:rPr>
              <a:t> </a:t>
            </a:r>
            <a:r>
              <a:rPr lang="ru-RU" i="1" dirty="0">
                <a:solidFill>
                  <a:srgbClr val="EEEAD2"/>
                </a:solidFill>
                <a:latin typeface="Arial" charset="0"/>
                <a:cs typeface="Arial" charset="0"/>
              </a:rPr>
              <a:t>Исследуем на этот предмет все религии на свете и посмотрим, есть ли среди них хоть одна, кроме христианской, которая это исполняет</a:t>
            </a:r>
            <a:r>
              <a:rPr lang="ru-RU" dirty="0">
                <a:solidFill>
                  <a:srgbClr val="EEEAD2"/>
                </a:solidFill>
                <a:latin typeface="Arial" charset="0"/>
                <a:cs typeface="Arial" charset="0"/>
              </a:rPr>
              <a:t>».</a:t>
            </a:r>
          </a:p>
          <a:p>
            <a:pPr marL="0" indent="0" algn="r">
              <a:buFont typeface="Wingdings" pitchFamily="2" charset="2"/>
              <a:buNone/>
            </a:pPr>
            <a:r>
              <a:rPr lang="ru-RU" dirty="0">
                <a:solidFill>
                  <a:srgbClr val="EEEAD2"/>
                </a:solidFill>
                <a:latin typeface="Arial" charset="0"/>
                <a:cs typeface="Arial" charset="0"/>
              </a:rPr>
              <a:t>(</a:t>
            </a:r>
            <a:r>
              <a:rPr lang="ru-RU" dirty="0" err="1">
                <a:solidFill>
                  <a:srgbClr val="EEEAD2"/>
                </a:solidFill>
                <a:latin typeface="Arial" charset="0"/>
                <a:cs typeface="Arial" charset="0"/>
              </a:rPr>
              <a:t>Блез</a:t>
            </a:r>
            <a:r>
              <a:rPr lang="ru-RU" dirty="0">
                <a:solidFill>
                  <a:srgbClr val="EEEAD2"/>
                </a:solidFill>
                <a:latin typeface="Arial" charset="0"/>
                <a:cs typeface="Arial" charset="0"/>
              </a:rPr>
              <a:t> Паскаль «</a:t>
            </a:r>
            <a:r>
              <a:rPr lang="ru-RU" i="1" dirty="0">
                <a:solidFill>
                  <a:srgbClr val="EEEAD2"/>
                </a:solidFill>
                <a:latin typeface="Arial" charset="0"/>
                <a:cs typeface="Arial" charset="0"/>
              </a:rPr>
              <a:t>Мысли</a:t>
            </a:r>
            <a:r>
              <a:rPr lang="ru-RU" dirty="0">
                <a:solidFill>
                  <a:srgbClr val="EEEAD2"/>
                </a:solidFill>
                <a:latin typeface="Arial" charset="0"/>
                <a:cs typeface="Arial" charset="0"/>
              </a:rPr>
              <a:t>»)</a:t>
            </a:r>
          </a:p>
        </p:txBody>
      </p:sp>
    </p:spTree>
    <p:extLst>
      <p:ext uri="{BB962C8B-B14F-4D97-AF65-F5344CB8AC3E}">
        <p14:creationId xmlns:p14="http://schemas.microsoft.com/office/powerpoint/2010/main" val="398557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2.xml><?xml version="1.0" encoding="utf-8"?>
<ds:datastoreItem xmlns:ds="http://schemas.openxmlformats.org/officeDocument/2006/customXml" ds:itemID="{78AE98BC-D3D4-43A3-A423-022DEC00C7DD}">
  <ds:schemaRefs>
    <ds:schemaRef ds:uri="http://schemas.openxmlformats.org/package/2006/metadata/core-properties"/>
    <ds:schemaRef ds:uri="http://purl.org/dc/dcmitype/"/>
    <ds:schemaRef ds:uri="http://schemas.microsoft.com/office/2006/documentManagement/types"/>
    <ds:schemaRef ds:uri="9d1a634f-6735-4db6-bcd6-aa97ff485f62"/>
    <ds:schemaRef ds:uri="http://purl.org/dc/elements/1.1/"/>
    <ds:schemaRef ds:uri="http://schemas.microsoft.com/office/2006/metadata/properties"/>
    <ds:schemaRef ds:uri="http://purl.org/dc/terms/"/>
    <ds:schemaRef ds:uri="http://schemas.microsoft.com/office/infopath/2007/PartnerControls"/>
    <ds:schemaRef ds:uri="62589e56-49db-468b-8cef-9bc6768a6759"/>
    <ds:schemaRef ds:uri="http://www.w3.org/XML/1998/namespace"/>
  </ds:schemaRefs>
</ds:datastoreItem>
</file>

<file path=customXml/itemProps3.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81992</TotalTime>
  <Words>2093</Words>
  <Application>Microsoft Macintosh PowerPoint</Application>
  <PresentationFormat>Widescreen</PresentationFormat>
  <Paragraphs>95</Paragraphs>
  <Slides>31</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Aptos</vt:lpstr>
      <vt:lpstr>Arial</vt:lpstr>
      <vt:lpstr>Calibri</vt:lpstr>
      <vt:lpstr>MinionPro-Regular</vt:lpstr>
      <vt:lpstr>Times New Roman</vt:lpstr>
      <vt:lpstr>Wingdings</vt:lpstr>
      <vt:lpstr>Office Theme</vt:lpstr>
      <vt:lpstr>PowerPoint Presentation</vt:lpstr>
      <vt:lpstr>PowerPoint Presentation</vt:lpstr>
      <vt:lpstr>РОЛЬ ПАРОМЩИКА</vt:lpstr>
      <vt:lpstr>PowerPoint Presentation</vt:lpstr>
      <vt:lpstr>PowerPoint Presentation</vt:lpstr>
      <vt:lpstr>ЧТО МЫ РАССМОТРЕЛИ В ПРОШЛЫЙ РАЗ</vt:lpstr>
      <vt:lpstr>ОДИНАКОВЫЙ ВОПРОС,  НО РАЗНЫЕ ВОПРОСЫ</vt:lpstr>
      <vt:lpstr>ТИПЫ ВОПРОСОВ</vt:lpstr>
      <vt:lpstr>ВЫБОР ВЕРЫ</vt:lpstr>
      <vt:lpstr>ПАРОМЩИК ТАК НА ВОПРОСЫ ОТВЕЧАЕТ, ЧТО БАРЬЕРЫ НА ПУТИ КО ХРИСТУ УБИРАЕТ</vt:lpstr>
      <vt:lpstr>PowerPoint Presentation</vt:lpstr>
      <vt:lpstr>ПРОЯВИТЬ СОСТРАДАНИЕ</vt:lpstr>
      <vt:lpstr>PowerPoint Presentation</vt:lpstr>
      <vt:lpstr>PowerPoint Presentation</vt:lpstr>
      <vt:lpstr>ПОВЫСИТЬ СТАВКИ</vt:lpstr>
      <vt:lpstr>PowerPoint Presentation</vt:lpstr>
      <vt:lpstr>PowerPoint Presentation</vt:lpstr>
      <vt:lpstr>ПОВРЕМЕНИТЬ С ОТВЕТОМ</vt:lpstr>
      <vt:lpstr>PowerPoint Presentation</vt:lpstr>
      <vt:lpstr>PowerPoint Presentation</vt:lpstr>
      <vt:lpstr>PowerPoint Presentation</vt:lpstr>
      <vt:lpstr>ПРЕДОСТАВИТЬ ОТВЕТ</vt:lpstr>
      <vt:lpstr>PowerPoint Presentation</vt:lpstr>
      <vt:lpstr>PowerPoint Presentation</vt:lpstr>
      <vt:lpstr>PowerPoint Presentation</vt:lpstr>
      <vt:lpstr>PowerPoint Presentation</vt:lpstr>
      <vt:lpstr>ПАРОМЩИК ТАК НА ВОПРОСЫ ОТВЕЧАЕТ, ЧТО БАРЬЕРЫ НА ПУТИ КО ХРИСТУ УБИРАЕТ</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511</cp:revision>
  <dcterms:created xsi:type="dcterms:W3CDTF">2020-09-24T09:54:03Z</dcterms:created>
  <dcterms:modified xsi:type="dcterms:W3CDTF">2025-02-13T14:16:10Z</dcterms:modified>
</cp:coreProperties>
</file>