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8"/>
  </p:notesMasterIdLst>
  <p:handoutMasterIdLst>
    <p:handoutMasterId r:id="rId39"/>
  </p:handoutMasterIdLst>
  <p:sldIdLst>
    <p:sldId id="1523" r:id="rId5"/>
    <p:sldId id="1391" r:id="rId6"/>
    <p:sldId id="1938" r:id="rId7"/>
    <p:sldId id="1953" r:id="rId8"/>
    <p:sldId id="663" r:id="rId9"/>
    <p:sldId id="1890" r:id="rId10"/>
    <p:sldId id="1950" r:id="rId11"/>
    <p:sldId id="378" r:id="rId12"/>
    <p:sldId id="1951" r:id="rId13"/>
    <p:sldId id="1476" r:id="rId14"/>
    <p:sldId id="1954" r:id="rId15"/>
    <p:sldId id="1963" r:id="rId16"/>
    <p:sldId id="1955" r:id="rId17"/>
    <p:sldId id="1977" r:id="rId18"/>
    <p:sldId id="1965" r:id="rId19"/>
    <p:sldId id="1956" r:id="rId20"/>
    <p:sldId id="1978" r:id="rId21"/>
    <p:sldId id="1970" r:id="rId22"/>
    <p:sldId id="1958" r:id="rId23"/>
    <p:sldId id="1982" r:id="rId24"/>
    <p:sldId id="1984" r:id="rId25"/>
    <p:sldId id="1979" r:id="rId26"/>
    <p:sldId id="1959" r:id="rId27"/>
    <p:sldId id="1981" r:id="rId28"/>
    <p:sldId id="1980" r:id="rId29"/>
    <p:sldId id="1960" r:id="rId30"/>
    <p:sldId id="1983" r:id="rId31"/>
    <p:sldId id="1961" r:id="rId32"/>
    <p:sldId id="1957" r:id="rId33"/>
    <p:sldId id="373" r:id="rId34"/>
    <p:sldId id="370" r:id="rId35"/>
    <p:sldId id="1944" r:id="rId36"/>
    <p:sldId id="134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393" userDrawn="1">
          <p15:clr>
            <a:srgbClr val="A4A3A4"/>
          </p15:clr>
        </p15:guide>
        <p15:guide id="4" orient="horz" pos="3725" userDrawn="1">
          <p15:clr>
            <a:srgbClr val="A4A3A4"/>
          </p15:clr>
        </p15:guide>
        <p15:guide id="5" orient="horz" pos="4042" userDrawn="1">
          <p15:clr>
            <a:srgbClr val="A4A3A4"/>
          </p15:clr>
        </p15:guide>
        <p15:guide id="6" pos="7287" userDrawn="1">
          <p15:clr>
            <a:srgbClr val="A4A3A4"/>
          </p15:clr>
        </p15:guide>
        <p15:guide id="7" orient="horz" pos="278" userDrawn="1">
          <p15:clr>
            <a:srgbClr val="A4A3A4"/>
          </p15:clr>
        </p15:guide>
        <p15:guide id="8" orient="horz" pos="345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AD2"/>
    <a:srgbClr val="FABD2B"/>
    <a:srgbClr val="A084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27"/>
    <p:restoredTop sz="96327"/>
  </p:normalViewPr>
  <p:slideViewPr>
    <p:cSldViewPr snapToGrid="0" snapToObjects="1">
      <p:cViewPr varScale="1">
        <p:scale>
          <a:sx n="119" d="100"/>
          <a:sy n="119" d="100"/>
        </p:scale>
        <p:origin x="864" y="184"/>
      </p:cViewPr>
      <p:guideLst>
        <p:guide orient="horz" pos="2160"/>
        <p:guide pos="3840"/>
        <p:guide pos="393"/>
        <p:guide orient="horz" pos="3725"/>
        <p:guide orient="horz" pos="4042"/>
        <p:guide pos="7287"/>
        <p:guide orient="horz" pos="278"/>
        <p:guide orient="horz" pos="3453"/>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DF2BAA-8641-A675-F94E-5FB08B34E13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RU"/>
          </a:p>
        </p:txBody>
      </p:sp>
      <p:sp>
        <p:nvSpPr>
          <p:cNvPr id="3" name="Date Placeholder 2">
            <a:extLst>
              <a:ext uri="{FF2B5EF4-FFF2-40B4-BE49-F238E27FC236}">
                <a16:creationId xmlns:a16="http://schemas.microsoft.com/office/drawing/2014/main" id="{E6A27EF0-1BED-3B03-B5EB-0823DE8B8E3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FFB1C9-76AB-C449-8045-361449949862}" type="datetimeFigureOut">
              <a:rPr lang="en-RU" smtClean="0"/>
              <a:t>24.01.2025</a:t>
            </a:fld>
            <a:endParaRPr lang="en-RU"/>
          </a:p>
        </p:txBody>
      </p:sp>
      <p:sp>
        <p:nvSpPr>
          <p:cNvPr id="4" name="Footer Placeholder 3">
            <a:extLst>
              <a:ext uri="{FF2B5EF4-FFF2-40B4-BE49-F238E27FC236}">
                <a16:creationId xmlns:a16="http://schemas.microsoft.com/office/drawing/2014/main" id="{48FCB05C-91E3-49F2-738F-69EFE818BA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RU"/>
          </a:p>
        </p:txBody>
      </p:sp>
      <p:sp>
        <p:nvSpPr>
          <p:cNvPr id="5" name="Slide Number Placeholder 4">
            <a:extLst>
              <a:ext uri="{FF2B5EF4-FFF2-40B4-BE49-F238E27FC236}">
                <a16:creationId xmlns:a16="http://schemas.microsoft.com/office/drawing/2014/main" id="{4C296C0E-F132-7407-C42E-A8FDE01B072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36FB5AD-6CAF-744A-BCD1-2839521B78CD}" type="slidenum">
              <a:rPr lang="en-RU" smtClean="0"/>
              <a:t>‹#›</a:t>
            </a:fld>
            <a:endParaRPr lang="en-RU"/>
          </a:p>
        </p:txBody>
      </p:sp>
    </p:spTree>
    <p:extLst>
      <p:ext uri="{BB962C8B-B14F-4D97-AF65-F5344CB8AC3E}">
        <p14:creationId xmlns:p14="http://schemas.microsoft.com/office/powerpoint/2010/main" val="387218433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FD9057-650A-DA45-BBFC-E4A38716EBFB}" type="datetimeFigureOut">
              <a:rPr lang="en-RU" smtClean="0"/>
              <a:t>24.01.2025</a:t>
            </a:fld>
            <a:endParaRPr lang="en-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0BFED6-21E3-5342-AFB2-1D9FF8750C08}" type="slidenum">
              <a:rPr lang="en-RU" smtClean="0"/>
              <a:t>‹#›</a:t>
            </a:fld>
            <a:endParaRPr lang="en-RU"/>
          </a:p>
        </p:txBody>
      </p:sp>
    </p:spTree>
    <p:extLst>
      <p:ext uri="{BB962C8B-B14F-4D97-AF65-F5344CB8AC3E}">
        <p14:creationId xmlns:p14="http://schemas.microsoft.com/office/powerpoint/2010/main" val="1755293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2784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екст без заголовка">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A21FBFA-627B-D8B4-E8BE-A6888F7305DE}"/>
              </a:ext>
            </a:extLst>
          </p:cNvPr>
          <p:cNvSpPr>
            <a:spLocks noGrp="1"/>
          </p:cNvSpPr>
          <p:nvPr>
            <p:ph idx="1"/>
          </p:nvPr>
        </p:nvSpPr>
        <p:spPr>
          <a:xfrm>
            <a:off x="623887" y="441326"/>
            <a:ext cx="10944226" cy="5040312"/>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624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Заголовок 1 строка и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532069"/>
          </a:xfrm>
        </p:spPr>
        <p:txBody>
          <a:bodyPr anchor="ctr">
            <a:noAutofit/>
          </a:bodyPr>
          <a:lstStyle/>
          <a:p>
            <a:r>
              <a:rPr lang="en-GB" dirty="0"/>
              <a:t>CLICK TO EDIT MASTER </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1401098"/>
            <a:ext cx="10944226" cy="4080538"/>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54391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Заголовок 2 строки и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1180998"/>
          </a:xfrm>
        </p:spPr>
        <p:txBody>
          <a:bodyPr anchor="ctr">
            <a:noAutofit/>
          </a:bodyPr>
          <a:lstStyle/>
          <a:p>
            <a:r>
              <a:rPr lang="en-GB" dirty="0"/>
              <a:t>CLICK TO EDIT MASTER </a:t>
            </a:r>
            <a:br>
              <a:rPr lang="ru-RU" dirty="0"/>
            </a:br>
            <a:r>
              <a:rPr lang="en-GB" dirty="0"/>
              <a:t>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2020528"/>
            <a:ext cx="10944226" cy="3461107"/>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811079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Заголовок 3 строки и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1861004"/>
          </a:xfrm>
        </p:spPr>
        <p:txBody>
          <a:bodyPr anchor="ctr">
            <a:noAutofit/>
          </a:bodyPr>
          <a:lstStyle/>
          <a:p>
            <a:r>
              <a:rPr lang="en-GB" dirty="0"/>
              <a:t>CLICK TO EDIT MASTER </a:t>
            </a:r>
            <a:br>
              <a:rPr lang="ru-RU" dirty="0"/>
            </a:br>
            <a:r>
              <a:rPr lang="en-GB" dirty="0"/>
              <a:t>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2698955"/>
            <a:ext cx="10944226" cy="2782681"/>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736905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Заголовок 2 строки и  2 текста">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1DF4C-9CFC-4945-B92C-A4AE158FE334}"/>
              </a:ext>
            </a:extLst>
          </p:cNvPr>
          <p:cNvSpPr>
            <a:spLocks noGrp="1"/>
          </p:cNvSpPr>
          <p:nvPr>
            <p:ph type="title" hasCustomPrompt="1"/>
          </p:nvPr>
        </p:nvSpPr>
        <p:spPr>
          <a:xfrm>
            <a:off x="623888" y="441325"/>
            <a:ext cx="10944225" cy="1384300"/>
          </a:xfrm>
        </p:spPr>
        <p:txBody>
          <a:bodyPr>
            <a:noAutofit/>
          </a:bodyPr>
          <a:lstStyle/>
          <a:p>
            <a:r>
              <a:rPr lang="en-GB" dirty="0"/>
              <a:t>CLICK TO EDIT </a:t>
            </a:r>
            <a:br>
              <a:rPr lang="ru-RU" dirty="0"/>
            </a:br>
            <a:r>
              <a:rPr lang="en-GB" dirty="0"/>
              <a:t>MASTER TITLE STYLE</a:t>
            </a:r>
            <a:endParaRPr lang="en-US" dirty="0"/>
          </a:p>
        </p:txBody>
      </p:sp>
      <p:sp>
        <p:nvSpPr>
          <p:cNvPr id="3" name="Content Placeholder 2">
            <a:extLst>
              <a:ext uri="{FF2B5EF4-FFF2-40B4-BE49-F238E27FC236}">
                <a16:creationId xmlns:a16="http://schemas.microsoft.com/office/drawing/2014/main" id="{6991A5E4-2A61-CE4B-89F8-FF5B0E1800BD}"/>
              </a:ext>
            </a:extLst>
          </p:cNvPr>
          <p:cNvSpPr>
            <a:spLocks noGrp="1"/>
          </p:cNvSpPr>
          <p:nvPr>
            <p:ph sz="half" idx="1"/>
          </p:nvPr>
        </p:nvSpPr>
        <p:spPr>
          <a:xfrm>
            <a:off x="623888" y="1947553"/>
            <a:ext cx="5179035" cy="3534084"/>
          </a:xfrm>
        </p:spPr>
        <p:txBody>
          <a:bodyPr lIns="0" tIns="0" rIns="0" bIns="0" anchor="ctr">
            <a:noAutofit/>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BC429199-A26E-DA4B-892F-1D37F5B59BA2}"/>
              </a:ext>
            </a:extLst>
          </p:cNvPr>
          <p:cNvSpPr>
            <a:spLocks noGrp="1"/>
          </p:cNvSpPr>
          <p:nvPr>
            <p:ph sz="half" idx="2"/>
          </p:nvPr>
        </p:nvSpPr>
        <p:spPr>
          <a:xfrm>
            <a:off x="6096000" y="1947553"/>
            <a:ext cx="5472113" cy="3534084"/>
          </a:xfrm>
        </p:spPr>
        <p:txBody>
          <a:bodyPr lIns="0" tIns="0" rIns="0" bIns="0" anchor="ctr">
            <a:noAutofit/>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089954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D8FE2E-E35F-9446-9B41-FE8603915ED4}"/>
              </a:ext>
            </a:extLst>
          </p:cNvPr>
          <p:cNvSpPr>
            <a:spLocks noGrp="1"/>
          </p:cNvSpPr>
          <p:nvPr>
            <p:ph type="title"/>
          </p:nvPr>
        </p:nvSpPr>
        <p:spPr>
          <a:xfrm>
            <a:off x="623888" y="441325"/>
            <a:ext cx="10944225" cy="561565"/>
          </a:xfrm>
          <a:prstGeom prst="rect">
            <a:avLst/>
          </a:prstGeom>
        </p:spPr>
        <p:txBody>
          <a:bodyPr vert="horz" lIns="0" tIns="0" rIns="0" bIns="0" rtlCol="0" anchor="ctr">
            <a:normAutofit/>
          </a:bodyPr>
          <a:lstStyle/>
          <a:p>
            <a:r>
              <a:rPr lang="en-GB" dirty="0"/>
              <a:t>CLICK TO EDIT MASTER TITLE</a:t>
            </a:r>
            <a:endParaRPr lang="en-US" dirty="0"/>
          </a:p>
        </p:txBody>
      </p:sp>
      <p:sp>
        <p:nvSpPr>
          <p:cNvPr id="3" name="Text Placeholder 2">
            <a:extLst>
              <a:ext uri="{FF2B5EF4-FFF2-40B4-BE49-F238E27FC236}">
                <a16:creationId xmlns:a16="http://schemas.microsoft.com/office/drawing/2014/main" id="{F4D4F738-B15A-6B45-A5D5-8A77D3C45B6A}"/>
              </a:ext>
            </a:extLst>
          </p:cNvPr>
          <p:cNvSpPr>
            <a:spLocks noGrp="1"/>
          </p:cNvSpPr>
          <p:nvPr>
            <p:ph type="body" idx="1"/>
          </p:nvPr>
        </p:nvSpPr>
        <p:spPr>
          <a:xfrm>
            <a:off x="623888" y="1445342"/>
            <a:ext cx="10937854" cy="4036296"/>
          </a:xfrm>
          <a:prstGeom prst="rect">
            <a:avLst/>
          </a:prstGeom>
        </p:spPr>
        <p:txBody>
          <a:bodyPr vert="horz" lIns="0" tIns="0" rIns="0" bIns="0" rtlCol="0" anchor="ctr">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095900044"/>
      </p:ext>
    </p:extLst>
  </p:cSld>
  <p:clrMap bg1="lt1" tx1="dk1" bg2="lt2" tx2="dk2" accent1="accent1" accent2="accent2" accent3="accent3" accent4="accent4" accent5="accent5" accent6="accent6" hlink="hlink" folHlink="folHlink"/>
  <p:sldLayoutIdLst>
    <p:sldLayoutId id="2147483697" r:id="rId1"/>
    <p:sldLayoutId id="2147483655" r:id="rId2"/>
    <p:sldLayoutId id="2147483696" r:id="rId3"/>
    <p:sldLayoutId id="2147483695" r:id="rId4"/>
    <p:sldLayoutId id="2147483650" r:id="rId5"/>
    <p:sldLayoutId id="2147483652" r:id="rId6"/>
  </p:sldLayoutIdLst>
  <p:txStyles>
    <p:titleStyle>
      <a:lvl1pPr algn="l" defTabSz="914400" rtl="0" eaLnBrk="1" latinLnBrk="0" hangingPunct="1">
        <a:lnSpc>
          <a:spcPct val="90000"/>
        </a:lnSpc>
        <a:spcBef>
          <a:spcPct val="0"/>
        </a:spcBef>
        <a:buNone/>
        <a:defRPr sz="4800" b="1" kern="1200">
          <a:solidFill>
            <a:srgbClr val="FABD2B"/>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600"/>
        </a:spcBef>
        <a:buClr>
          <a:srgbClr val="FABD2B"/>
        </a:buClr>
        <a:buFont typeface="Arial" panose="020B0604020202020204" pitchFamily="34" charset="0"/>
        <a:buNone/>
        <a:defRPr sz="2800" kern="1200">
          <a:solidFill>
            <a:schemeClr val="bg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100000"/>
        </a:lnSpc>
        <a:spcBef>
          <a:spcPts val="600"/>
        </a:spcBef>
        <a:buClr>
          <a:srgbClr val="FABD2B"/>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100000"/>
        </a:lnSpc>
        <a:spcBef>
          <a:spcPts val="600"/>
        </a:spcBef>
        <a:buClr>
          <a:srgbClr val="FABD2B"/>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100000"/>
        </a:lnSpc>
        <a:spcBef>
          <a:spcPts val="6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114550" indent="-285750" algn="l" defTabSz="914400" rtl="0" eaLnBrk="1" latinLnBrk="0" hangingPunct="1">
        <a:lnSpc>
          <a:spcPct val="100000"/>
        </a:lnSpc>
        <a:spcBef>
          <a:spcPts val="6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93" userDrawn="1">
          <p15:clr>
            <a:srgbClr val="F26B43"/>
          </p15:clr>
        </p15:guide>
        <p15:guide id="4" orient="horz" pos="3725" userDrawn="1">
          <p15:clr>
            <a:srgbClr val="F26B43"/>
          </p15:clr>
        </p15:guide>
        <p15:guide id="5" orient="horz" pos="4042" userDrawn="1">
          <p15:clr>
            <a:srgbClr val="F26B43"/>
          </p15:clr>
        </p15:guide>
        <p15:guide id="6" pos="7287" userDrawn="1">
          <p15:clr>
            <a:srgbClr val="F26B43"/>
          </p15:clr>
        </p15:guide>
        <p15:guide id="7" orient="horz" pos="3453" userDrawn="1">
          <p15:clr>
            <a:srgbClr val="F26B43"/>
          </p15:clr>
        </p15:guide>
        <p15:guide id="8" orient="horz" pos="27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slideLayout" Target="../slideLayouts/slideLayout3.xml"/><Relationship Id="rId4" Type="http://schemas.openxmlformats.org/officeDocument/2006/relationships/video" Target="../media/media2.mp4"/></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tarting Point 16-9">
            <a:hlinkClick r:id="" action="ppaction://media"/>
            <a:extLst>
              <a:ext uri="{FF2B5EF4-FFF2-40B4-BE49-F238E27FC236}">
                <a16:creationId xmlns:a16="http://schemas.microsoft.com/office/drawing/2014/main" id="{43F3432F-C0E7-050A-42BE-179AA5EDF7A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2469356" y="1572451"/>
            <a:ext cx="7253287" cy="4079875"/>
          </a:xfrm>
        </p:spPr>
      </p:pic>
      <p:pic>
        <p:nvPicPr>
          <p:cNvPr id="3" name="CoJoruners 16-9 INTRO">
            <a:hlinkClick r:id="" action="ppaction://media"/>
            <a:extLst>
              <a:ext uri="{FF2B5EF4-FFF2-40B4-BE49-F238E27FC236}">
                <a16:creationId xmlns:a16="http://schemas.microsoft.com/office/drawing/2014/main" id="{D67D4B93-F12C-922D-5C1A-5EA7F8DB7D2B}"/>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4763" y="6350"/>
            <a:ext cx="12192000" cy="6858000"/>
          </a:xfrm>
          <a:prstGeom prst="rect">
            <a:avLst/>
          </a:prstGeom>
        </p:spPr>
      </p:pic>
    </p:spTree>
    <p:extLst>
      <p:ext uri="{BB962C8B-B14F-4D97-AF65-F5344CB8AC3E}">
        <p14:creationId xmlns:p14="http://schemas.microsoft.com/office/powerpoint/2010/main" val="211489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000" fill="hold"/>
                                        <p:tgtEl>
                                          <p:spTgt spid="2"/>
                                        </p:tgtEl>
                                      </p:cBhvr>
                                    </p:cmd>
                                  </p:childTnLst>
                                </p:cTn>
                              </p:par>
                            </p:childTnLst>
                          </p:cTn>
                        </p:par>
                        <p:par>
                          <p:cTn id="7" fill="hold">
                            <p:stCondLst>
                              <p:cond delay="14000"/>
                            </p:stCondLst>
                            <p:childTnLst>
                              <p:par>
                                <p:cTn id="8" presetID="1" presetClass="mediacall" presetSubtype="0" fill="hold" nodeType="afterEffect">
                                  <p:stCondLst>
                                    <p:cond delay="0"/>
                                  </p:stCondLst>
                                  <p:childTnLst>
                                    <p:cmd type="call" cmd="playFrom(0.0)">
                                      <p:cBhvr>
                                        <p:cTn id="9" dur="150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video>
              <p:cMediaNode vol="80000">
                <p:cTn id="16" fill="hold" display="0">
                  <p:stCondLst>
                    <p:cond delay="indefinite"/>
                  </p:stCondLst>
                </p:cTn>
                <p:tgtEl>
                  <p:spTgt spid="3"/>
                </p:tgtEl>
              </p:cMediaNode>
            </p:video>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72F2A8-FA98-5D1C-1147-FE5FDA2A3469}"/>
              </a:ext>
            </a:extLst>
          </p:cNvPr>
          <p:cNvSpPr>
            <a:spLocks noGrp="1"/>
          </p:cNvSpPr>
          <p:nvPr>
            <p:ph idx="1"/>
          </p:nvPr>
        </p:nvSpPr>
        <p:spPr>
          <a:xfrm>
            <a:off x="617517" y="665019"/>
            <a:ext cx="11008426" cy="4771278"/>
          </a:xfrm>
          <a:noFill/>
        </p:spPr>
        <p:txBody>
          <a:bodyPr/>
          <a:lstStyle/>
          <a:p>
            <a:pPr marL="457200" indent="-457200">
              <a:buFont typeface="Arial" panose="020B0604020202020204" pitchFamily="34" charset="0"/>
              <a:buChar char="•"/>
            </a:pPr>
            <a:r>
              <a:rPr lang="ru-RU" i="1" dirty="0"/>
              <a:t>Какая из прочитанных недавно книг вам особенно понравилась? Какая выставка или художник особенно коснулись вашего сердца? Какой концерт вас недавно впечатлил? Какой спектакль, сериал или фильм вы посмотрели за последние пару месяцев и </a:t>
            </a:r>
            <a:r>
              <a:rPr lang="ru-RU" i="1" dirty="0" err="1"/>
              <a:t>впечатлились</a:t>
            </a:r>
            <a:r>
              <a:rPr lang="ru-RU" i="1" dirty="0"/>
              <a:t>? Что в этих произведениях говорилось о Боге, вере, человеке, спасении и смысле жизни?</a:t>
            </a:r>
          </a:p>
          <a:p>
            <a:pPr marL="457200" indent="-457200">
              <a:buFont typeface="Arial" panose="020B0604020202020204" pitchFamily="34" charset="0"/>
              <a:buChar char="•"/>
            </a:pPr>
            <a:r>
              <a:rPr lang="ru" dirty="0">
                <a:latin typeface="Arial"/>
                <a:cs typeface="Arial"/>
              </a:rPr>
              <a:t>Запишите ответ в свои бюллетени.</a:t>
            </a:r>
          </a:p>
        </p:txBody>
      </p:sp>
    </p:spTree>
    <p:extLst>
      <p:ext uri="{BB962C8B-B14F-4D97-AF65-F5344CB8AC3E}">
        <p14:creationId xmlns:p14="http://schemas.microsoft.com/office/powerpoint/2010/main" val="1399095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E9434-2B7C-7FA0-0127-8188948579BE}"/>
              </a:ext>
            </a:extLst>
          </p:cNvPr>
          <p:cNvSpPr>
            <a:spLocks noGrp="1"/>
          </p:cNvSpPr>
          <p:nvPr>
            <p:ph type="title"/>
          </p:nvPr>
        </p:nvSpPr>
        <p:spPr>
          <a:xfrm>
            <a:off x="623888" y="441325"/>
            <a:ext cx="10944225" cy="1398233"/>
          </a:xfrm>
        </p:spPr>
        <p:txBody>
          <a:bodyPr/>
          <a:lstStyle/>
          <a:p>
            <a:r>
              <a:rPr lang="ru-RU" dirty="0"/>
              <a:t>РОЛЬ ПЕРЕВОДЧИКА</a:t>
            </a:r>
            <a:endParaRPr lang="en-RU" dirty="0"/>
          </a:p>
        </p:txBody>
      </p:sp>
      <p:sp>
        <p:nvSpPr>
          <p:cNvPr id="3" name="Content Placeholder 2">
            <a:extLst>
              <a:ext uri="{FF2B5EF4-FFF2-40B4-BE49-F238E27FC236}">
                <a16:creationId xmlns:a16="http://schemas.microsoft.com/office/drawing/2014/main" id="{0E6D1861-4AE5-80BA-8326-72DE43F77793}"/>
              </a:ext>
            </a:extLst>
          </p:cNvPr>
          <p:cNvSpPr>
            <a:spLocks noGrp="1"/>
          </p:cNvSpPr>
          <p:nvPr>
            <p:ph idx="1"/>
          </p:nvPr>
        </p:nvSpPr>
        <p:spPr>
          <a:xfrm>
            <a:off x="623887" y="1936377"/>
            <a:ext cx="10944226" cy="3545260"/>
          </a:xfrm>
        </p:spPr>
        <p:txBody>
          <a:bodyPr/>
          <a:lstStyle/>
          <a:p>
            <a:r>
              <a:rPr lang="ru-RU" b="1" kern="0" dirty="0">
                <a:effectLst/>
                <a:latin typeface="Arial" panose="020B0604020202020204" pitchFamily="34" charset="0"/>
                <a:ea typeface="Times New Roman" panose="02020603050405020304" pitchFamily="18" charset="0"/>
              </a:rPr>
              <a:t>Примеряя на себя роль переводчика, мы демонстрируем окружающим, как суть и смысл Евангелия отражаются в произведениях культуры, от её классических проявлений до современных. Мы показываем, как история взаимоотношений Бога и людей видна в живописи, скульптуре, литературе, музыке, театральных постановках, сериалах и кино.</a:t>
            </a:r>
            <a:r>
              <a:rPr lang="en-RU" dirty="0">
                <a:effectLst/>
              </a:rPr>
              <a:t> </a:t>
            </a:r>
            <a:endParaRPr lang="en-RU" b="1" dirty="0"/>
          </a:p>
        </p:txBody>
      </p:sp>
    </p:spTree>
    <p:extLst>
      <p:ext uri="{BB962C8B-B14F-4D97-AF65-F5344CB8AC3E}">
        <p14:creationId xmlns:p14="http://schemas.microsoft.com/office/powerpoint/2010/main" val="3027040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road leading to a body of water&#10;&#10;Description automatically generated">
            <a:extLst>
              <a:ext uri="{FF2B5EF4-FFF2-40B4-BE49-F238E27FC236}">
                <a16:creationId xmlns:a16="http://schemas.microsoft.com/office/drawing/2014/main" id="{8952B556-E986-1835-D633-9504387F612D}"/>
              </a:ext>
            </a:extLst>
          </p:cNvPr>
          <p:cNvPicPr>
            <a:picLocks noGrp="1" noChangeAspect="1"/>
          </p:cNvPicPr>
          <p:nvPr>
            <p:ph idx="1"/>
          </p:nvPr>
        </p:nvPicPr>
        <p:blipFill>
          <a:blip r:embed="rId2"/>
          <a:stretch>
            <a:fillRect/>
          </a:stretch>
        </p:blipFill>
        <p:spPr>
          <a:xfrm>
            <a:off x="0" y="0"/>
            <a:ext cx="12193470" cy="6858000"/>
          </a:xfrm>
        </p:spPr>
      </p:pic>
    </p:spTree>
    <p:extLst>
      <p:ext uri="{BB962C8B-B14F-4D97-AF65-F5344CB8AC3E}">
        <p14:creationId xmlns:p14="http://schemas.microsoft.com/office/powerpoint/2010/main" val="1277788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3887" y="548640"/>
            <a:ext cx="10944226" cy="5034579"/>
          </a:xfrm>
          <a:noFill/>
        </p:spPr>
        <p:txBody>
          <a:bodyPr/>
          <a:lstStyle/>
          <a:p>
            <a:r>
              <a:rPr lang="ru-RU" baseline="30000" dirty="0">
                <a:effectLst/>
                <a:latin typeface="Arial" panose="020B0604020202020204" pitchFamily="34" charset="0"/>
                <a:ea typeface="Aptos" panose="020B0004020202020204" pitchFamily="34" charset="0"/>
                <a:cs typeface="MinionPro-Regular"/>
              </a:rPr>
              <a:t>17:19</a:t>
            </a:r>
            <a:r>
              <a:rPr lang="ru-RU" dirty="0">
                <a:effectLst/>
                <a:latin typeface="Arial" panose="020B0604020202020204" pitchFamily="34" charset="0"/>
                <a:ea typeface="Aptos" panose="020B0004020202020204" pitchFamily="34" charset="0"/>
                <a:cs typeface="MinionPro-Regular"/>
              </a:rPr>
              <a:t> Павла привели на городской совет, Ареопаг, и попросили: «Расскажи нам, что это за новое учение, которое ты проповедуешь? </a:t>
            </a:r>
            <a:r>
              <a:rPr lang="ru-RU" baseline="30000" dirty="0">
                <a:effectLst/>
                <a:latin typeface="Arial" panose="020B0604020202020204" pitchFamily="34" charset="0"/>
                <a:ea typeface="Aptos" panose="020B0004020202020204" pitchFamily="34" charset="0"/>
                <a:cs typeface="MinionPro-Regular"/>
              </a:rPr>
              <a:t>20</a:t>
            </a:r>
            <a:r>
              <a:rPr lang="ru-RU" dirty="0">
                <a:effectLst/>
                <a:latin typeface="Arial" panose="020B0604020202020204" pitchFamily="34" charset="0"/>
                <a:ea typeface="Aptos" panose="020B0004020202020204" pitchFamily="34" charset="0"/>
                <a:cs typeface="MinionPro-Regular"/>
              </a:rPr>
              <a:t> Ты говоришь о чем-то странном, и нам хотелось бы знать, что все это значит». </a:t>
            </a:r>
            <a:r>
              <a:rPr lang="ru-RU" baseline="30000" dirty="0">
                <a:effectLst/>
                <a:latin typeface="Arial" panose="020B0604020202020204" pitchFamily="34" charset="0"/>
                <a:ea typeface="Aptos" panose="020B0004020202020204" pitchFamily="34" charset="0"/>
                <a:cs typeface="MinionPro-Regular"/>
              </a:rPr>
              <a:t>21</a:t>
            </a:r>
            <a:r>
              <a:rPr lang="ru-RU" dirty="0">
                <a:effectLst/>
                <a:latin typeface="Arial" panose="020B0604020202020204" pitchFamily="34" charset="0"/>
                <a:ea typeface="Aptos" panose="020B0004020202020204" pitchFamily="34" charset="0"/>
                <a:cs typeface="MinionPro-Regular"/>
              </a:rPr>
              <a:t> Наилучшим времяпрепровождением для афинян и живущих там иностранцев было говорить или слушать что-нибудь новое. </a:t>
            </a:r>
            <a:r>
              <a:rPr lang="ru-RU" baseline="30000" dirty="0">
                <a:effectLst/>
                <a:latin typeface="Arial" panose="020B0604020202020204" pitchFamily="34" charset="0"/>
                <a:ea typeface="Aptos" panose="020B0004020202020204" pitchFamily="34" charset="0"/>
                <a:cs typeface="MinionPro-Regular"/>
              </a:rPr>
              <a:t>22</a:t>
            </a:r>
            <a:r>
              <a:rPr lang="ru-RU" dirty="0">
                <a:effectLst/>
                <a:latin typeface="Arial" panose="020B0604020202020204" pitchFamily="34" charset="0"/>
                <a:ea typeface="Aptos" panose="020B0004020202020204" pitchFamily="34" charset="0"/>
                <a:cs typeface="MinionPro-Regular"/>
              </a:rPr>
              <a:t> И Павел, встав посреди Ареопага, сказал: «Афиняне! Я по всему вижу, что вы очень религиозны. </a:t>
            </a:r>
            <a:r>
              <a:rPr lang="ru-RU" baseline="30000" dirty="0">
                <a:effectLst/>
                <a:latin typeface="Arial" panose="020B0604020202020204" pitchFamily="34" charset="0"/>
                <a:ea typeface="Aptos" panose="020B0004020202020204" pitchFamily="34" charset="0"/>
                <a:cs typeface="MinionPro-Regular"/>
              </a:rPr>
              <a:t>23</a:t>
            </a:r>
            <a:r>
              <a:rPr lang="ru-RU" dirty="0">
                <a:effectLst/>
                <a:latin typeface="Arial" panose="020B0604020202020204" pitchFamily="34" charset="0"/>
                <a:ea typeface="Aptos" panose="020B0004020202020204" pitchFamily="34" charset="0"/>
                <a:cs typeface="MinionPro-Regular"/>
              </a:rPr>
              <a:t> Я ходил вокруг и внимательно осматривал ваши святыни. На одном из жертвенников было написано: «НЕИЗВЕСТНОМУ БОГУ». Этого неизвестного Бога, Которого вы почитаете, даже не зная, Кто Он такой, я и возвещаю вам</a:t>
            </a:r>
            <a:r>
              <a:rPr lang="ru-RU" i="0" u="none" strike="noStrike" dirty="0">
                <a:effectLst/>
              </a:rPr>
              <a:t>.</a:t>
            </a:r>
          </a:p>
          <a:p>
            <a:pPr algn="r"/>
            <a:r>
              <a:rPr lang="en-US" dirty="0"/>
              <a:t>(</a:t>
            </a:r>
            <a:r>
              <a:rPr lang="ru-RU" dirty="0"/>
              <a:t>Деяния апостолов 17:19-23)</a:t>
            </a:r>
            <a:endParaRPr lang="ru-RU" i="0" u="none" strike="noStrike" dirty="0">
              <a:effectLst/>
            </a:endParaRPr>
          </a:p>
        </p:txBody>
      </p:sp>
    </p:spTree>
    <p:extLst>
      <p:ext uri="{BB962C8B-B14F-4D97-AF65-F5344CB8AC3E}">
        <p14:creationId xmlns:p14="http://schemas.microsoft.com/office/powerpoint/2010/main" val="786379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D112B-8CA4-9ADF-BF1D-3BA77429EDA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D23004-7C04-08A9-2544-1ABE2BA0D48C}"/>
              </a:ext>
            </a:extLst>
          </p:cNvPr>
          <p:cNvSpPr>
            <a:spLocks noGrp="1"/>
          </p:cNvSpPr>
          <p:nvPr>
            <p:ph idx="1"/>
          </p:nvPr>
        </p:nvSpPr>
        <p:spPr>
          <a:xfrm>
            <a:off x="623887" y="548640"/>
            <a:ext cx="10944226" cy="4932995"/>
          </a:xfrm>
          <a:noFill/>
        </p:spPr>
        <p:txBody>
          <a:bodyPr/>
          <a:lstStyle/>
          <a:p>
            <a:r>
              <a:rPr lang="ru-RU" baseline="30000" dirty="0">
                <a:effectLst/>
                <a:latin typeface="Arial" panose="020B0604020202020204" pitchFamily="34" charset="0"/>
                <a:ea typeface="Aptos" panose="020B0004020202020204" pitchFamily="34" charset="0"/>
                <a:cs typeface="MinionPro-Regular"/>
              </a:rPr>
              <a:t>17:24</a:t>
            </a:r>
            <a:r>
              <a:rPr lang="ru-RU" dirty="0">
                <a:effectLst/>
                <a:latin typeface="Arial" panose="020B0604020202020204" pitchFamily="34" charset="0"/>
                <a:ea typeface="Aptos" panose="020B0004020202020204" pitchFamily="34" charset="0"/>
                <a:cs typeface="MinionPro-Regular"/>
              </a:rPr>
              <a:t> Бог, сотворивший мир и все, что в нем, является Господом неба и земли. Он не живет в храмах, построенных руками людей, </a:t>
            </a:r>
            <a:r>
              <a:rPr lang="ru-RU" baseline="30000" dirty="0">
                <a:effectLst/>
                <a:latin typeface="Arial" panose="020B0604020202020204" pitchFamily="34" charset="0"/>
                <a:ea typeface="Aptos" panose="020B0004020202020204" pitchFamily="34" charset="0"/>
                <a:cs typeface="MinionPro-Regular"/>
              </a:rPr>
              <a:t>25</a:t>
            </a:r>
            <a:r>
              <a:rPr lang="ru-RU" dirty="0">
                <a:effectLst/>
                <a:latin typeface="Arial" panose="020B0604020202020204" pitchFamily="34" charset="0"/>
                <a:ea typeface="Aptos" panose="020B0004020202020204" pitchFamily="34" charset="0"/>
                <a:cs typeface="MinionPro-Regular"/>
              </a:rPr>
              <a:t> и не нуждается в том, чтобы люди служили Ему своими руками, как будто Ему чего-то не хватает, ведь Он Сам дает всем людям жизнь, дыхание и все остальное. </a:t>
            </a:r>
            <a:r>
              <a:rPr lang="ru-RU" baseline="30000" dirty="0">
                <a:effectLst/>
                <a:latin typeface="Arial" panose="020B0604020202020204" pitchFamily="34" charset="0"/>
                <a:ea typeface="Aptos" panose="020B0004020202020204" pitchFamily="34" charset="0"/>
                <a:cs typeface="MinionPro-Regular"/>
              </a:rPr>
              <a:t>26</a:t>
            </a:r>
            <a:r>
              <a:rPr lang="ru-RU" dirty="0">
                <a:effectLst/>
                <a:latin typeface="Arial" panose="020B0604020202020204" pitchFamily="34" charset="0"/>
                <a:ea typeface="Aptos" panose="020B0004020202020204" pitchFamily="34" charset="0"/>
                <a:cs typeface="MinionPro-Regular"/>
              </a:rPr>
              <a:t> От одного человека Он произвел все человечество, чтобы люди заселили всю землю, на которой Он определил для всех время и границы обитания. </a:t>
            </a:r>
            <a:r>
              <a:rPr lang="ru-RU" baseline="30000" dirty="0">
                <a:effectLst/>
                <a:latin typeface="Arial" panose="020B0604020202020204" pitchFamily="34" charset="0"/>
                <a:ea typeface="Aptos" panose="020B0004020202020204" pitchFamily="34" charset="0"/>
                <a:cs typeface="MinionPro-Regular"/>
              </a:rPr>
              <a:t>27</a:t>
            </a:r>
            <a:r>
              <a:rPr lang="ru-RU" dirty="0">
                <a:effectLst/>
                <a:latin typeface="Arial" panose="020B0604020202020204" pitchFamily="34" charset="0"/>
                <a:ea typeface="Aptos" panose="020B0004020202020204" pitchFamily="34" charset="0"/>
                <a:cs typeface="MinionPro-Regular"/>
              </a:rPr>
              <a:t> И все это Бог сделал для того, чтобы люди искали Его, могли ощутить Его и найти Его, хотя Он и не далек от каждого из нас.</a:t>
            </a:r>
            <a:endParaRPr lang="en-US" i="0" u="none" strike="noStrike" dirty="0">
              <a:effectLst/>
            </a:endParaRPr>
          </a:p>
          <a:p>
            <a:pPr algn="r"/>
            <a:r>
              <a:rPr lang="en-US" dirty="0"/>
              <a:t>(</a:t>
            </a:r>
            <a:r>
              <a:rPr lang="ru-RU" dirty="0"/>
              <a:t>Деяния апостолов 17:24-27)</a:t>
            </a:r>
            <a:endParaRPr lang="ru-RU" i="0" u="none" strike="noStrike" dirty="0">
              <a:effectLst/>
            </a:endParaRPr>
          </a:p>
        </p:txBody>
      </p:sp>
    </p:spTree>
    <p:extLst>
      <p:ext uri="{BB962C8B-B14F-4D97-AF65-F5344CB8AC3E}">
        <p14:creationId xmlns:p14="http://schemas.microsoft.com/office/powerpoint/2010/main" val="4107089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437FD2-5972-7831-E699-5B834EF76BD6}"/>
              </a:ext>
            </a:extLst>
          </p:cNvPr>
          <p:cNvSpPr>
            <a:spLocks noGrp="1"/>
          </p:cNvSpPr>
          <p:nvPr>
            <p:ph idx="1"/>
          </p:nvPr>
        </p:nvSpPr>
        <p:spPr>
          <a:xfrm>
            <a:off x="623887" y="516368"/>
            <a:ext cx="10944226" cy="4965268"/>
          </a:xfrm>
        </p:spPr>
        <p:txBody>
          <a:bodyPr/>
          <a:lstStyle/>
          <a:p>
            <a:r>
              <a:rPr lang="ru-RU" baseline="30000" dirty="0">
                <a:effectLst/>
                <a:latin typeface="Arial" panose="020B0604020202020204" pitchFamily="34" charset="0"/>
                <a:ea typeface="Aptos" panose="020B0004020202020204" pitchFamily="34" charset="0"/>
                <a:cs typeface="MinionPro-Regular"/>
              </a:rPr>
              <a:t>17:28</a:t>
            </a:r>
            <a:r>
              <a:rPr lang="ru-RU" dirty="0">
                <a:effectLst/>
                <a:latin typeface="Arial" panose="020B0604020202020204" pitchFamily="34" charset="0"/>
                <a:ea typeface="Aptos" panose="020B0004020202020204" pitchFamily="34" charset="0"/>
                <a:cs typeface="MinionPro-Regular"/>
              </a:rPr>
              <a:t> Ведь «в Нем мы живем, движемся и существуем», как об этом говорили и некоторые из ваших поэтов: «Ведь мы и есть Его род». </a:t>
            </a:r>
            <a:r>
              <a:rPr lang="ru-RU" baseline="30000" dirty="0">
                <a:effectLst/>
                <a:latin typeface="Arial" panose="020B0604020202020204" pitchFamily="34" charset="0"/>
                <a:ea typeface="Aptos" panose="020B0004020202020204" pitchFamily="34" charset="0"/>
                <a:cs typeface="MinionPro-Regular"/>
              </a:rPr>
              <a:t>29</a:t>
            </a:r>
            <a:r>
              <a:rPr lang="ru-RU" dirty="0">
                <a:effectLst/>
                <a:latin typeface="Arial" panose="020B0604020202020204" pitchFamily="34" charset="0"/>
                <a:ea typeface="Aptos" panose="020B0004020202020204" pitchFamily="34" charset="0"/>
                <a:cs typeface="MinionPro-Regular"/>
              </a:rPr>
              <a:t> И раз мы род Бога, то мы не должны представлять Божество в виде золотого, серебряного или каменного истукана или в виде какого-либо образа, сделанного по замыслу человека и умением его. </a:t>
            </a:r>
            <a:r>
              <a:rPr lang="ru-RU" baseline="30000" dirty="0">
                <a:effectLst/>
                <a:latin typeface="Arial" panose="020B0604020202020204" pitchFamily="34" charset="0"/>
                <a:ea typeface="Aptos" panose="020B0004020202020204" pitchFamily="34" charset="0"/>
                <a:cs typeface="MinionPro-Regular"/>
              </a:rPr>
              <a:t>30</a:t>
            </a:r>
            <a:r>
              <a:rPr lang="ru-RU" dirty="0">
                <a:effectLst/>
                <a:latin typeface="Arial" panose="020B0604020202020204" pitchFamily="34" charset="0"/>
                <a:ea typeface="Aptos" panose="020B0004020202020204" pitchFamily="34" charset="0"/>
                <a:cs typeface="MinionPro-Regular"/>
              </a:rPr>
              <a:t> Итак, оставляя в стороне времена невежества, Бог сейчас повелевает всем людям повсюду покаяться. </a:t>
            </a:r>
            <a:r>
              <a:rPr lang="ru-RU" baseline="30000" dirty="0">
                <a:effectLst/>
                <a:latin typeface="Arial" panose="020B0604020202020204" pitchFamily="34" charset="0"/>
                <a:ea typeface="Aptos" panose="020B0004020202020204" pitchFamily="34" charset="0"/>
                <a:cs typeface="MinionPro-Regular"/>
              </a:rPr>
              <a:t>31</a:t>
            </a:r>
            <a:r>
              <a:rPr lang="ru-RU" dirty="0">
                <a:effectLst/>
                <a:latin typeface="Arial" panose="020B0604020202020204" pitchFamily="34" charset="0"/>
                <a:ea typeface="Aptos" panose="020B0004020202020204" pitchFamily="34" charset="0"/>
                <a:cs typeface="MinionPro-Regular"/>
              </a:rPr>
              <a:t> Он назначил день, когда Он будет судить мир по справедливости, и уже избрал Человека, Который и будет судьей. Он подтвердил это перед всеми, воскресив Его из мертвых!</a:t>
            </a:r>
            <a:endParaRPr lang="en-RU" dirty="0">
              <a:effectLst/>
              <a:latin typeface="MinionPro-Regular"/>
              <a:ea typeface="Aptos" panose="020B0004020202020204" pitchFamily="34" charset="0"/>
              <a:cs typeface="MinionPro-Regular"/>
            </a:endParaRPr>
          </a:p>
          <a:p>
            <a:pPr algn="r"/>
            <a:r>
              <a:rPr lang="ru-RU" dirty="0"/>
              <a:t>(Деяния апостолов 17:28-31)</a:t>
            </a:r>
            <a:endParaRPr lang="en-RU" dirty="0"/>
          </a:p>
        </p:txBody>
      </p:sp>
    </p:spTree>
    <p:extLst>
      <p:ext uri="{BB962C8B-B14F-4D97-AF65-F5344CB8AC3E}">
        <p14:creationId xmlns:p14="http://schemas.microsoft.com/office/powerpoint/2010/main" val="1176421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441325"/>
            <a:ext cx="10944225" cy="1538082"/>
          </a:xfrm>
        </p:spPr>
        <p:txBody>
          <a:bodyPr>
            <a:normAutofit/>
          </a:bodyPr>
          <a:lstStyle/>
          <a:p>
            <a:pPr>
              <a:defRPr/>
            </a:pPr>
            <a:r>
              <a:rPr lang="ru-RU" dirty="0"/>
              <a:t>НА ЧЁМ МЫ ОСТАНОВИЛИСЬ</a:t>
            </a:r>
            <a:br>
              <a:rPr lang="ru-RU" dirty="0"/>
            </a:br>
            <a:r>
              <a:rPr lang="ru-RU" dirty="0"/>
              <a:t>В ПРОШЛЫЙ РАЗ</a:t>
            </a:r>
            <a:endParaRPr lang="en-US" dirty="0"/>
          </a:p>
        </p:txBody>
      </p:sp>
      <p:sp>
        <p:nvSpPr>
          <p:cNvPr id="22531" name="Content Placeholder 2"/>
          <p:cNvSpPr>
            <a:spLocks noGrp="1"/>
          </p:cNvSpPr>
          <p:nvPr>
            <p:ph idx="1"/>
          </p:nvPr>
        </p:nvSpPr>
        <p:spPr>
          <a:xfrm>
            <a:off x="623887" y="1979407"/>
            <a:ext cx="10944226" cy="3646842"/>
          </a:xfrm>
        </p:spPr>
        <p:txBody>
          <a:bodyPr/>
          <a:lstStyle/>
          <a:p>
            <a:r>
              <a:rPr lang="ru-RU" b="1" dirty="0">
                <a:latin typeface="Arial" charset="0"/>
                <a:cs typeface="Arial" charset="0"/>
              </a:rPr>
              <a:t>Плотник знает, что именно истинность Евангелия его друзьям раскрывает. </a:t>
            </a:r>
            <a:r>
              <a:rPr lang="ru-RU" dirty="0">
                <a:latin typeface="Arial" charset="0"/>
                <a:cs typeface="Arial" charset="0"/>
              </a:rPr>
              <a:t>Терпеливо, шаг за шагом, мы помогаем нашим друзьям раскрыть для себя Евангелие тем, что мы:</a:t>
            </a:r>
          </a:p>
          <a:p>
            <a:pPr marL="457200" indent="-457200">
              <a:buFont typeface="Arial" panose="020B0604020202020204" pitchFamily="34" charset="0"/>
              <a:buChar char="•"/>
            </a:pPr>
            <a:r>
              <a:rPr lang="ru-RU" dirty="0">
                <a:latin typeface="Arial" charset="0"/>
                <a:cs typeface="Arial" charset="0"/>
              </a:rPr>
              <a:t>Понимаем, насколько им </a:t>
            </a:r>
            <a:r>
              <a:rPr lang="ru-RU" b="1" dirty="0">
                <a:latin typeface="Arial" charset="0"/>
                <a:cs typeface="Arial" charset="0"/>
              </a:rPr>
              <a:t>трудно</a:t>
            </a:r>
            <a:r>
              <a:rPr lang="ru-RU" dirty="0">
                <a:latin typeface="Arial" charset="0"/>
                <a:cs typeface="Arial" charset="0"/>
              </a:rPr>
              <a:t> его принять;</a:t>
            </a:r>
          </a:p>
          <a:p>
            <a:pPr marL="457200" indent="-457200">
              <a:buFont typeface="Arial" panose="020B0604020202020204" pitchFamily="34" charset="0"/>
              <a:buChar char="•"/>
            </a:pPr>
            <a:r>
              <a:rPr lang="ru-RU" dirty="0">
                <a:latin typeface="Arial" charset="0"/>
                <a:cs typeface="Arial" charset="0"/>
              </a:rPr>
              <a:t>Проявляем </a:t>
            </a:r>
            <a:r>
              <a:rPr lang="ru-RU" b="1" dirty="0">
                <a:latin typeface="Arial" charset="0"/>
                <a:cs typeface="Arial" charset="0"/>
              </a:rPr>
              <a:t>радушие</a:t>
            </a:r>
            <a:r>
              <a:rPr lang="ru-RU" dirty="0">
                <a:latin typeface="Arial" charset="0"/>
                <a:cs typeface="Arial" charset="0"/>
              </a:rPr>
              <a:t> и </a:t>
            </a:r>
            <a:r>
              <a:rPr lang="ru-RU" b="1" dirty="0">
                <a:latin typeface="Arial" charset="0"/>
                <a:cs typeface="Arial" charset="0"/>
              </a:rPr>
              <a:t>гостеприимство</a:t>
            </a:r>
            <a:r>
              <a:rPr lang="ru-RU" dirty="0">
                <a:latin typeface="Arial" charset="0"/>
                <a:cs typeface="Arial" charset="0"/>
              </a:rPr>
              <a:t>;</a:t>
            </a:r>
          </a:p>
          <a:p>
            <a:pPr marL="457200" indent="-457200">
              <a:buFont typeface="Arial" panose="020B0604020202020204" pitchFamily="34" charset="0"/>
              <a:buChar char="•"/>
            </a:pPr>
            <a:r>
              <a:rPr lang="ru-RU" dirty="0">
                <a:latin typeface="Arial" charset="0"/>
                <a:cs typeface="Arial" charset="0"/>
              </a:rPr>
              <a:t>Приглашаем присоединиться к нам в </a:t>
            </a:r>
            <a:r>
              <a:rPr lang="ru-RU" b="1" dirty="0">
                <a:latin typeface="Arial" charset="0"/>
                <a:cs typeface="Arial" charset="0"/>
              </a:rPr>
              <a:t>служении</a:t>
            </a:r>
            <a:r>
              <a:rPr lang="ru-RU" dirty="0">
                <a:latin typeface="Arial" charset="0"/>
                <a:cs typeface="Arial" charset="0"/>
              </a:rPr>
              <a:t>;</a:t>
            </a:r>
          </a:p>
          <a:p>
            <a:pPr marL="457200" indent="-457200">
              <a:buFont typeface="Arial" panose="020B0604020202020204" pitchFamily="34" charset="0"/>
              <a:buChar char="•"/>
            </a:pPr>
            <a:r>
              <a:rPr lang="ru-RU" dirty="0">
                <a:latin typeface="Arial" charset="0"/>
                <a:cs typeface="Arial" charset="0"/>
              </a:rPr>
              <a:t>Показываем красоту </a:t>
            </a:r>
            <a:r>
              <a:rPr lang="ru-RU" b="1" dirty="0">
                <a:latin typeface="Arial" charset="0"/>
                <a:cs typeface="Arial" charset="0"/>
              </a:rPr>
              <a:t>Христианского наследия</a:t>
            </a:r>
            <a:r>
              <a:rPr lang="ru-RU" dirty="0">
                <a:latin typeface="Arial" charset="0"/>
                <a:cs typeface="Arial" charset="0"/>
              </a:rPr>
              <a:t>.</a:t>
            </a:r>
            <a:endParaRPr lang="en-US" dirty="0">
              <a:latin typeface="Arial" charset="0"/>
              <a:cs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76D34-EA84-E0BA-56A4-22FFE6CFD3A1}"/>
              </a:ext>
            </a:extLst>
          </p:cNvPr>
          <p:cNvSpPr>
            <a:spLocks noGrp="1"/>
          </p:cNvSpPr>
          <p:nvPr>
            <p:ph type="title"/>
          </p:nvPr>
        </p:nvSpPr>
        <p:spPr>
          <a:xfrm>
            <a:off x="623888" y="441325"/>
            <a:ext cx="10944225" cy="1086261"/>
          </a:xfrm>
        </p:spPr>
        <p:txBody>
          <a:bodyPr/>
          <a:lstStyle/>
          <a:p>
            <a:r>
              <a:rPr lang="ru-RU" dirty="0"/>
              <a:t>ЯЗЫЧЕСКОЕ ИСКУССТВО</a:t>
            </a:r>
            <a:endParaRPr lang="en-RU" dirty="0"/>
          </a:p>
        </p:txBody>
      </p:sp>
      <p:sp>
        <p:nvSpPr>
          <p:cNvPr id="3" name="Content Placeholder 2">
            <a:extLst>
              <a:ext uri="{FF2B5EF4-FFF2-40B4-BE49-F238E27FC236}">
                <a16:creationId xmlns:a16="http://schemas.microsoft.com/office/drawing/2014/main" id="{C18FE9B8-599F-048D-D295-B3311FBC507C}"/>
              </a:ext>
            </a:extLst>
          </p:cNvPr>
          <p:cNvSpPr>
            <a:spLocks noGrp="1"/>
          </p:cNvSpPr>
          <p:nvPr>
            <p:ph idx="1"/>
          </p:nvPr>
        </p:nvSpPr>
        <p:spPr>
          <a:xfrm>
            <a:off x="623887" y="1527587"/>
            <a:ext cx="10944226" cy="3954050"/>
          </a:xfrm>
        </p:spPr>
        <p:txBody>
          <a:bodyPr/>
          <a:lstStyle/>
          <a:p>
            <a:r>
              <a:rPr lang="ru-RU" dirty="0"/>
              <a:t>Выступление Павла на ареопаге – это речь подсудимого во время судебного процесса, который может закончится смертным приговором для него. В этой речи Павел использует примеры из языческого искусства, чтобы раскрыть Христианские истины.</a:t>
            </a:r>
          </a:p>
          <a:p>
            <a:pPr marL="457200" indent="-457200">
              <a:buFont typeface="Arial" panose="020B0604020202020204" pitchFamily="34" charset="0"/>
              <a:buChar char="•"/>
            </a:pPr>
            <a:r>
              <a:rPr lang="ru-RU" dirty="0"/>
              <a:t>Пример из </a:t>
            </a:r>
            <a:r>
              <a:rPr lang="ru-RU" b="1" u="sng" dirty="0">
                <a:solidFill>
                  <a:srgbClr val="FABD2B"/>
                </a:solidFill>
              </a:rPr>
              <a:t>архитектуры</a:t>
            </a:r>
            <a:r>
              <a:rPr lang="ru-RU" dirty="0"/>
              <a:t> («алтарь неведомому богу»);</a:t>
            </a:r>
          </a:p>
          <a:p>
            <a:pPr marL="457200" indent="-457200">
              <a:buFont typeface="Arial" panose="020B0604020202020204" pitchFamily="34" charset="0"/>
              <a:buChar char="•"/>
            </a:pPr>
            <a:r>
              <a:rPr lang="ru-RU" dirty="0"/>
              <a:t>Пример из </a:t>
            </a:r>
            <a:r>
              <a:rPr lang="ru-RU" b="1" u="sng" dirty="0">
                <a:solidFill>
                  <a:srgbClr val="FABD2B"/>
                </a:solidFill>
              </a:rPr>
              <a:t>поэзии</a:t>
            </a:r>
            <a:r>
              <a:rPr lang="ru-RU" dirty="0"/>
              <a:t>. Павел цитирует </a:t>
            </a:r>
            <a:r>
              <a:rPr lang="ru-RU" dirty="0" err="1"/>
              <a:t>Эпименида</a:t>
            </a:r>
            <a:r>
              <a:rPr lang="ru-RU" dirty="0"/>
              <a:t> Критского, жившего в </a:t>
            </a:r>
            <a:r>
              <a:rPr lang="en-GB" dirty="0"/>
              <a:t>VI – V </a:t>
            </a:r>
            <a:r>
              <a:rPr lang="ru-RU" dirty="0"/>
              <a:t>вв. до РХ и его стихотворение посвящённое Зевсу, а также Арата </a:t>
            </a:r>
            <a:r>
              <a:rPr lang="ru-RU" dirty="0" err="1"/>
              <a:t>Киликийца</a:t>
            </a:r>
            <a:r>
              <a:rPr lang="ru-RU" dirty="0"/>
              <a:t> (</a:t>
            </a:r>
            <a:r>
              <a:rPr lang="en-GB" dirty="0"/>
              <a:t>IV – III </a:t>
            </a:r>
            <a:r>
              <a:rPr lang="ru-RU" dirty="0"/>
              <a:t>вв. до РХ) и его поэму звёздам или Клеанфа (</a:t>
            </a:r>
            <a:r>
              <a:rPr lang="en-GB" dirty="0"/>
              <a:t>IV – III </a:t>
            </a:r>
            <a:r>
              <a:rPr lang="ru-RU" dirty="0"/>
              <a:t>вв. до РХ). </a:t>
            </a:r>
            <a:endParaRPr lang="en-RU" dirty="0"/>
          </a:p>
        </p:txBody>
      </p:sp>
    </p:spTree>
    <p:extLst>
      <p:ext uri="{BB962C8B-B14F-4D97-AF65-F5344CB8AC3E}">
        <p14:creationId xmlns:p14="http://schemas.microsoft.com/office/powerpoint/2010/main" val="799144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D111C7-D50B-D22A-795D-249A3767BCEC}"/>
              </a:ext>
            </a:extLst>
          </p:cNvPr>
          <p:cNvSpPr>
            <a:spLocks noGrp="1"/>
          </p:cNvSpPr>
          <p:nvPr>
            <p:ph idx="1"/>
          </p:nvPr>
        </p:nvSpPr>
        <p:spPr>
          <a:xfrm>
            <a:off x="617517" y="634701"/>
            <a:ext cx="11008426" cy="4801595"/>
          </a:xfrm>
        </p:spPr>
        <p:txBody>
          <a:bodyPr/>
          <a:lstStyle/>
          <a:p>
            <a:pPr marL="0" indent="0">
              <a:buNone/>
            </a:pPr>
            <a:r>
              <a:rPr lang="ru-RU" i="1" dirty="0">
                <a:solidFill>
                  <a:srgbClr val="EEEAD2"/>
                </a:solidFill>
              </a:rPr>
              <a:t>«“Тысяча лет крестов и разного рода мучений – вот краткая история западного искусства”… За этим юмористическим высказыванием скрывается одна удивительная истина – </a:t>
            </a:r>
            <a:r>
              <a:rPr lang="ru-RU" b="1" i="1" dirty="0"/>
              <a:t>Иисус Христос и Его ужасающая смерть, возвышаются над западной цивилизацией. Крест является сегодня узнаваемым символом по всему миру</a:t>
            </a:r>
            <a:r>
              <a:rPr lang="ru-RU" i="1" dirty="0"/>
              <a:t>, </a:t>
            </a:r>
            <a:r>
              <a:rPr lang="ru-RU" i="1" dirty="0">
                <a:solidFill>
                  <a:srgbClr val="EEEAD2"/>
                </a:solidFill>
              </a:rPr>
              <a:t>конечно же, в первую очередь символом религии, но, возможно, он также служит и символом чего угодно». </a:t>
            </a:r>
            <a:endParaRPr lang="en-RU" i="1" dirty="0">
              <a:solidFill>
                <a:srgbClr val="EEEAD2"/>
              </a:solidFill>
            </a:endParaRPr>
          </a:p>
          <a:p>
            <a:pPr marL="0" indent="0" algn="r">
              <a:buNone/>
            </a:pPr>
            <a:r>
              <a:rPr lang="ru-RU" dirty="0">
                <a:solidFill>
                  <a:srgbClr val="EEEAD2"/>
                </a:solidFill>
              </a:rPr>
              <a:t>(Глен </a:t>
            </a:r>
            <a:r>
              <a:rPr lang="ru-RU" dirty="0" err="1">
                <a:solidFill>
                  <a:srgbClr val="EEEAD2"/>
                </a:solidFill>
              </a:rPr>
              <a:t>Скривинер</a:t>
            </a:r>
            <a:r>
              <a:rPr lang="ru-RU" dirty="0">
                <a:solidFill>
                  <a:srgbClr val="EEEAD2"/>
                </a:solidFill>
              </a:rPr>
              <a:t> «</a:t>
            </a:r>
            <a:r>
              <a:rPr lang="ru-RU" i="1" dirty="0">
                <a:solidFill>
                  <a:srgbClr val="EEEAD2"/>
                </a:solidFill>
              </a:rPr>
              <a:t>Воздух, которым мы дышим</a:t>
            </a:r>
            <a:r>
              <a:rPr lang="ru-RU" dirty="0">
                <a:solidFill>
                  <a:srgbClr val="EEEAD2"/>
                </a:solidFill>
              </a:rPr>
              <a:t>»)</a:t>
            </a:r>
            <a:r>
              <a:rPr lang="en-RU" dirty="0">
                <a:solidFill>
                  <a:srgbClr val="EEEAD2"/>
                </a:solidFill>
              </a:rPr>
              <a:t> </a:t>
            </a:r>
          </a:p>
        </p:txBody>
      </p:sp>
    </p:spTree>
    <p:extLst>
      <p:ext uri="{BB962C8B-B14F-4D97-AF65-F5344CB8AC3E}">
        <p14:creationId xmlns:p14="http://schemas.microsoft.com/office/powerpoint/2010/main" val="1190089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064BF-21BF-FFF8-52F4-5858ED180E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30BF96-CCCD-4C5E-3EBC-DB32BC3283E9}"/>
              </a:ext>
            </a:extLst>
          </p:cNvPr>
          <p:cNvSpPr>
            <a:spLocks noGrp="1"/>
          </p:cNvSpPr>
          <p:nvPr>
            <p:ph type="title"/>
          </p:nvPr>
        </p:nvSpPr>
        <p:spPr>
          <a:xfrm>
            <a:off x="623888" y="441325"/>
            <a:ext cx="10944225" cy="1720962"/>
          </a:xfrm>
        </p:spPr>
        <p:txBody>
          <a:bodyPr/>
          <a:lstStyle/>
          <a:p>
            <a:r>
              <a:rPr lang="ru-RU" dirty="0"/>
              <a:t>ПЕРЕВОДЧИК РАСКРЫВАЕТ, </a:t>
            </a:r>
            <a:br>
              <a:rPr lang="ru-RU" dirty="0"/>
            </a:br>
            <a:r>
              <a:rPr lang="ru-RU" dirty="0"/>
              <a:t>КАК ПОПУЛЯРНАЯ КУЛЬТУРА ЕВАНГЕЛИЕ ОТРАЖАЕТ</a:t>
            </a:r>
            <a:endParaRPr lang="en-RU" dirty="0"/>
          </a:p>
        </p:txBody>
      </p:sp>
      <p:sp>
        <p:nvSpPr>
          <p:cNvPr id="3" name="Content Placeholder 2">
            <a:extLst>
              <a:ext uri="{FF2B5EF4-FFF2-40B4-BE49-F238E27FC236}">
                <a16:creationId xmlns:a16="http://schemas.microsoft.com/office/drawing/2014/main" id="{D5C3BDE6-419B-1500-7D1A-B138509A4504}"/>
              </a:ext>
            </a:extLst>
          </p:cNvPr>
          <p:cNvSpPr>
            <a:spLocks noGrp="1"/>
          </p:cNvSpPr>
          <p:nvPr>
            <p:ph idx="1"/>
          </p:nvPr>
        </p:nvSpPr>
        <p:spPr>
          <a:xfrm>
            <a:off x="623887" y="2430014"/>
            <a:ext cx="10944226" cy="3153205"/>
          </a:xfrm>
        </p:spPr>
        <p:txBody>
          <a:bodyPr/>
          <a:lstStyle/>
          <a:p>
            <a:r>
              <a:rPr lang="ru-RU" dirty="0"/>
              <a:t>Подходя вдумчиво к тем произведениям культуры, с которыми мы сталкиваемся, мы подмечаем в них:</a:t>
            </a:r>
          </a:p>
          <a:p>
            <a:pPr marL="457200" indent="-457200">
              <a:buFont typeface="Arial" panose="020B0604020202020204" pitchFamily="34" charset="0"/>
              <a:buChar char="•"/>
            </a:pPr>
            <a:r>
              <a:rPr lang="ru-RU" dirty="0"/>
              <a:t>Поиск </a:t>
            </a:r>
            <a:r>
              <a:rPr lang="ru-RU" b="1" u="sng" dirty="0">
                <a:solidFill>
                  <a:srgbClr val="FABD2B"/>
                </a:solidFill>
              </a:rPr>
              <a:t>Бога</a:t>
            </a:r>
            <a:r>
              <a:rPr lang="ru-RU" dirty="0"/>
              <a:t>;</a:t>
            </a:r>
          </a:p>
          <a:p>
            <a:pPr marL="457200" indent="-457200">
              <a:buFont typeface="Arial" panose="020B0604020202020204" pitchFamily="34" charset="0"/>
              <a:buChar char="•"/>
            </a:pPr>
            <a:r>
              <a:rPr lang="ru-RU" b="1" u="sng" dirty="0">
                <a:solidFill>
                  <a:srgbClr val="FABD2B"/>
                </a:solidFill>
              </a:rPr>
              <a:t>Проблему</a:t>
            </a:r>
            <a:r>
              <a:rPr lang="ru-RU" dirty="0"/>
              <a:t> человека;</a:t>
            </a:r>
          </a:p>
          <a:p>
            <a:pPr marL="457200" indent="-457200">
              <a:buFont typeface="Arial" panose="020B0604020202020204" pitchFamily="34" charset="0"/>
              <a:buChar char="•"/>
            </a:pPr>
            <a:r>
              <a:rPr lang="ru-RU" dirty="0"/>
              <a:t>Преодоление </a:t>
            </a:r>
            <a:r>
              <a:rPr lang="ru-RU" b="1" u="sng" dirty="0">
                <a:solidFill>
                  <a:srgbClr val="FABD2B"/>
                </a:solidFill>
              </a:rPr>
              <a:t>бездны</a:t>
            </a:r>
            <a:r>
              <a:rPr lang="ru-RU" dirty="0"/>
              <a:t>;</a:t>
            </a:r>
          </a:p>
          <a:p>
            <a:pPr marL="457200" indent="-457200">
              <a:buFont typeface="Arial" panose="020B0604020202020204" pitchFamily="34" charset="0"/>
              <a:buChar char="•"/>
            </a:pPr>
            <a:r>
              <a:rPr lang="ru-RU" dirty="0"/>
              <a:t>Принятие </a:t>
            </a:r>
            <a:r>
              <a:rPr lang="ru-RU" b="1" u="sng" dirty="0">
                <a:solidFill>
                  <a:srgbClr val="FABD2B"/>
                </a:solidFill>
              </a:rPr>
              <a:t>решения</a:t>
            </a:r>
            <a:r>
              <a:rPr lang="ru-RU" dirty="0"/>
              <a:t>;</a:t>
            </a:r>
          </a:p>
          <a:p>
            <a:pPr marL="457200" indent="-457200">
              <a:buFont typeface="Arial" panose="020B0604020202020204" pitchFamily="34" charset="0"/>
              <a:buChar char="•"/>
            </a:pPr>
            <a:r>
              <a:rPr lang="ru-RU" b="1" u="sng" dirty="0">
                <a:solidFill>
                  <a:srgbClr val="FABD2B"/>
                </a:solidFill>
              </a:rPr>
              <a:t>Послесловие</a:t>
            </a:r>
            <a:r>
              <a:rPr lang="ru-RU" dirty="0"/>
              <a:t> жизни.</a:t>
            </a:r>
            <a:endParaRPr lang="en-RU" dirty="0"/>
          </a:p>
        </p:txBody>
      </p:sp>
    </p:spTree>
    <p:extLst>
      <p:ext uri="{BB962C8B-B14F-4D97-AF65-F5344CB8AC3E}">
        <p14:creationId xmlns:p14="http://schemas.microsoft.com/office/powerpoint/2010/main" val="3511449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EC84A-3323-503E-B2B2-124D308174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213499-174F-0A12-7E13-5A2C3E0C3B1D}"/>
              </a:ext>
            </a:extLst>
          </p:cNvPr>
          <p:cNvSpPr>
            <a:spLocks noGrp="1"/>
          </p:cNvSpPr>
          <p:nvPr>
            <p:ph idx="1"/>
          </p:nvPr>
        </p:nvSpPr>
        <p:spPr>
          <a:xfrm>
            <a:off x="623887" y="548640"/>
            <a:ext cx="10944226" cy="4932995"/>
          </a:xfrm>
          <a:noFill/>
        </p:spPr>
        <p:txBody>
          <a:bodyPr/>
          <a:lstStyle/>
          <a:p>
            <a:r>
              <a:rPr lang="ru-RU" baseline="30000" dirty="0">
                <a:effectLst/>
                <a:latin typeface="Arial" panose="020B0604020202020204" pitchFamily="34" charset="0"/>
                <a:ea typeface="Aptos" panose="020B0004020202020204" pitchFamily="34" charset="0"/>
                <a:cs typeface="MinionPro-Regular"/>
              </a:rPr>
              <a:t>17:24</a:t>
            </a:r>
            <a:r>
              <a:rPr lang="ru-RU" dirty="0">
                <a:effectLst/>
                <a:latin typeface="Arial" panose="020B0604020202020204" pitchFamily="34" charset="0"/>
                <a:ea typeface="Aptos" panose="020B0004020202020204" pitchFamily="34" charset="0"/>
                <a:cs typeface="MinionPro-Regular"/>
              </a:rPr>
              <a:t> </a:t>
            </a:r>
            <a:r>
              <a:rPr lang="ru-RU" b="1" dirty="0">
                <a:effectLst/>
                <a:latin typeface="Arial" panose="020B0604020202020204" pitchFamily="34" charset="0"/>
                <a:ea typeface="Aptos" panose="020B0004020202020204" pitchFamily="34" charset="0"/>
                <a:cs typeface="MinionPro-Regular"/>
              </a:rPr>
              <a:t>Бог, сотворивший мир и все, что в нем, является Господом неба и земли</a:t>
            </a:r>
            <a:r>
              <a:rPr lang="ru-RU" dirty="0">
                <a:effectLst/>
                <a:latin typeface="Arial" panose="020B0604020202020204" pitchFamily="34" charset="0"/>
                <a:ea typeface="Aptos" panose="020B0004020202020204" pitchFamily="34" charset="0"/>
                <a:cs typeface="MinionPro-Regular"/>
              </a:rPr>
              <a:t>. </a:t>
            </a:r>
            <a:r>
              <a:rPr lang="ru-RU" dirty="0">
                <a:solidFill>
                  <a:srgbClr val="EEEAD2"/>
                </a:solidFill>
                <a:effectLst/>
                <a:latin typeface="Arial" panose="020B0604020202020204" pitchFamily="34" charset="0"/>
                <a:ea typeface="Aptos" panose="020B0004020202020204" pitchFamily="34" charset="0"/>
                <a:cs typeface="MinionPro-Regular"/>
              </a:rPr>
              <a:t>Он не живет в храмах, построенных руками людей, </a:t>
            </a:r>
            <a:r>
              <a:rPr lang="ru-RU" baseline="30000" dirty="0">
                <a:solidFill>
                  <a:srgbClr val="EEEAD2"/>
                </a:solidFill>
                <a:effectLst/>
                <a:latin typeface="Arial" panose="020B0604020202020204" pitchFamily="34" charset="0"/>
                <a:ea typeface="Aptos" panose="020B0004020202020204" pitchFamily="34" charset="0"/>
                <a:cs typeface="MinionPro-Regular"/>
              </a:rPr>
              <a:t>25</a:t>
            </a:r>
            <a:r>
              <a:rPr lang="ru-RU" dirty="0">
                <a:solidFill>
                  <a:srgbClr val="EEEAD2"/>
                </a:solidFill>
                <a:effectLst/>
                <a:latin typeface="Arial" panose="020B0604020202020204" pitchFamily="34" charset="0"/>
                <a:ea typeface="Aptos" panose="020B0004020202020204" pitchFamily="34" charset="0"/>
                <a:cs typeface="MinionPro-Regular"/>
              </a:rPr>
              <a:t> и не нуждается в том, чтобы люди служили Ему своими руками, как будто Ему чего-то не хватает, ведь Он Сам дает всем людям жизнь, дыхание и все остальное... </a:t>
            </a:r>
            <a:r>
              <a:rPr lang="ru-RU" baseline="30000" dirty="0">
                <a:solidFill>
                  <a:srgbClr val="EEEAD2"/>
                </a:solidFill>
                <a:effectLst/>
                <a:latin typeface="Arial" panose="020B0604020202020204" pitchFamily="34" charset="0"/>
                <a:ea typeface="Aptos" panose="020B0004020202020204" pitchFamily="34" charset="0"/>
                <a:cs typeface="MinionPro-Regular"/>
              </a:rPr>
              <a:t>27</a:t>
            </a:r>
            <a:r>
              <a:rPr lang="ru-RU" dirty="0">
                <a:solidFill>
                  <a:srgbClr val="EEEAD2"/>
                </a:solidFill>
                <a:effectLst/>
                <a:latin typeface="Arial" panose="020B0604020202020204" pitchFamily="34" charset="0"/>
                <a:ea typeface="Aptos" panose="020B0004020202020204" pitchFamily="34" charset="0"/>
                <a:cs typeface="MinionPro-Regular"/>
              </a:rPr>
              <a:t> И все это Бог сделал для того, чтобы люди искали Его, могли ощутить Его и найти Его, хотя Он и не далек от каждого из нас. </a:t>
            </a:r>
            <a:r>
              <a:rPr lang="ru-RU" baseline="30000" dirty="0">
                <a:solidFill>
                  <a:srgbClr val="EEEAD2"/>
                </a:solidFill>
                <a:effectLst/>
                <a:latin typeface="Arial" panose="020B0604020202020204" pitchFamily="34" charset="0"/>
                <a:ea typeface="Aptos" panose="020B0004020202020204" pitchFamily="34" charset="0"/>
                <a:cs typeface="MinionPro-Regular"/>
              </a:rPr>
              <a:t>28</a:t>
            </a:r>
            <a:r>
              <a:rPr lang="ru-RU" dirty="0">
                <a:solidFill>
                  <a:srgbClr val="EEEAD2"/>
                </a:solidFill>
                <a:effectLst/>
                <a:latin typeface="Arial" panose="020B0604020202020204" pitchFamily="34" charset="0"/>
                <a:ea typeface="Aptos" panose="020B0004020202020204" pitchFamily="34" charset="0"/>
                <a:cs typeface="MinionPro-Regular"/>
              </a:rPr>
              <a:t> Ведь «в Нем мы живем, движемся и существуем», как об этом говорили и некоторые из ваших поэтов: «Ведь мы и есть Его род».</a:t>
            </a:r>
            <a:endParaRPr lang="en-US" i="0" u="none" strike="noStrike" dirty="0">
              <a:solidFill>
                <a:srgbClr val="EEEAD2"/>
              </a:solidFill>
              <a:effectLst/>
            </a:endParaRPr>
          </a:p>
          <a:p>
            <a:pPr algn="r"/>
            <a:r>
              <a:rPr lang="en-US" dirty="0">
                <a:solidFill>
                  <a:srgbClr val="EEEAD2"/>
                </a:solidFill>
              </a:rPr>
              <a:t>(</a:t>
            </a:r>
            <a:r>
              <a:rPr lang="ru-RU" dirty="0">
                <a:solidFill>
                  <a:srgbClr val="EEEAD2"/>
                </a:solidFill>
              </a:rPr>
              <a:t>Деяния апостолов 17:24-25 и 27-28)</a:t>
            </a:r>
            <a:endParaRPr lang="ru-RU" i="0" u="none" strike="noStrike" dirty="0">
              <a:solidFill>
                <a:srgbClr val="EEEAD2"/>
              </a:solidFill>
              <a:effectLst/>
            </a:endParaRPr>
          </a:p>
        </p:txBody>
      </p:sp>
    </p:spTree>
    <p:extLst>
      <p:ext uri="{BB962C8B-B14F-4D97-AF65-F5344CB8AC3E}">
        <p14:creationId xmlns:p14="http://schemas.microsoft.com/office/powerpoint/2010/main" val="3332454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2D9C2-2AD1-7747-556E-36C39C1A2B95}"/>
              </a:ext>
            </a:extLst>
          </p:cNvPr>
          <p:cNvSpPr>
            <a:spLocks noGrp="1"/>
          </p:cNvSpPr>
          <p:nvPr>
            <p:ph type="title"/>
          </p:nvPr>
        </p:nvSpPr>
        <p:spPr>
          <a:xfrm>
            <a:off x="623888" y="441325"/>
            <a:ext cx="10944225" cy="1312171"/>
          </a:xfrm>
        </p:spPr>
        <p:txBody>
          <a:bodyPr/>
          <a:lstStyle/>
          <a:p>
            <a:r>
              <a:rPr lang="ru-RU" dirty="0"/>
              <a:t>ПОИСК БОГА</a:t>
            </a:r>
            <a:endParaRPr lang="en-RU" dirty="0"/>
          </a:p>
        </p:txBody>
      </p:sp>
      <p:sp>
        <p:nvSpPr>
          <p:cNvPr id="3" name="Content Placeholder 2">
            <a:extLst>
              <a:ext uri="{FF2B5EF4-FFF2-40B4-BE49-F238E27FC236}">
                <a16:creationId xmlns:a16="http://schemas.microsoft.com/office/drawing/2014/main" id="{1F640FF3-042C-EED2-9B44-2C08348B65DC}"/>
              </a:ext>
            </a:extLst>
          </p:cNvPr>
          <p:cNvSpPr>
            <a:spLocks noGrp="1"/>
          </p:cNvSpPr>
          <p:nvPr>
            <p:ph idx="1"/>
          </p:nvPr>
        </p:nvSpPr>
        <p:spPr>
          <a:xfrm>
            <a:off x="623887" y="1753496"/>
            <a:ext cx="10944226" cy="3728141"/>
          </a:xfrm>
        </p:spPr>
        <p:txBody>
          <a:bodyPr/>
          <a:lstStyle/>
          <a:p>
            <a:r>
              <a:rPr lang="ru-RU" dirty="0"/>
              <a:t>Все люди в той или иной степени находятся в поисках Бога. Одни признают этот поиск, другие всячески его отрицают. Павел обращается к самому сердцу своей аудитории, открывая им:</a:t>
            </a:r>
          </a:p>
          <a:p>
            <a:pPr marL="457200" indent="-457200">
              <a:buFont typeface="Arial" panose="020B0604020202020204" pitchFamily="34" charset="0"/>
              <a:buChar char="•"/>
            </a:pPr>
            <a:r>
              <a:rPr lang="ru-RU" b="1" u="sng" dirty="0">
                <a:solidFill>
                  <a:srgbClr val="FABD2B"/>
                </a:solidFill>
              </a:rPr>
              <a:t>Существование</a:t>
            </a:r>
            <a:r>
              <a:rPr lang="ru-RU" dirty="0"/>
              <a:t> Бога («Бог, сотворивший мир»);</a:t>
            </a:r>
          </a:p>
          <a:p>
            <a:pPr marL="457200" indent="-457200">
              <a:buFont typeface="Arial" panose="020B0604020202020204" pitchFamily="34" charset="0"/>
              <a:buChar char="•"/>
            </a:pPr>
            <a:r>
              <a:rPr lang="ru-RU" b="1" u="sng" dirty="0">
                <a:solidFill>
                  <a:srgbClr val="FABD2B"/>
                </a:solidFill>
              </a:rPr>
              <a:t>Сущность</a:t>
            </a:r>
            <a:r>
              <a:rPr lang="ru-RU" dirty="0"/>
              <a:t> Бога («Господь неба и земли»);</a:t>
            </a:r>
          </a:p>
          <a:p>
            <a:pPr marL="457200" indent="-457200">
              <a:buFont typeface="Arial" panose="020B0604020202020204" pitchFamily="34" charset="0"/>
              <a:buChar char="•"/>
            </a:pPr>
            <a:r>
              <a:rPr lang="ru-RU" b="1" u="sng" dirty="0">
                <a:solidFill>
                  <a:srgbClr val="FABD2B"/>
                </a:solidFill>
              </a:rPr>
              <a:t>Самодостаточность</a:t>
            </a:r>
            <a:r>
              <a:rPr lang="ru-RU" dirty="0"/>
              <a:t> Бога («Он не нуждается…»);</a:t>
            </a:r>
          </a:p>
          <a:p>
            <a:pPr marL="457200" indent="-457200">
              <a:buFont typeface="Arial" panose="020B0604020202020204" pitchFamily="34" charset="0"/>
              <a:buChar char="•"/>
            </a:pPr>
            <a:r>
              <a:rPr lang="ru-RU" b="1" u="sng" dirty="0">
                <a:solidFill>
                  <a:srgbClr val="FABD2B"/>
                </a:solidFill>
              </a:rPr>
              <a:t>Стремление</a:t>
            </a:r>
            <a:r>
              <a:rPr lang="ru-RU" dirty="0"/>
              <a:t> Бога («чтобы люди могли ощутить Его»);</a:t>
            </a:r>
          </a:p>
          <a:p>
            <a:pPr marL="457200" indent="-457200">
              <a:buFont typeface="Arial" panose="020B0604020202020204" pitchFamily="34" charset="0"/>
              <a:buChar char="•"/>
            </a:pPr>
            <a:r>
              <a:rPr lang="ru-RU" dirty="0"/>
              <a:t>Связь Бога и </a:t>
            </a:r>
            <a:r>
              <a:rPr lang="ru-RU" b="1" u="sng" dirty="0">
                <a:solidFill>
                  <a:srgbClr val="FABD2B"/>
                </a:solidFill>
              </a:rPr>
              <a:t>человека</a:t>
            </a:r>
            <a:r>
              <a:rPr lang="ru-RU" dirty="0"/>
              <a:t> («в Нём мы живём»).</a:t>
            </a:r>
            <a:endParaRPr lang="en-RU" dirty="0"/>
          </a:p>
        </p:txBody>
      </p:sp>
    </p:spTree>
    <p:extLst>
      <p:ext uri="{BB962C8B-B14F-4D97-AF65-F5344CB8AC3E}">
        <p14:creationId xmlns:p14="http://schemas.microsoft.com/office/powerpoint/2010/main" val="276199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1D6AA9-914A-172A-D15C-D81F5100CCFD}"/>
              </a:ext>
            </a:extLst>
          </p:cNvPr>
          <p:cNvSpPr>
            <a:spLocks noGrp="1"/>
          </p:cNvSpPr>
          <p:nvPr>
            <p:ph idx="1"/>
          </p:nvPr>
        </p:nvSpPr>
        <p:spPr>
          <a:xfrm>
            <a:off x="623887" y="623945"/>
            <a:ext cx="10944226" cy="4857692"/>
          </a:xfrm>
        </p:spPr>
        <p:txBody>
          <a:bodyPr/>
          <a:lstStyle/>
          <a:p>
            <a:pPr marL="457200" indent="-457200">
              <a:buFont typeface="Arial" panose="020B0604020202020204" pitchFamily="34" charset="0"/>
              <a:buChar char="•"/>
            </a:pPr>
            <a:r>
              <a:rPr lang="ru-RU" i="1" dirty="0"/>
              <a:t>Как бы мы описали Бога сегодня нашим друзьям, которые в глубине души жаждут узнать Его? Что мы прежде всего сказали бы им? Как мы показали бы важность Бога в их жизни? Показываем ли мы нашим друзьям Бога в разных произведениях искусства?</a:t>
            </a:r>
          </a:p>
          <a:p>
            <a:pPr marL="457200" indent="-457200">
              <a:buFont typeface="Arial" panose="020B0604020202020204" pitchFamily="34" charset="0"/>
              <a:buChar char="•"/>
            </a:pPr>
            <a:r>
              <a:rPr lang="ru-RU" b="1" dirty="0"/>
              <a:t>Переводчик раскрывает, </a:t>
            </a:r>
            <a:br>
              <a:rPr lang="ru-RU" b="1" dirty="0"/>
            </a:br>
            <a:r>
              <a:rPr lang="ru-RU" b="1" dirty="0"/>
              <a:t>как популярная культура Евангелие отражает</a:t>
            </a:r>
            <a:endParaRPr lang="en-RU" b="1" dirty="0"/>
          </a:p>
        </p:txBody>
      </p:sp>
    </p:spTree>
    <p:extLst>
      <p:ext uri="{BB962C8B-B14F-4D97-AF65-F5344CB8AC3E}">
        <p14:creationId xmlns:p14="http://schemas.microsoft.com/office/powerpoint/2010/main" val="2907239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950C4-C729-A7F1-55C6-FD4CE387FFE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286550-C5DB-E5BF-6A50-3844174F1055}"/>
              </a:ext>
            </a:extLst>
          </p:cNvPr>
          <p:cNvSpPr>
            <a:spLocks noGrp="1"/>
          </p:cNvSpPr>
          <p:nvPr>
            <p:ph idx="1"/>
          </p:nvPr>
        </p:nvSpPr>
        <p:spPr>
          <a:xfrm>
            <a:off x="623887" y="548640"/>
            <a:ext cx="10944226" cy="5034579"/>
          </a:xfrm>
          <a:noFill/>
        </p:spPr>
        <p:txBody>
          <a:bodyPr/>
          <a:lstStyle/>
          <a:p>
            <a:r>
              <a:rPr lang="ru-RU" baseline="30000" dirty="0">
                <a:solidFill>
                  <a:srgbClr val="EEEAD2"/>
                </a:solidFill>
                <a:effectLst/>
                <a:latin typeface="Arial" panose="020B0604020202020204" pitchFamily="34" charset="0"/>
                <a:ea typeface="Aptos" panose="020B0004020202020204" pitchFamily="34" charset="0"/>
                <a:cs typeface="MinionPro-Regular"/>
              </a:rPr>
              <a:t>17:22</a:t>
            </a:r>
            <a:r>
              <a:rPr lang="ru-RU" dirty="0">
                <a:solidFill>
                  <a:srgbClr val="EEEAD2"/>
                </a:solidFill>
                <a:effectLst/>
                <a:latin typeface="Arial" panose="020B0604020202020204" pitchFamily="34" charset="0"/>
                <a:ea typeface="Aptos" panose="020B0004020202020204" pitchFamily="34" charset="0"/>
                <a:cs typeface="MinionPro-Regular"/>
              </a:rPr>
              <a:t> И Павел, встав посреди Ареопага, сказал: «Афиняне! Я по всему вижу, что вы очень религиозны. </a:t>
            </a:r>
            <a:r>
              <a:rPr lang="ru-RU" baseline="30000" dirty="0">
                <a:solidFill>
                  <a:srgbClr val="EEEAD2"/>
                </a:solidFill>
                <a:effectLst/>
                <a:latin typeface="Arial" panose="020B0604020202020204" pitchFamily="34" charset="0"/>
                <a:ea typeface="Aptos" panose="020B0004020202020204" pitchFamily="34" charset="0"/>
                <a:cs typeface="MinionPro-Regular"/>
              </a:rPr>
              <a:t>23</a:t>
            </a:r>
            <a:r>
              <a:rPr lang="ru-RU" dirty="0">
                <a:solidFill>
                  <a:srgbClr val="EEEAD2"/>
                </a:solidFill>
                <a:effectLst/>
                <a:latin typeface="Arial" panose="020B0604020202020204" pitchFamily="34" charset="0"/>
                <a:ea typeface="Aptos" panose="020B0004020202020204" pitchFamily="34" charset="0"/>
                <a:cs typeface="MinionPro-Regular"/>
              </a:rPr>
              <a:t> Я ходил вокруг и внимательно осматривал ваши святыни. На одном из жертвенников было написано: «НЕИЗВЕСТНОМУ БОГУ». Этого неизвестного Бога, Которого вы почитаете, даже не зная, Кто Он такой, я и возвещаю вам</a:t>
            </a:r>
            <a:r>
              <a:rPr lang="ru-RU" i="0" u="none" strike="noStrike" dirty="0">
                <a:solidFill>
                  <a:srgbClr val="EEEAD2"/>
                </a:solidFill>
                <a:effectLst/>
              </a:rPr>
              <a:t>… </a:t>
            </a:r>
            <a:r>
              <a:rPr lang="ru-RU" baseline="30000" dirty="0">
                <a:solidFill>
                  <a:srgbClr val="EEEAD2"/>
                </a:solidFill>
                <a:effectLst/>
                <a:latin typeface="Arial" panose="020B0604020202020204" pitchFamily="34" charset="0"/>
                <a:ea typeface="Aptos" panose="020B0004020202020204" pitchFamily="34" charset="0"/>
                <a:cs typeface="MinionPro-Regular"/>
              </a:rPr>
              <a:t>29</a:t>
            </a:r>
            <a:r>
              <a:rPr lang="ru-RU" dirty="0">
                <a:solidFill>
                  <a:srgbClr val="EEEAD2"/>
                </a:solidFill>
                <a:effectLst/>
                <a:latin typeface="Arial" panose="020B0604020202020204" pitchFamily="34" charset="0"/>
                <a:ea typeface="Aptos" panose="020B0004020202020204" pitchFamily="34" charset="0"/>
                <a:cs typeface="MinionPro-Regular"/>
              </a:rPr>
              <a:t> И раз мы род Бога, то </a:t>
            </a:r>
            <a:r>
              <a:rPr lang="ru-RU" b="1" dirty="0">
                <a:effectLst/>
                <a:latin typeface="Arial" panose="020B0604020202020204" pitchFamily="34" charset="0"/>
                <a:ea typeface="Aptos" panose="020B0004020202020204" pitchFamily="34" charset="0"/>
                <a:cs typeface="MinionPro-Regular"/>
              </a:rPr>
              <a:t>мы не должны представлять Божество в виде </a:t>
            </a:r>
            <a:r>
              <a:rPr lang="ru-RU" dirty="0">
                <a:solidFill>
                  <a:srgbClr val="EEEAD2"/>
                </a:solidFill>
                <a:effectLst/>
                <a:latin typeface="Arial" panose="020B0604020202020204" pitchFamily="34" charset="0"/>
                <a:ea typeface="Aptos" panose="020B0004020202020204" pitchFamily="34" charset="0"/>
                <a:cs typeface="MinionPro-Regular"/>
              </a:rPr>
              <a:t>золотого, серебряного или каменного </a:t>
            </a:r>
            <a:r>
              <a:rPr lang="ru-RU" b="1" dirty="0">
                <a:effectLst/>
                <a:latin typeface="Arial" panose="020B0604020202020204" pitchFamily="34" charset="0"/>
                <a:ea typeface="Aptos" panose="020B0004020202020204" pitchFamily="34" charset="0"/>
                <a:cs typeface="MinionPro-Regular"/>
              </a:rPr>
              <a:t>истукана</a:t>
            </a:r>
            <a:r>
              <a:rPr lang="ru-RU" dirty="0">
                <a:effectLst/>
                <a:latin typeface="Arial" panose="020B0604020202020204" pitchFamily="34" charset="0"/>
                <a:ea typeface="Aptos" panose="020B0004020202020204" pitchFamily="34" charset="0"/>
                <a:cs typeface="MinionPro-Regular"/>
              </a:rPr>
              <a:t> </a:t>
            </a:r>
            <a:r>
              <a:rPr lang="ru-RU" dirty="0">
                <a:solidFill>
                  <a:srgbClr val="EEEAD2"/>
                </a:solidFill>
                <a:effectLst/>
                <a:latin typeface="Arial" panose="020B0604020202020204" pitchFamily="34" charset="0"/>
                <a:ea typeface="Aptos" panose="020B0004020202020204" pitchFamily="34" charset="0"/>
                <a:cs typeface="MinionPro-Regular"/>
              </a:rPr>
              <a:t>или в виде какого-либо образа, сделанного по замыслу человека и умением его.</a:t>
            </a:r>
            <a:endParaRPr lang="ru-RU" i="0" u="none" strike="noStrike" dirty="0">
              <a:solidFill>
                <a:srgbClr val="EEEAD2"/>
              </a:solidFill>
              <a:effectLst/>
            </a:endParaRPr>
          </a:p>
          <a:p>
            <a:pPr algn="r"/>
            <a:r>
              <a:rPr lang="en-US" dirty="0">
                <a:solidFill>
                  <a:srgbClr val="EEEAD2"/>
                </a:solidFill>
              </a:rPr>
              <a:t>(</a:t>
            </a:r>
            <a:r>
              <a:rPr lang="ru-RU" dirty="0">
                <a:solidFill>
                  <a:srgbClr val="EEEAD2"/>
                </a:solidFill>
              </a:rPr>
              <a:t>Деяния апостолов 17:22-23 и 29)</a:t>
            </a:r>
            <a:endParaRPr lang="ru-RU" i="0" u="none" strike="noStrike" dirty="0">
              <a:solidFill>
                <a:srgbClr val="EEEAD2"/>
              </a:solidFill>
              <a:effectLst/>
            </a:endParaRPr>
          </a:p>
        </p:txBody>
      </p:sp>
    </p:spTree>
    <p:extLst>
      <p:ext uri="{BB962C8B-B14F-4D97-AF65-F5344CB8AC3E}">
        <p14:creationId xmlns:p14="http://schemas.microsoft.com/office/powerpoint/2010/main" val="3646486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0B461-6D44-6E5A-5A58-41DD72EF338D}"/>
              </a:ext>
            </a:extLst>
          </p:cNvPr>
          <p:cNvSpPr>
            <a:spLocks noGrp="1"/>
          </p:cNvSpPr>
          <p:nvPr>
            <p:ph type="title"/>
          </p:nvPr>
        </p:nvSpPr>
        <p:spPr>
          <a:xfrm>
            <a:off x="623888" y="441326"/>
            <a:ext cx="10944225" cy="1172322"/>
          </a:xfrm>
        </p:spPr>
        <p:txBody>
          <a:bodyPr/>
          <a:lstStyle/>
          <a:p>
            <a:r>
              <a:rPr lang="ru-RU" dirty="0"/>
              <a:t>ПРОБЛЕМА ЧЕЛОВЕКА</a:t>
            </a:r>
            <a:endParaRPr lang="en-RU" dirty="0"/>
          </a:p>
        </p:txBody>
      </p:sp>
      <p:sp>
        <p:nvSpPr>
          <p:cNvPr id="3" name="Content Placeholder 2">
            <a:extLst>
              <a:ext uri="{FF2B5EF4-FFF2-40B4-BE49-F238E27FC236}">
                <a16:creationId xmlns:a16="http://schemas.microsoft.com/office/drawing/2014/main" id="{DA9C2D6B-A689-AC3B-05EE-EFF28988C146}"/>
              </a:ext>
            </a:extLst>
          </p:cNvPr>
          <p:cNvSpPr>
            <a:spLocks noGrp="1"/>
          </p:cNvSpPr>
          <p:nvPr>
            <p:ph idx="1"/>
          </p:nvPr>
        </p:nvSpPr>
        <p:spPr>
          <a:xfrm>
            <a:off x="623887" y="1538344"/>
            <a:ext cx="11123464" cy="4109421"/>
          </a:xfrm>
        </p:spPr>
        <p:txBody>
          <a:bodyPr/>
          <a:lstStyle/>
          <a:p>
            <a:r>
              <a:rPr lang="ru-RU" dirty="0"/>
              <a:t>Апостол Павел одновременно ободряет Афинян в их </a:t>
            </a:r>
            <a:r>
              <a:rPr lang="ru-RU" b="1" u="sng" dirty="0">
                <a:solidFill>
                  <a:srgbClr val="FABD2B"/>
                </a:solidFill>
              </a:rPr>
              <a:t>поиске</a:t>
            </a:r>
            <a:r>
              <a:rPr lang="ru-RU" dirty="0"/>
              <a:t> Бога и обличает их в стремлении </a:t>
            </a:r>
            <a:r>
              <a:rPr lang="ru-RU" b="1" u="sng" dirty="0">
                <a:solidFill>
                  <a:srgbClr val="FABD2B"/>
                </a:solidFill>
              </a:rPr>
              <a:t>приручить</a:t>
            </a:r>
            <a:r>
              <a:rPr lang="ru-RU" dirty="0"/>
              <a:t> Бога. Тем самым Павел раскрывает корень нашей проблемы.</a:t>
            </a:r>
          </a:p>
          <a:p>
            <a:pPr marL="457200" indent="-457200">
              <a:buFont typeface="Arial" panose="020B0604020202020204" pitchFamily="34" charset="0"/>
              <a:buChar char="•"/>
            </a:pPr>
            <a:r>
              <a:rPr lang="ru-RU" dirty="0"/>
              <a:t>Мы были созданы, чтобы </a:t>
            </a:r>
            <a:r>
              <a:rPr lang="ru-RU" b="1" u="sng" dirty="0">
                <a:solidFill>
                  <a:srgbClr val="FABD2B"/>
                </a:solidFill>
              </a:rPr>
              <a:t>знать</a:t>
            </a:r>
            <a:r>
              <a:rPr lang="ru-RU" dirty="0"/>
              <a:t> Бога;</a:t>
            </a:r>
          </a:p>
          <a:p>
            <a:pPr marL="457200" indent="-457200">
              <a:buFont typeface="Arial" panose="020B0604020202020204" pitchFamily="34" charset="0"/>
              <a:buChar char="•"/>
            </a:pPr>
            <a:r>
              <a:rPr lang="ru-RU" dirty="0"/>
              <a:t>Мы все без Бога испытываем </a:t>
            </a:r>
            <a:r>
              <a:rPr lang="ru-RU" b="1" u="sng" dirty="0">
                <a:solidFill>
                  <a:srgbClr val="FABD2B"/>
                </a:solidFill>
              </a:rPr>
              <a:t>пустоту</a:t>
            </a:r>
            <a:r>
              <a:rPr lang="ru-RU" dirty="0"/>
              <a:t> внутри. </a:t>
            </a:r>
          </a:p>
          <a:p>
            <a:r>
              <a:rPr lang="ru-RU" dirty="0"/>
              <a:t>Мы все стремимся найти смысл нашей жизни во временных вещах, позволяющих нам не смиряться перед Богом. </a:t>
            </a:r>
            <a:r>
              <a:rPr lang="ru-RU" b="1" dirty="0"/>
              <a:t>Это своеволие, выражающееся в активном противлении Богу или пассивном игнорировании Его, Библия и называет грехом</a:t>
            </a:r>
            <a:r>
              <a:rPr lang="ru-RU" dirty="0"/>
              <a:t>.</a:t>
            </a:r>
            <a:endParaRPr lang="en-RU" dirty="0"/>
          </a:p>
        </p:txBody>
      </p:sp>
    </p:spTree>
    <p:extLst>
      <p:ext uri="{BB962C8B-B14F-4D97-AF65-F5344CB8AC3E}">
        <p14:creationId xmlns:p14="http://schemas.microsoft.com/office/powerpoint/2010/main" val="1886670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169B45-A3B0-0B17-CAAC-A67ED1EB7F4A}"/>
              </a:ext>
            </a:extLst>
          </p:cNvPr>
          <p:cNvSpPr>
            <a:spLocks noGrp="1"/>
          </p:cNvSpPr>
          <p:nvPr>
            <p:ph idx="1"/>
          </p:nvPr>
        </p:nvSpPr>
        <p:spPr>
          <a:xfrm>
            <a:off x="623887" y="527125"/>
            <a:ext cx="10944226" cy="4954511"/>
          </a:xfrm>
        </p:spPr>
        <p:txBody>
          <a:bodyPr/>
          <a:lstStyle/>
          <a:p>
            <a:pPr marL="457200" indent="-457200">
              <a:buFont typeface="Arial" panose="020B0604020202020204" pitchFamily="34" charset="0"/>
              <a:buChar char="•"/>
            </a:pPr>
            <a:r>
              <a:rPr lang="ru-RU" i="1" dirty="0"/>
              <a:t>Как мы воспринимаем грех сегодня? Говоря о нём, стремимся ли показать нашим друзьям лишь определённые поступки, от которых им нужно отказаться? Или мы смотрим глубже и подводим их к пониманию центробежных сил в сердце каждого из нас, что стремятся погубить нас, оторвав от Бога? Помогаем ли мы им увидеть, как авторы показывают грех в своих произведениях искусства?</a:t>
            </a:r>
          </a:p>
          <a:p>
            <a:pPr marL="457200" indent="-457200">
              <a:buFont typeface="Arial" panose="020B0604020202020204" pitchFamily="34" charset="0"/>
              <a:buChar char="•"/>
            </a:pPr>
            <a:r>
              <a:rPr lang="ru-RU" b="1" dirty="0"/>
              <a:t>Переводчик раскрывает, </a:t>
            </a:r>
            <a:br>
              <a:rPr lang="ru-RU" b="1" dirty="0"/>
            </a:br>
            <a:r>
              <a:rPr lang="ru-RU" b="1" dirty="0"/>
              <a:t>как популярная культура Евангелие отражает</a:t>
            </a:r>
            <a:endParaRPr lang="ru-RU" dirty="0"/>
          </a:p>
        </p:txBody>
      </p:sp>
    </p:spTree>
    <p:extLst>
      <p:ext uri="{BB962C8B-B14F-4D97-AF65-F5344CB8AC3E}">
        <p14:creationId xmlns:p14="http://schemas.microsoft.com/office/powerpoint/2010/main" val="14721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147ED-8A7F-CA9C-99DB-F082C3C883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4A7814-8831-C810-88FE-E94ECD2AB232}"/>
              </a:ext>
            </a:extLst>
          </p:cNvPr>
          <p:cNvSpPr>
            <a:spLocks noGrp="1"/>
          </p:cNvSpPr>
          <p:nvPr>
            <p:ph idx="1"/>
          </p:nvPr>
        </p:nvSpPr>
        <p:spPr>
          <a:xfrm>
            <a:off x="623887" y="516368"/>
            <a:ext cx="10944226" cy="4965268"/>
          </a:xfrm>
        </p:spPr>
        <p:txBody>
          <a:bodyPr/>
          <a:lstStyle/>
          <a:p>
            <a:r>
              <a:rPr lang="ru-RU" baseline="30000" dirty="0">
                <a:solidFill>
                  <a:srgbClr val="EEEAD2"/>
                </a:solidFill>
                <a:effectLst/>
                <a:latin typeface="Arial" panose="020B0604020202020204" pitchFamily="34" charset="0"/>
                <a:ea typeface="Aptos" panose="020B0004020202020204" pitchFamily="34" charset="0"/>
                <a:cs typeface="MinionPro-Regular"/>
              </a:rPr>
              <a:t>17:30</a:t>
            </a:r>
            <a:r>
              <a:rPr lang="ru-RU" dirty="0">
                <a:solidFill>
                  <a:srgbClr val="EEEAD2"/>
                </a:solidFill>
                <a:effectLst/>
                <a:latin typeface="Arial" panose="020B0604020202020204" pitchFamily="34" charset="0"/>
                <a:ea typeface="Aptos" panose="020B0004020202020204" pitchFamily="34" charset="0"/>
                <a:cs typeface="MinionPro-Regular"/>
              </a:rPr>
              <a:t> Итак, оставляя в стороне времена невежества, Бог сейчас повелевает всем людям повсюду покаяться. </a:t>
            </a:r>
            <a:r>
              <a:rPr lang="ru-RU" baseline="30000" dirty="0">
                <a:solidFill>
                  <a:srgbClr val="EEEAD2"/>
                </a:solidFill>
                <a:effectLst/>
                <a:latin typeface="Arial" panose="020B0604020202020204" pitchFamily="34" charset="0"/>
                <a:ea typeface="Aptos" panose="020B0004020202020204" pitchFamily="34" charset="0"/>
                <a:cs typeface="MinionPro-Regular"/>
              </a:rPr>
              <a:t>31</a:t>
            </a:r>
            <a:r>
              <a:rPr lang="ru-RU" dirty="0">
                <a:solidFill>
                  <a:srgbClr val="EEEAD2"/>
                </a:solidFill>
                <a:effectLst/>
                <a:latin typeface="Arial" panose="020B0604020202020204" pitchFamily="34" charset="0"/>
                <a:ea typeface="Aptos" panose="020B0004020202020204" pitchFamily="34" charset="0"/>
                <a:cs typeface="MinionPro-Regular"/>
              </a:rPr>
              <a:t> Он назначил день, когда Он будет судить мир по справедливости, и уже </a:t>
            </a:r>
            <a:r>
              <a:rPr lang="ru-RU" b="1" dirty="0">
                <a:effectLst/>
                <a:latin typeface="Arial" panose="020B0604020202020204" pitchFamily="34" charset="0"/>
                <a:ea typeface="Aptos" panose="020B0004020202020204" pitchFamily="34" charset="0"/>
                <a:cs typeface="MinionPro-Regular"/>
              </a:rPr>
              <a:t>избрал Человека, Который и будет судьей</a:t>
            </a:r>
            <a:r>
              <a:rPr lang="ru-RU" dirty="0">
                <a:effectLst/>
                <a:latin typeface="Arial" panose="020B0604020202020204" pitchFamily="34" charset="0"/>
                <a:ea typeface="Aptos" panose="020B0004020202020204" pitchFamily="34" charset="0"/>
                <a:cs typeface="MinionPro-Regular"/>
              </a:rPr>
              <a:t>. </a:t>
            </a:r>
            <a:r>
              <a:rPr lang="ru-RU" dirty="0">
                <a:solidFill>
                  <a:srgbClr val="EEEAD2"/>
                </a:solidFill>
                <a:effectLst/>
                <a:latin typeface="Arial" panose="020B0604020202020204" pitchFamily="34" charset="0"/>
                <a:ea typeface="Aptos" panose="020B0004020202020204" pitchFamily="34" charset="0"/>
                <a:cs typeface="MinionPro-Regular"/>
              </a:rPr>
              <a:t>Он подтвердил это перед всеми, воскресив Его из мертвых!</a:t>
            </a:r>
            <a:endParaRPr lang="en-RU" dirty="0">
              <a:solidFill>
                <a:srgbClr val="EEEAD2"/>
              </a:solidFill>
              <a:effectLst/>
              <a:latin typeface="MinionPro-Regular"/>
              <a:ea typeface="Aptos" panose="020B0004020202020204" pitchFamily="34" charset="0"/>
              <a:cs typeface="MinionPro-Regular"/>
            </a:endParaRPr>
          </a:p>
          <a:p>
            <a:pPr algn="r"/>
            <a:r>
              <a:rPr lang="ru-RU" dirty="0">
                <a:solidFill>
                  <a:srgbClr val="EEEAD2"/>
                </a:solidFill>
              </a:rPr>
              <a:t>(Деяния апостолов 17:28-31)</a:t>
            </a:r>
            <a:endParaRPr lang="en-RU" dirty="0">
              <a:solidFill>
                <a:srgbClr val="EEEAD2"/>
              </a:solidFill>
            </a:endParaRPr>
          </a:p>
        </p:txBody>
      </p:sp>
    </p:spTree>
    <p:extLst>
      <p:ext uri="{BB962C8B-B14F-4D97-AF65-F5344CB8AC3E}">
        <p14:creationId xmlns:p14="http://schemas.microsoft.com/office/powerpoint/2010/main" val="3098103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8F107-8CAA-F0CF-FDEC-C77315C6F3C7}"/>
              </a:ext>
            </a:extLst>
          </p:cNvPr>
          <p:cNvSpPr>
            <a:spLocks noGrp="1"/>
          </p:cNvSpPr>
          <p:nvPr>
            <p:ph type="title"/>
          </p:nvPr>
        </p:nvSpPr>
        <p:spPr>
          <a:xfrm>
            <a:off x="623888" y="441325"/>
            <a:ext cx="10944225" cy="1032473"/>
          </a:xfrm>
        </p:spPr>
        <p:txBody>
          <a:bodyPr/>
          <a:lstStyle/>
          <a:p>
            <a:r>
              <a:rPr lang="ru-RU" dirty="0"/>
              <a:t>ПРЕОДОЛЕНИЕ БЕЗДНЫ</a:t>
            </a:r>
            <a:endParaRPr lang="en-RU" dirty="0"/>
          </a:p>
        </p:txBody>
      </p:sp>
      <p:sp>
        <p:nvSpPr>
          <p:cNvPr id="3" name="Content Placeholder 2">
            <a:extLst>
              <a:ext uri="{FF2B5EF4-FFF2-40B4-BE49-F238E27FC236}">
                <a16:creationId xmlns:a16="http://schemas.microsoft.com/office/drawing/2014/main" id="{76563F2E-6A55-F9E7-713A-8A46A0BED7BB}"/>
              </a:ext>
            </a:extLst>
          </p:cNvPr>
          <p:cNvSpPr>
            <a:spLocks noGrp="1"/>
          </p:cNvSpPr>
          <p:nvPr>
            <p:ph idx="1"/>
          </p:nvPr>
        </p:nvSpPr>
        <p:spPr>
          <a:xfrm>
            <a:off x="623887" y="1559859"/>
            <a:ext cx="10944226" cy="4066390"/>
          </a:xfrm>
        </p:spPr>
        <p:txBody>
          <a:bodyPr/>
          <a:lstStyle/>
          <a:p>
            <a:r>
              <a:rPr lang="ru-RU" dirty="0"/>
              <a:t>Мы преодолеваем ту бездну, что отделяет нас от Бога, </a:t>
            </a:r>
            <a:r>
              <a:rPr lang="ru-RU" b="1" dirty="0"/>
              <a:t>принимая то, что Бог сделал </a:t>
            </a:r>
            <a:r>
              <a:rPr lang="ru-RU" b="1" u="sng" dirty="0">
                <a:solidFill>
                  <a:srgbClr val="FABD2B"/>
                </a:solidFill>
              </a:rPr>
              <a:t>для нас</a:t>
            </a:r>
            <a:r>
              <a:rPr lang="ru-RU" b="1" dirty="0"/>
              <a:t> и </a:t>
            </a:r>
            <a:r>
              <a:rPr lang="ru-RU" b="1" u="sng" dirty="0">
                <a:solidFill>
                  <a:srgbClr val="FABD2B"/>
                </a:solidFill>
              </a:rPr>
              <a:t>вместо нас</a:t>
            </a:r>
            <a:r>
              <a:rPr lang="ru-RU" dirty="0"/>
              <a:t>. Христос достоин быть Судьёй в конце времён, потому что:</a:t>
            </a:r>
          </a:p>
          <a:p>
            <a:pPr marL="457200" indent="-457200">
              <a:buFont typeface="Arial" panose="020B0604020202020204" pitchFamily="34" charset="0"/>
              <a:buChar char="•"/>
            </a:pPr>
            <a:r>
              <a:rPr lang="ru-RU" dirty="0"/>
              <a:t>Он прожил совершенную </a:t>
            </a:r>
            <a:r>
              <a:rPr lang="ru-RU" b="1" u="sng" dirty="0">
                <a:solidFill>
                  <a:srgbClr val="FABD2B"/>
                </a:solidFill>
              </a:rPr>
              <a:t>жизнь</a:t>
            </a:r>
            <a:r>
              <a:rPr lang="ru-RU" dirty="0">
                <a:solidFill>
                  <a:srgbClr val="FABD2B"/>
                </a:solidFill>
              </a:rPr>
              <a:t>,</a:t>
            </a:r>
            <a:r>
              <a:rPr lang="ru-RU" dirty="0"/>
              <a:t> </a:t>
            </a:r>
            <a:br>
              <a:rPr lang="ru-RU" dirty="0"/>
            </a:br>
            <a:r>
              <a:rPr lang="ru-RU" dirty="0"/>
              <a:t>и это стало источником нашей </a:t>
            </a:r>
            <a:r>
              <a:rPr lang="ru-RU" b="1" u="sng" dirty="0">
                <a:solidFill>
                  <a:srgbClr val="FABD2B"/>
                </a:solidFill>
              </a:rPr>
              <a:t>праведности</a:t>
            </a:r>
            <a:r>
              <a:rPr lang="ru-RU" dirty="0"/>
              <a:t>;</a:t>
            </a:r>
          </a:p>
          <a:p>
            <a:pPr marL="457200" indent="-457200">
              <a:buFont typeface="Arial" panose="020B0604020202020204" pitchFamily="34" charset="0"/>
              <a:buChar char="•"/>
            </a:pPr>
            <a:r>
              <a:rPr lang="ru-RU" dirty="0"/>
              <a:t>Он принял несправедливую </a:t>
            </a:r>
            <a:r>
              <a:rPr lang="ru-RU" b="1" u="sng" dirty="0">
                <a:solidFill>
                  <a:srgbClr val="FABD2B"/>
                </a:solidFill>
              </a:rPr>
              <a:t>смерть</a:t>
            </a:r>
            <a:r>
              <a:rPr lang="ru-RU" dirty="0">
                <a:solidFill>
                  <a:srgbClr val="FABD2B"/>
                </a:solidFill>
              </a:rPr>
              <a:t>, </a:t>
            </a:r>
            <a:br>
              <a:rPr lang="ru-RU" dirty="0"/>
            </a:br>
            <a:r>
              <a:rPr lang="ru-RU" dirty="0"/>
              <a:t>и это стало </a:t>
            </a:r>
            <a:r>
              <a:rPr lang="ru-RU" b="1" u="sng" dirty="0">
                <a:solidFill>
                  <a:srgbClr val="FABD2B"/>
                </a:solidFill>
              </a:rPr>
              <a:t>платой</a:t>
            </a:r>
            <a:r>
              <a:rPr lang="ru-RU" dirty="0"/>
              <a:t> за наши грехи;</a:t>
            </a:r>
          </a:p>
          <a:p>
            <a:pPr marL="457200" indent="-457200">
              <a:buFont typeface="Arial" panose="020B0604020202020204" pitchFamily="34" charset="0"/>
              <a:buChar char="•"/>
            </a:pPr>
            <a:r>
              <a:rPr lang="ru-RU" dirty="0"/>
              <a:t>Он покорил смерть, воскреснув из мёртвых, </a:t>
            </a:r>
            <a:br>
              <a:rPr lang="ru-RU" dirty="0"/>
            </a:br>
            <a:r>
              <a:rPr lang="ru-RU" dirty="0"/>
              <a:t>и это стало нашей </a:t>
            </a:r>
            <a:r>
              <a:rPr lang="ru-RU" b="1" u="sng" dirty="0">
                <a:solidFill>
                  <a:srgbClr val="FABD2B"/>
                </a:solidFill>
              </a:rPr>
              <a:t>надеждой</a:t>
            </a:r>
            <a:r>
              <a:rPr lang="ru-RU" dirty="0"/>
              <a:t>.</a:t>
            </a:r>
          </a:p>
        </p:txBody>
      </p:sp>
    </p:spTree>
    <p:extLst>
      <p:ext uri="{BB962C8B-B14F-4D97-AF65-F5344CB8AC3E}">
        <p14:creationId xmlns:p14="http://schemas.microsoft.com/office/powerpoint/2010/main" val="2889450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78CE2F-97EC-5197-5C5D-F9883D83B691}"/>
              </a:ext>
            </a:extLst>
          </p:cNvPr>
          <p:cNvSpPr>
            <a:spLocks noGrp="1"/>
          </p:cNvSpPr>
          <p:nvPr>
            <p:ph idx="1"/>
          </p:nvPr>
        </p:nvSpPr>
        <p:spPr>
          <a:xfrm>
            <a:off x="623887" y="697585"/>
            <a:ext cx="10944226" cy="4784052"/>
          </a:xfrm>
        </p:spPr>
        <p:txBody>
          <a:bodyPr/>
          <a:lstStyle/>
          <a:p>
            <a:pPr marL="457200" indent="-457200">
              <a:buFont typeface="Arial" panose="020B0604020202020204" pitchFamily="34" charset="0"/>
              <a:buChar char="•"/>
            </a:pPr>
            <a:r>
              <a:rPr lang="ru-RU" i="1" dirty="0"/>
              <a:t>На что мы полагаемся сегодня в наших отношениях с Богом? На рукотворные храмы относительно благочестивой жизни? На свои поступки? Доверяемся ли мы Христу, от начала и до конца, целиком и без остатка, понимая, что лишь в нём наша жизнь? Помогаем ли мы друзьям разглядеть Христа в произведении искусства, когда делимся им с ними?</a:t>
            </a:r>
          </a:p>
          <a:p>
            <a:pPr marL="457200" indent="-457200">
              <a:buFont typeface="Arial" panose="020B0604020202020204" pitchFamily="34" charset="0"/>
              <a:buChar char="•"/>
            </a:pPr>
            <a:r>
              <a:rPr lang="ru-RU" b="1" dirty="0"/>
              <a:t>Переводчик раскрывает, как популярная культура Евангелие отражает</a:t>
            </a:r>
            <a:r>
              <a:rPr lang="ru-RU" dirty="0"/>
              <a:t> </a:t>
            </a:r>
            <a:endParaRPr lang="en-RU" dirty="0"/>
          </a:p>
        </p:txBody>
      </p:sp>
    </p:spTree>
    <p:extLst>
      <p:ext uri="{BB962C8B-B14F-4D97-AF65-F5344CB8AC3E}">
        <p14:creationId xmlns:p14="http://schemas.microsoft.com/office/powerpoint/2010/main" val="727303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erson in a jersey with a number on it&#10;&#10;Description automatically generated">
            <a:extLst>
              <a:ext uri="{FF2B5EF4-FFF2-40B4-BE49-F238E27FC236}">
                <a16:creationId xmlns:a16="http://schemas.microsoft.com/office/drawing/2014/main" id="{CE57F02C-FCBE-F337-90D7-E86B38446B57}"/>
              </a:ext>
            </a:extLst>
          </p:cNvPr>
          <p:cNvPicPr>
            <a:picLocks noGrp="1" noChangeAspect="1"/>
          </p:cNvPicPr>
          <p:nvPr>
            <p:ph idx="1"/>
          </p:nvPr>
        </p:nvPicPr>
        <p:blipFill>
          <a:blip r:embed="rId2"/>
          <a:srcRect l="11111"/>
          <a:stretch/>
        </p:blipFill>
        <p:spPr>
          <a:xfrm>
            <a:off x="0" y="0"/>
            <a:ext cx="12192000" cy="6858000"/>
          </a:xfrm>
        </p:spPr>
      </p:pic>
    </p:spTree>
    <p:extLst>
      <p:ext uri="{BB962C8B-B14F-4D97-AF65-F5344CB8AC3E}">
        <p14:creationId xmlns:p14="http://schemas.microsoft.com/office/powerpoint/2010/main" val="3453366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E8551-244D-49A9-AC1B-942FAC3263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F7C801-439E-4810-8144-04478448106E}"/>
              </a:ext>
            </a:extLst>
          </p:cNvPr>
          <p:cNvSpPr>
            <a:spLocks noGrp="1"/>
          </p:cNvSpPr>
          <p:nvPr>
            <p:ph idx="1"/>
          </p:nvPr>
        </p:nvSpPr>
        <p:spPr>
          <a:xfrm>
            <a:off x="623887" y="516368"/>
            <a:ext cx="10944226" cy="4965268"/>
          </a:xfrm>
        </p:spPr>
        <p:txBody>
          <a:bodyPr/>
          <a:lstStyle/>
          <a:p>
            <a:r>
              <a:rPr lang="ru-RU" baseline="30000" dirty="0">
                <a:solidFill>
                  <a:srgbClr val="EEEAD2"/>
                </a:solidFill>
                <a:effectLst/>
                <a:latin typeface="Arial" panose="020B0604020202020204" pitchFamily="34" charset="0"/>
                <a:ea typeface="Aptos" panose="020B0004020202020204" pitchFamily="34" charset="0"/>
                <a:cs typeface="MinionPro-Regular"/>
              </a:rPr>
              <a:t>17:30</a:t>
            </a:r>
            <a:r>
              <a:rPr lang="ru-RU" dirty="0">
                <a:solidFill>
                  <a:srgbClr val="EEEAD2"/>
                </a:solidFill>
                <a:effectLst/>
                <a:latin typeface="Arial" panose="020B0604020202020204" pitchFamily="34" charset="0"/>
                <a:ea typeface="Aptos" panose="020B0004020202020204" pitchFamily="34" charset="0"/>
                <a:cs typeface="MinionPro-Regular"/>
              </a:rPr>
              <a:t> Итак, </a:t>
            </a:r>
            <a:r>
              <a:rPr lang="ru-RU" b="1" dirty="0">
                <a:effectLst/>
                <a:latin typeface="Arial" panose="020B0604020202020204" pitchFamily="34" charset="0"/>
                <a:ea typeface="Aptos" panose="020B0004020202020204" pitchFamily="34" charset="0"/>
                <a:cs typeface="MinionPro-Regular"/>
              </a:rPr>
              <a:t>оставляя в стороне времена невежества, Бог сейчас повелевает всем людям повсюду покаяться</a:t>
            </a:r>
            <a:r>
              <a:rPr lang="ru-RU" dirty="0">
                <a:effectLst/>
                <a:latin typeface="Arial" panose="020B0604020202020204" pitchFamily="34" charset="0"/>
                <a:ea typeface="Aptos" panose="020B0004020202020204" pitchFamily="34" charset="0"/>
                <a:cs typeface="MinionPro-Regular"/>
              </a:rPr>
              <a:t>. </a:t>
            </a:r>
            <a:r>
              <a:rPr lang="ru-RU" baseline="30000" dirty="0">
                <a:solidFill>
                  <a:srgbClr val="EEEAD2"/>
                </a:solidFill>
                <a:effectLst/>
                <a:latin typeface="Arial" panose="020B0604020202020204" pitchFamily="34" charset="0"/>
                <a:ea typeface="Aptos" panose="020B0004020202020204" pitchFamily="34" charset="0"/>
                <a:cs typeface="MinionPro-Regular"/>
              </a:rPr>
              <a:t>31</a:t>
            </a:r>
            <a:r>
              <a:rPr lang="ru-RU" dirty="0">
                <a:solidFill>
                  <a:srgbClr val="EEEAD2"/>
                </a:solidFill>
                <a:effectLst/>
                <a:latin typeface="Arial" panose="020B0604020202020204" pitchFamily="34" charset="0"/>
                <a:ea typeface="Aptos" panose="020B0004020202020204" pitchFamily="34" charset="0"/>
                <a:cs typeface="MinionPro-Regular"/>
              </a:rPr>
              <a:t> Он назначил день, когда Он будет судить мир по справедливости, и уже избрал Человека, Который и будет судьей. Он подтвердил это перед всеми, воскресив Его из мертвых!</a:t>
            </a:r>
            <a:endParaRPr lang="en-RU" dirty="0">
              <a:solidFill>
                <a:srgbClr val="EEEAD2"/>
              </a:solidFill>
              <a:effectLst/>
              <a:latin typeface="MinionPro-Regular"/>
              <a:ea typeface="Aptos" panose="020B0004020202020204" pitchFamily="34" charset="0"/>
              <a:cs typeface="MinionPro-Regular"/>
            </a:endParaRPr>
          </a:p>
          <a:p>
            <a:pPr algn="r"/>
            <a:r>
              <a:rPr lang="ru-RU" dirty="0">
                <a:solidFill>
                  <a:srgbClr val="EEEAD2"/>
                </a:solidFill>
              </a:rPr>
              <a:t>(Деяния апостолов 17:30-31)</a:t>
            </a:r>
            <a:endParaRPr lang="en-RU" dirty="0">
              <a:solidFill>
                <a:srgbClr val="EEEAD2"/>
              </a:solidFill>
            </a:endParaRPr>
          </a:p>
        </p:txBody>
      </p:sp>
    </p:spTree>
    <p:extLst>
      <p:ext uri="{BB962C8B-B14F-4D97-AF65-F5344CB8AC3E}">
        <p14:creationId xmlns:p14="http://schemas.microsoft.com/office/powerpoint/2010/main" val="1928436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A35BE-3FF0-D102-E140-5DCEF6BBB5E5}"/>
              </a:ext>
            </a:extLst>
          </p:cNvPr>
          <p:cNvSpPr>
            <a:spLocks noGrp="1"/>
          </p:cNvSpPr>
          <p:nvPr>
            <p:ph type="title"/>
          </p:nvPr>
        </p:nvSpPr>
        <p:spPr>
          <a:xfrm>
            <a:off x="623888" y="441325"/>
            <a:ext cx="10944225" cy="1434610"/>
          </a:xfrm>
        </p:spPr>
        <p:txBody>
          <a:bodyPr/>
          <a:lstStyle/>
          <a:p>
            <a:r>
              <a:rPr lang="ru-RU" dirty="0"/>
              <a:t>ПРИНЯТИЕ РЕШЕНИЯ</a:t>
            </a:r>
            <a:endParaRPr lang="en-RU" dirty="0"/>
          </a:p>
        </p:txBody>
      </p:sp>
      <p:sp>
        <p:nvSpPr>
          <p:cNvPr id="3" name="Content Placeholder 2">
            <a:extLst>
              <a:ext uri="{FF2B5EF4-FFF2-40B4-BE49-F238E27FC236}">
                <a16:creationId xmlns:a16="http://schemas.microsoft.com/office/drawing/2014/main" id="{C0F360E9-DB33-D808-B097-DC78F474952C}"/>
              </a:ext>
            </a:extLst>
          </p:cNvPr>
          <p:cNvSpPr>
            <a:spLocks noGrp="1"/>
          </p:cNvSpPr>
          <p:nvPr>
            <p:ph idx="1"/>
          </p:nvPr>
        </p:nvSpPr>
        <p:spPr>
          <a:xfrm>
            <a:off x="623887" y="1875935"/>
            <a:ext cx="10944226" cy="3605702"/>
          </a:xfrm>
          <a:noFill/>
        </p:spPr>
        <p:txBody>
          <a:bodyPr/>
          <a:lstStyle/>
          <a:p>
            <a:r>
              <a:rPr lang="ru-RU" dirty="0"/>
              <a:t>Мы видим, что интерес Афинян ограничивается просто любопытством, но Павел, раскрывая суть веры, призывает их к принятию решения, которое сводится к двум действиям:</a:t>
            </a:r>
          </a:p>
          <a:p>
            <a:pPr marL="457200" indent="-457200">
              <a:buFont typeface="Arial" panose="020B0604020202020204" pitchFamily="34" charset="0"/>
              <a:buChar char="•"/>
            </a:pPr>
            <a:r>
              <a:rPr lang="ru-RU" dirty="0"/>
              <a:t>Оставить </a:t>
            </a:r>
            <a:r>
              <a:rPr lang="ru-RU" b="1" u="sng" dirty="0">
                <a:solidFill>
                  <a:srgbClr val="FABD2B"/>
                </a:solidFill>
              </a:rPr>
              <a:t>отговорки</a:t>
            </a:r>
            <a:r>
              <a:rPr lang="ru-RU" dirty="0"/>
              <a:t> («оставляя… времена невежества»);</a:t>
            </a:r>
          </a:p>
          <a:p>
            <a:pPr marL="457200" indent="-457200">
              <a:buFont typeface="Arial" panose="020B0604020202020204" pitchFamily="34" charset="0"/>
              <a:buChar char="•"/>
            </a:pPr>
            <a:r>
              <a:rPr lang="ru-RU" b="1" u="sng" dirty="0">
                <a:solidFill>
                  <a:srgbClr val="FABD2B"/>
                </a:solidFill>
              </a:rPr>
              <a:t>Обратиться</a:t>
            </a:r>
            <a:r>
              <a:rPr lang="ru-RU" dirty="0"/>
              <a:t> к Богу («покаяться»). То есть </a:t>
            </a:r>
            <a:r>
              <a:rPr lang="ru-RU" b="1" u="sng" dirty="0">
                <a:solidFill>
                  <a:srgbClr val="FABD2B"/>
                </a:solidFill>
              </a:rPr>
              <a:t>поверить</a:t>
            </a:r>
            <a:r>
              <a:rPr lang="ru-RU" dirty="0"/>
              <a:t> в Его существование, </a:t>
            </a:r>
            <a:r>
              <a:rPr lang="ru-RU" b="1" u="sng" dirty="0">
                <a:solidFill>
                  <a:srgbClr val="FABD2B"/>
                </a:solidFill>
              </a:rPr>
              <a:t>признать</a:t>
            </a:r>
            <a:r>
              <a:rPr lang="ru-RU" dirty="0"/>
              <a:t> наше своеволие, </a:t>
            </a:r>
            <a:r>
              <a:rPr lang="ru-RU" b="1" u="sng" dirty="0">
                <a:solidFill>
                  <a:srgbClr val="FABD2B"/>
                </a:solidFill>
              </a:rPr>
              <a:t>принять</a:t>
            </a:r>
            <a:r>
              <a:rPr lang="ru-RU" dirty="0"/>
              <a:t> Его дар прощения грехов и жизни вечной, чтобы в результате этого </a:t>
            </a:r>
            <a:r>
              <a:rPr lang="ru-RU" b="1" u="sng" dirty="0">
                <a:solidFill>
                  <a:srgbClr val="FABD2B"/>
                </a:solidFill>
              </a:rPr>
              <a:t>поменять</a:t>
            </a:r>
            <a:r>
              <a:rPr lang="ru-RU" dirty="0"/>
              <a:t> всё направление нашей жизни.</a:t>
            </a:r>
          </a:p>
        </p:txBody>
      </p:sp>
    </p:spTree>
    <p:extLst>
      <p:ext uri="{BB962C8B-B14F-4D97-AF65-F5344CB8AC3E}">
        <p14:creationId xmlns:p14="http://schemas.microsoft.com/office/powerpoint/2010/main" val="1109513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284C00-361B-9CFE-351B-DCD4F06E2138}"/>
              </a:ext>
            </a:extLst>
          </p:cNvPr>
          <p:cNvSpPr>
            <a:spLocks noGrp="1"/>
          </p:cNvSpPr>
          <p:nvPr>
            <p:ph idx="1"/>
          </p:nvPr>
        </p:nvSpPr>
        <p:spPr>
          <a:xfrm>
            <a:off x="623887" y="669303"/>
            <a:ext cx="10944226" cy="4812333"/>
          </a:xfrm>
        </p:spPr>
        <p:txBody>
          <a:bodyPr/>
          <a:lstStyle/>
          <a:p>
            <a:pPr marL="457200" indent="-457200">
              <a:buFont typeface="Arial" panose="020B0604020202020204" pitchFamily="34" charset="0"/>
              <a:buChar char="•"/>
            </a:pPr>
            <a:r>
              <a:rPr lang="ru-RU" i="1" dirty="0"/>
              <a:t>Помним ли мы, что у Бога внуков не бывает? Что мало верить и нужно довериться? Помогаем ли мы увидеть нашим друзьям то решение, что им предстоит принять, чтобы обратиться к Богу? Знают ли они, что именно нужно делать? Показываем ли мы им эти перемены в жизни героя произведения искусства?</a:t>
            </a:r>
          </a:p>
          <a:p>
            <a:pPr marL="457200" indent="-457200">
              <a:buFont typeface="Arial" panose="020B0604020202020204" pitchFamily="34" charset="0"/>
              <a:buChar char="•"/>
            </a:pPr>
            <a:r>
              <a:rPr lang="ru-RU" b="1" dirty="0"/>
              <a:t>Переводчик раскрывает, </a:t>
            </a:r>
            <a:br>
              <a:rPr lang="ru-RU" b="1" dirty="0"/>
            </a:br>
            <a:r>
              <a:rPr lang="ru-RU" b="1" dirty="0"/>
              <a:t>как популярная культура Евангелие отражает</a:t>
            </a:r>
            <a:endParaRPr lang="en-RU" dirty="0"/>
          </a:p>
        </p:txBody>
      </p:sp>
    </p:spTree>
    <p:extLst>
      <p:ext uri="{BB962C8B-B14F-4D97-AF65-F5344CB8AC3E}">
        <p14:creationId xmlns:p14="http://schemas.microsoft.com/office/powerpoint/2010/main" val="2814103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E5F96-02CE-2ADB-9071-88658DB8D40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F6CBEE-5BDE-0E13-CA12-9B7741557B69}"/>
              </a:ext>
            </a:extLst>
          </p:cNvPr>
          <p:cNvSpPr>
            <a:spLocks noGrp="1"/>
          </p:cNvSpPr>
          <p:nvPr>
            <p:ph idx="1"/>
          </p:nvPr>
        </p:nvSpPr>
        <p:spPr>
          <a:xfrm>
            <a:off x="623887" y="516368"/>
            <a:ext cx="10944226" cy="4965268"/>
          </a:xfrm>
        </p:spPr>
        <p:txBody>
          <a:bodyPr/>
          <a:lstStyle/>
          <a:p>
            <a:r>
              <a:rPr lang="ru-RU" baseline="30000" dirty="0">
                <a:solidFill>
                  <a:srgbClr val="EEEAD2"/>
                </a:solidFill>
                <a:effectLst/>
                <a:latin typeface="Arial" panose="020B0604020202020204" pitchFamily="34" charset="0"/>
                <a:ea typeface="Aptos" panose="020B0004020202020204" pitchFamily="34" charset="0"/>
                <a:cs typeface="MinionPro-Regular"/>
              </a:rPr>
              <a:t>17:30</a:t>
            </a:r>
            <a:r>
              <a:rPr lang="ru-RU" dirty="0">
                <a:solidFill>
                  <a:srgbClr val="EEEAD2"/>
                </a:solidFill>
                <a:effectLst/>
                <a:latin typeface="Arial" panose="020B0604020202020204" pitchFamily="34" charset="0"/>
                <a:ea typeface="Aptos" panose="020B0004020202020204" pitchFamily="34" charset="0"/>
                <a:cs typeface="MinionPro-Regular"/>
              </a:rPr>
              <a:t> Итак, оставляя в стороне времена невежества, Бог сейчас повелевает всем людям повсюду покаяться. </a:t>
            </a:r>
            <a:r>
              <a:rPr lang="ru-RU" baseline="30000" dirty="0">
                <a:solidFill>
                  <a:srgbClr val="EEEAD2"/>
                </a:solidFill>
                <a:effectLst/>
                <a:latin typeface="Arial" panose="020B0604020202020204" pitchFamily="34" charset="0"/>
                <a:ea typeface="Aptos" panose="020B0004020202020204" pitchFamily="34" charset="0"/>
                <a:cs typeface="MinionPro-Regular"/>
              </a:rPr>
              <a:t>31</a:t>
            </a:r>
            <a:r>
              <a:rPr lang="ru-RU" dirty="0">
                <a:solidFill>
                  <a:srgbClr val="EEEAD2"/>
                </a:solidFill>
                <a:effectLst/>
                <a:latin typeface="Arial" panose="020B0604020202020204" pitchFamily="34" charset="0"/>
                <a:ea typeface="Aptos" panose="020B0004020202020204" pitchFamily="34" charset="0"/>
                <a:cs typeface="MinionPro-Regular"/>
              </a:rPr>
              <a:t> </a:t>
            </a:r>
            <a:r>
              <a:rPr lang="ru-RU" b="1" dirty="0">
                <a:effectLst/>
                <a:latin typeface="Arial" panose="020B0604020202020204" pitchFamily="34" charset="0"/>
                <a:ea typeface="Aptos" panose="020B0004020202020204" pitchFamily="34" charset="0"/>
                <a:cs typeface="MinionPro-Regular"/>
              </a:rPr>
              <a:t>Он назначил день, когда Он будет судить мир</a:t>
            </a:r>
            <a:r>
              <a:rPr lang="ru-RU" dirty="0">
                <a:effectLst/>
                <a:latin typeface="Arial" panose="020B0604020202020204" pitchFamily="34" charset="0"/>
                <a:ea typeface="Aptos" panose="020B0004020202020204" pitchFamily="34" charset="0"/>
                <a:cs typeface="MinionPro-Regular"/>
              </a:rPr>
              <a:t> </a:t>
            </a:r>
            <a:r>
              <a:rPr lang="ru-RU" dirty="0">
                <a:solidFill>
                  <a:srgbClr val="EEEAD2"/>
                </a:solidFill>
                <a:effectLst/>
                <a:latin typeface="Arial" panose="020B0604020202020204" pitchFamily="34" charset="0"/>
                <a:ea typeface="Aptos" panose="020B0004020202020204" pitchFamily="34" charset="0"/>
                <a:cs typeface="MinionPro-Regular"/>
              </a:rPr>
              <a:t>по справедливости, и уже избрал Человека, Который и будет судьей. </a:t>
            </a:r>
            <a:r>
              <a:rPr lang="ru-RU" b="1" dirty="0">
                <a:effectLst/>
                <a:latin typeface="Arial" panose="020B0604020202020204" pitchFamily="34" charset="0"/>
                <a:ea typeface="Aptos" panose="020B0004020202020204" pitchFamily="34" charset="0"/>
                <a:cs typeface="MinionPro-Regular"/>
              </a:rPr>
              <a:t>Он подтвердил это перед всеми, воскресив Его из мертвых</a:t>
            </a:r>
            <a:r>
              <a:rPr lang="ru-RU" dirty="0">
                <a:effectLst/>
                <a:latin typeface="Arial" panose="020B0604020202020204" pitchFamily="34" charset="0"/>
                <a:ea typeface="Aptos" panose="020B0004020202020204" pitchFamily="34" charset="0"/>
                <a:cs typeface="MinionPro-Regular"/>
              </a:rPr>
              <a:t>!</a:t>
            </a:r>
            <a:r>
              <a:rPr lang="en-US" dirty="0">
                <a:effectLst/>
                <a:latin typeface="Arial" panose="020B0604020202020204" pitchFamily="34" charset="0"/>
                <a:ea typeface="Aptos" panose="020B0004020202020204" pitchFamily="34" charset="0"/>
                <a:cs typeface="MinionPro-Regular"/>
              </a:rPr>
              <a:t> </a:t>
            </a:r>
            <a:r>
              <a:rPr lang="ru-RU" baseline="30000" dirty="0">
                <a:solidFill>
                  <a:srgbClr val="EEEAD2"/>
                </a:solidFill>
                <a:effectLst/>
              </a:rPr>
              <a:t>32 </a:t>
            </a:r>
            <a:r>
              <a:rPr lang="ru-RU" dirty="0">
                <a:solidFill>
                  <a:srgbClr val="EEEAD2"/>
                </a:solidFill>
                <a:effectLst/>
              </a:rPr>
              <a:t>Когда они услышали о воскресении из мертвых, то некоторые из них начали посмеиваться</a:t>
            </a:r>
            <a:r>
              <a:rPr lang="en-US" dirty="0">
                <a:solidFill>
                  <a:srgbClr val="EEEAD2"/>
                </a:solidFill>
              </a:rPr>
              <a:t>..</a:t>
            </a:r>
            <a:r>
              <a:rPr lang="ru-RU" dirty="0">
                <a:solidFill>
                  <a:srgbClr val="EEEAD2"/>
                </a:solidFill>
                <a:effectLst/>
              </a:rPr>
              <a:t>.</a:t>
            </a:r>
            <a:r>
              <a:rPr lang="en-US" dirty="0">
                <a:solidFill>
                  <a:srgbClr val="EEEAD2"/>
                </a:solidFill>
              </a:rPr>
              <a:t> </a:t>
            </a:r>
            <a:r>
              <a:rPr lang="ru-RU" baseline="30000" dirty="0">
                <a:solidFill>
                  <a:srgbClr val="EEEAD2"/>
                </a:solidFill>
                <a:effectLst/>
              </a:rPr>
              <a:t>33 </a:t>
            </a:r>
            <a:r>
              <a:rPr lang="ru-RU" dirty="0">
                <a:solidFill>
                  <a:srgbClr val="EEEAD2"/>
                </a:solidFill>
                <a:effectLst/>
              </a:rPr>
              <a:t>С этим Павел и покинул собрание. </a:t>
            </a:r>
            <a:r>
              <a:rPr lang="ru-RU" baseline="30000" dirty="0">
                <a:solidFill>
                  <a:srgbClr val="EEEAD2"/>
                </a:solidFill>
                <a:effectLst/>
              </a:rPr>
              <a:t>34 </a:t>
            </a:r>
            <a:r>
              <a:rPr lang="ru-RU" dirty="0">
                <a:solidFill>
                  <a:srgbClr val="EEEAD2"/>
                </a:solidFill>
                <a:effectLst/>
              </a:rPr>
              <a:t>Несколько человек, однако, присоединились к Павлу и уверовали. Среди них были Дионисий, член Ареопага, женщина по имени </a:t>
            </a:r>
            <a:r>
              <a:rPr lang="ru-RU" dirty="0" err="1">
                <a:solidFill>
                  <a:srgbClr val="EEEAD2"/>
                </a:solidFill>
                <a:effectLst/>
              </a:rPr>
              <a:t>Дамарь</a:t>
            </a:r>
            <a:r>
              <a:rPr lang="ru-RU" dirty="0">
                <a:solidFill>
                  <a:srgbClr val="EEEAD2"/>
                </a:solidFill>
                <a:effectLst/>
              </a:rPr>
              <a:t> и другие.</a:t>
            </a:r>
            <a:endParaRPr lang="en-RU" dirty="0">
              <a:solidFill>
                <a:srgbClr val="EEEAD2"/>
              </a:solidFill>
              <a:effectLst/>
              <a:latin typeface="MinionPro-Regular"/>
              <a:ea typeface="Aptos" panose="020B0004020202020204" pitchFamily="34" charset="0"/>
              <a:cs typeface="MinionPro-Regular"/>
            </a:endParaRPr>
          </a:p>
          <a:p>
            <a:pPr algn="r"/>
            <a:r>
              <a:rPr lang="ru-RU" dirty="0">
                <a:solidFill>
                  <a:srgbClr val="EEEAD2"/>
                </a:solidFill>
              </a:rPr>
              <a:t>(Деяния апостолов 17:30-34)</a:t>
            </a:r>
            <a:endParaRPr lang="en-RU" dirty="0">
              <a:solidFill>
                <a:srgbClr val="EEEAD2"/>
              </a:solidFill>
            </a:endParaRPr>
          </a:p>
        </p:txBody>
      </p:sp>
    </p:spTree>
    <p:extLst>
      <p:ext uri="{BB962C8B-B14F-4D97-AF65-F5344CB8AC3E}">
        <p14:creationId xmlns:p14="http://schemas.microsoft.com/office/powerpoint/2010/main" val="5519318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0BCD2-427C-81B9-9BE9-AF5ECC7E9EAD}"/>
              </a:ext>
            </a:extLst>
          </p:cNvPr>
          <p:cNvSpPr>
            <a:spLocks noGrp="1"/>
          </p:cNvSpPr>
          <p:nvPr>
            <p:ph type="title"/>
          </p:nvPr>
        </p:nvSpPr>
        <p:spPr/>
        <p:txBody>
          <a:bodyPr/>
          <a:lstStyle/>
          <a:p>
            <a:r>
              <a:rPr lang="ru-RU" dirty="0"/>
              <a:t>ПОСЛЕСЛОВИЕ ЖИЗНИ</a:t>
            </a:r>
            <a:endParaRPr lang="en-RU" dirty="0"/>
          </a:p>
        </p:txBody>
      </p:sp>
      <p:sp>
        <p:nvSpPr>
          <p:cNvPr id="3" name="Content Placeholder 2">
            <a:extLst>
              <a:ext uri="{FF2B5EF4-FFF2-40B4-BE49-F238E27FC236}">
                <a16:creationId xmlns:a16="http://schemas.microsoft.com/office/drawing/2014/main" id="{D4CCF014-0B61-B786-23A6-6E5590DA0745}"/>
              </a:ext>
            </a:extLst>
          </p:cNvPr>
          <p:cNvSpPr>
            <a:spLocks noGrp="1"/>
          </p:cNvSpPr>
          <p:nvPr>
            <p:ph idx="1"/>
          </p:nvPr>
        </p:nvSpPr>
        <p:spPr>
          <a:xfrm>
            <a:off x="623887" y="2017337"/>
            <a:ext cx="10944226" cy="3464300"/>
          </a:xfrm>
        </p:spPr>
        <p:txBody>
          <a:bodyPr/>
          <a:lstStyle/>
          <a:p>
            <a:r>
              <a:rPr lang="ru-RU" dirty="0"/>
              <a:t>Павел не останавливается лишь на преображении нашей жизни здесь и сейчас. Он напоминает своей аудитории и нам о том, что всех нас ждёт:</a:t>
            </a:r>
          </a:p>
          <a:p>
            <a:pPr marL="457200" indent="-457200">
              <a:buFont typeface="Arial" panose="020B0604020202020204" pitchFamily="34" charset="0"/>
              <a:buChar char="•"/>
            </a:pPr>
            <a:r>
              <a:rPr lang="ru-RU" b="1" u="sng" dirty="0">
                <a:solidFill>
                  <a:srgbClr val="FABD2B"/>
                </a:solidFill>
              </a:rPr>
              <a:t>Смерть</a:t>
            </a:r>
            <a:r>
              <a:rPr lang="ru-RU" dirty="0"/>
              <a:t>;</a:t>
            </a:r>
          </a:p>
          <a:p>
            <a:pPr marL="457200" indent="-457200">
              <a:buFont typeface="Arial" panose="020B0604020202020204" pitchFamily="34" charset="0"/>
              <a:buChar char="•"/>
            </a:pPr>
            <a:r>
              <a:rPr lang="ru-RU" b="1" u="sng" dirty="0">
                <a:solidFill>
                  <a:srgbClr val="FABD2B"/>
                </a:solidFill>
              </a:rPr>
              <a:t>Суд</a:t>
            </a:r>
            <a:r>
              <a:rPr lang="ru-RU" dirty="0"/>
              <a:t>;</a:t>
            </a:r>
          </a:p>
          <a:p>
            <a:pPr marL="457200" indent="-457200">
              <a:buFont typeface="Arial" panose="020B0604020202020204" pitchFamily="34" charset="0"/>
              <a:buChar char="•"/>
            </a:pPr>
            <a:r>
              <a:rPr lang="ru-RU" b="1" u="sng" dirty="0">
                <a:solidFill>
                  <a:srgbClr val="FABD2B"/>
                </a:solidFill>
              </a:rPr>
              <a:t>Страдания</a:t>
            </a:r>
            <a:r>
              <a:rPr lang="ru-RU" dirty="0"/>
              <a:t> или </a:t>
            </a:r>
            <a:r>
              <a:rPr lang="ru-RU" b="1" u="sng" dirty="0">
                <a:solidFill>
                  <a:srgbClr val="FABD2B"/>
                </a:solidFill>
              </a:rPr>
              <a:t>счастье</a:t>
            </a:r>
            <a:r>
              <a:rPr lang="ru-RU" dirty="0"/>
              <a:t>.</a:t>
            </a:r>
          </a:p>
        </p:txBody>
      </p:sp>
    </p:spTree>
    <p:extLst>
      <p:ext uri="{BB962C8B-B14F-4D97-AF65-F5344CB8AC3E}">
        <p14:creationId xmlns:p14="http://schemas.microsoft.com/office/powerpoint/2010/main" val="32627463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D6A711-DF53-D618-A199-6AACC425F238}"/>
              </a:ext>
            </a:extLst>
          </p:cNvPr>
          <p:cNvSpPr>
            <a:spLocks noGrp="1"/>
          </p:cNvSpPr>
          <p:nvPr>
            <p:ph idx="1"/>
          </p:nvPr>
        </p:nvSpPr>
        <p:spPr>
          <a:xfrm>
            <a:off x="623887" y="678731"/>
            <a:ext cx="10944226" cy="4802906"/>
          </a:xfrm>
        </p:spPr>
        <p:txBody>
          <a:bodyPr/>
          <a:lstStyle/>
          <a:p>
            <a:pPr marL="457200" indent="-457200">
              <a:buFont typeface="Arial" panose="020B0604020202020204" pitchFamily="34" charset="0"/>
              <a:buChar char="•"/>
            </a:pPr>
            <a:r>
              <a:rPr lang="ru-RU" i="1" dirty="0"/>
              <a:t>Говорим ли мы о смерти с нашими друзьями? Вспоминаем ли о суде? Напоминаем ли мы им о том, что самое страшное в аду – это то, что мы его выбираем сами, отказываясь довериться Богу? Демонстрируем ли мы им вечность в произведениях искусства, когда делимся ими с ними?</a:t>
            </a:r>
          </a:p>
          <a:p>
            <a:pPr marL="457200" indent="-457200">
              <a:buFont typeface="Arial" panose="020B0604020202020204" pitchFamily="34" charset="0"/>
              <a:buChar char="•"/>
            </a:pPr>
            <a:r>
              <a:rPr lang="ru-RU" b="1" i="1" dirty="0">
                <a:effectLst/>
              </a:rPr>
              <a:t>И Тот, Кто был со мною рядом…</a:t>
            </a:r>
            <a:br>
              <a:rPr lang="ru-RU" b="1" i="1" dirty="0">
                <a:effectLst/>
              </a:rPr>
            </a:br>
            <a:r>
              <a:rPr lang="en-RU" b="1" i="1" dirty="0">
                <a:effectLst/>
              </a:rPr>
              <a:t>Положит посох, обернется</a:t>
            </a:r>
            <a:br>
              <a:rPr lang="en-RU" b="1" i="1" dirty="0">
                <a:effectLst/>
              </a:rPr>
            </a:br>
            <a:r>
              <a:rPr lang="en-RU" b="1" i="1" dirty="0">
                <a:effectLst/>
              </a:rPr>
              <a:t>И скажет просто: «мы пришли»</a:t>
            </a:r>
            <a:endParaRPr lang="ru-RU" b="1" i="1" dirty="0">
              <a:effectLst/>
            </a:endParaRPr>
          </a:p>
          <a:p>
            <a:pPr algn="r"/>
            <a:r>
              <a:rPr lang="ru-RU" dirty="0"/>
              <a:t>(Николай Гумилёв «Вечное»)</a:t>
            </a:r>
            <a:r>
              <a:rPr lang="en-RU" dirty="0">
                <a:effectLst/>
              </a:rPr>
              <a:t> </a:t>
            </a:r>
            <a:endParaRPr lang="ru-RU" dirty="0"/>
          </a:p>
          <a:p>
            <a:pPr marL="457200" indent="-457200">
              <a:buFont typeface="Arial" panose="020B0604020202020204" pitchFamily="34" charset="0"/>
              <a:buChar char="•"/>
            </a:pPr>
            <a:r>
              <a:rPr lang="ru-RU" b="1" dirty="0"/>
              <a:t>Переводчик раскрывает, </a:t>
            </a:r>
            <a:br>
              <a:rPr lang="ru-RU" b="1" dirty="0"/>
            </a:br>
            <a:r>
              <a:rPr lang="ru-RU" b="1" dirty="0"/>
              <a:t>как популярная культура Евангелие отражает</a:t>
            </a:r>
            <a:endParaRPr lang="ru-RU" dirty="0"/>
          </a:p>
        </p:txBody>
      </p:sp>
    </p:spTree>
    <p:extLst>
      <p:ext uri="{BB962C8B-B14F-4D97-AF65-F5344CB8AC3E}">
        <p14:creationId xmlns:p14="http://schemas.microsoft.com/office/powerpoint/2010/main" val="17290197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tatue of a person with a cross and a cross on his head&#10;&#10;Description automatically generated">
            <a:extLst>
              <a:ext uri="{FF2B5EF4-FFF2-40B4-BE49-F238E27FC236}">
                <a16:creationId xmlns:a16="http://schemas.microsoft.com/office/drawing/2014/main" id="{4E2EA232-16C2-95E7-A53C-90EEF9FBED6A}"/>
              </a:ext>
            </a:extLst>
          </p:cNvPr>
          <p:cNvPicPr>
            <a:picLocks noGrp="1" noChangeAspect="1"/>
          </p:cNvPicPr>
          <p:nvPr>
            <p:ph idx="1"/>
          </p:nvPr>
        </p:nvPicPr>
        <p:blipFill>
          <a:blip r:embed="rId2"/>
          <a:stretch>
            <a:fillRect/>
          </a:stretch>
        </p:blipFill>
        <p:spPr>
          <a:xfrm>
            <a:off x="0" y="0"/>
            <a:ext cx="12193470" cy="6858000"/>
          </a:xfrm>
        </p:spPr>
      </p:pic>
    </p:spTree>
    <p:extLst>
      <p:ext uri="{BB962C8B-B14F-4D97-AF65-F5344CB8AC3E}">
        <p14:creationId xmlns:p14="http://schemas.microsoft.com/office/powerpoint/2010/main" val="13684098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B73C8-1A37-839A-DFA7-A0A3A09164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84FBE1-E2A4-65F6-73EF-DBAECE7F3599}"/>
              </a:ext>
            </a:extLst>
          </p:cNvPr>
          <p:cNvSpPr>
            <a:spLocks noGrp="1"/>
          </p:cNvSpPr>
          <p:nvPr>
            <p:ph type="title"/>
          </p:nvPr>
        </p:nvSpPr>
        <p:spPr>
          <a:xfrm>
            <a:off x="623888" y="441325"/>
            <a:ext cx="10944225" cy="1720962"/>
          </a:xfrm>
        </p:spPr>
        <p:txBody>
          <a:bodyPr/>
          <a:lstStyle/>
          <a:p>
            <a:r>
              <a:rPr lang="ru-RU" dirty="0"/>
              <a:t>ПЕРЕВОДЧИК РАСКРЫВАЕТ, </a:t>
            </a:r>
            <a:br>
              <a:rPr lang="ru-RU" dirty="0"/>
            </a:br>
            <a:r>
              <a:rPr lang="ru-RU" dirty="0"/>
              <a:t>КАК ПОПУЛЯРНАЯ КУЛЬТУРА ЕВАНГЕЛИЕ ОТРАЖАЕТ</a:t>
            </a:r>
            <a:endParaRPr lang="en-RU" dirty="0"/>
          </a:p>
        </p:txBody>
      </p:sp>
      <p:sp>
        <p:nvSpPr>
          <p:cNvPr id="3" name="Content Placeholder 2">
            <a:extLst>
              <a:ext uri="{FF2B5EF4-FFF2-40B4-BE49-F238E27FC236}">
                <a16:creationId xmlns:a16="http://schemas.microsoft.com/office/drawing/2014/main" id="{C014F8B9-03E0-FDF3-2ADA-C2A7814B90C9}"/>
              </a:ext>
            </a:extLst>
          </p:cNvPr>
          <p:cNvSpPr>
            <a:spLocks noGrp="1"/>
          </p:cNvSpPr>
          <p:nvPr>
            <p:ph idx="1"/>
          </p:nvPr>
        </p:nvSpPr>
        <p:spPr>
          <a:xfrm>
            <a:off x="623887" y="2430014"/>
            <a:ext cx="10944226" cy="3153205"/>
          </a:xfrm>
        </p:spPr>
        <p:txBody>
          <a:bodyPr/>
          <a:lstStyle/>
          <a:p>
            <a:r>
              <a:rPr lang="ru-RU" dirty="0"/>
              <a:t>Подходя вдумчиво к тем произведениям культуры, с которыми мы сталкиваемся, мы подмечаем в них:</a:t>
            </a:r>
          </a:p>
          <a:p>
            <a:pPr marL="457200" indent="-457200">
              <a:buFont typeface="Arial" panose="020B0604020202020204" pitchFamily="34" charset="0"/>
              <a:buChar char="•"/>
            </a:pPr>
            <a:r>
              <a:rPr lang="ru-RU" dirty="0"/>
              <a:t>Поиск </a:t>
            </a:r>
            <a:r>
              <a:rPr lang="ru-RU" b="1" dirty="0"/>
              <a:t>Бога</a:t>
            </a:r>
            <a:r>
              <a:rPr lang="ru-RU" dirty="0"/>
              <a:t>;</a:t>
            </a:r>
          </a:p>
          <a:p>
            <a:pPr marL="457200" indent="-457200">
              <a:buFont typeface="Arial" panose="020B0604020202020204" pitchFamily="34" charset="0"/>
              <a:buChar char="•"/>
            </a:pPr>
            <a:r>
              <a:rPr lang="ru-RU" b="1" dirty="0"/>
              <a:t>Проблему</a:t>
            </a:r>
            <a:r>
              <a:rPr lang="ru-RU" dirty="0"/>
              <a:t> человека;</a:t>
            </a:r>
          </a:p>
          <a:p>
            <a:pPr marL="457200" indent="-457200">
              <a:buFont typeface="Arial" panose="020B0604020202020204" pitchFamily="34" charset="0"/>
              <a:buChar char="•"/>
            </a:pPr>
            <a:r>
              <a:rPr lang="ru-RU" dirty="0"/>
              <a:t>Преодоление </a:t>
            </a:r>
            <a:r>
              <a:rPr lang="ru-RU" b="1" dirty="0"/>
              <a:t>греха</a:t>
            </a:r>
            <a:r>
              <a:rPr lang="ru-RU" dirty="0"/>
              <a:t>;</a:t>
            </a:r>
          </a:p>
          <a:p>
            <a:pPr marL="457200" indent="-457200">
              <a:buFont typeface="Arial" panose="020B0604020202020204" pitchFamily="34" charset="0"/>
              <a:buChar char="•"/>
            </a:pPr>
            <a:r>
              <a:rPr lang="ru-RU" dirty="0"/>
              <a:t>Принятие </a:t>
            </a:r>
            <a:r>
              <a:rPr lang="ru-RU" b="1" dirty="0"/>
              <a:t>решения</a:t>
            </a:r>
            <a:r>
              <a:rPr lang="ru-RU" dirty="0"/>
              <a:t>;</a:t>
            </a:r>
          </a:p>
          <a:p>
            <a:pPr marL="457200" indent="-457200">
              <a:buFont typeface="Arial" panose="020B0604020202020204" pitchFamily="34" charset="0"/>
              <a:buChar char="•"/>
            </a:pPr>
            <a:r>
              <a:rPr lang="ru-RU" b="1" dirty="0"/>
              <a:t>Послесловие</a:t>
            </a:r>
            <a:r>
              <a:rPr lang="ru-RU" dirty="0"/>
              <a:t> жизни.</a:t>
            </a:r>
            <a:endParaRPr lang="en-RU" dirty="0"/>
          </a:p>
        </p:txBody>
      </p:sp>
    </p:spTree>
    <p:extLst>
      <p:ext uri="{BB962C8B-B14F-4D97-AF65-F5344CB8AC3E}">
        <p14:creationId xmlns:p14="http://schemas.microsoft.com/office/powerpoint/2010/main" val="40490464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441325"/>
            <a:ext cx="10944225" cy="1150807"/>
          </a:xfrm>
        </p:spPr>
        <p:txBody>
          <a:bodyPr/>
          <a:lstStyle/>
          <a:p>
            <a:pPr>
              <a:defRPr/>
            </a:pPr>
            <a:r>
              <a:rPr lang="ru-RU" dirty="0"/>
              <a:t>В СЛЕДУЮЩИЙ РАЗ</a:t>
            </a:r>
            <a:endParaRPr lang="en-US" dirty="0"/>
          </a:p>
        </p:txBody>
      </p:sp>
      <p:sp>
        <p:nvSpPr>
          <p:cNvPr id="35843" name="Content Placeholder 2"/>
          <p:cNvSpPr>
            <a:spLocks noGrp="1"/>
          </p:cNvSpPr>
          <p:nvPr>
            <p:ph idx="1"/>
          </p:nvPr>
        </p:nvSpPr>
        <p:spPr>
          <a:xfrm>
            <a:off x="623887" y="1785769"/>
            <a:ext cx="10944226" cy="3695867"/>
          </a:xfrm>
        </p:spPr>
        <p:txBody>
          <a:bodyPr/>
          <a:lstStyle/>
          <a:p>
            <a:r>
              <a:rPr lang="ru-RU" dirty="0">
                <a:latin typeface="Arial" charset="0"/>
                <a:cs typeface="Arial" charset="0"/>
              </a:rPr>
              <a:t>Продолжая размышлять о том, как сделать рассказ о нашей вере неотъемлемой частью нашей жизни, мы поговорим о том, </a:t>
            </a:r>
            <a:r>
              <a:rPr lang="ru-RU" b="1" dirty="0">
                <a:latin typeface="Arial" charset="0"/>
                <a:cs typeface="Arial" charset="0"/>
              </a:rPr>
              <a:t>как расспрашивать о жизни, чтобы рассказывать о Христе</a:t>
            </a:r>
            <a:r>
              <a:rPr lang="ru-RU" dirty="0">
                <a:latin typeface="Arial" charset="0"/>
                <a:cs typeface="Arial" charset="0"/>
              </a:rPr>
              <a:t>. </a:t>
            </a:r>
            <a:endParaRPr lang="en-US" dirty="0">
              <a:latin typeface="Arial" charset="0"/>
              <a:cs typeface="Arial"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441326"/>
            <a:ext cx="10944225" cy="924896"/>
          </a:xfrm>
        </p:spPr>
        <p:txBody>
          <a:bodyPr/>
          <a:lstStyle/>
          <a:p>
            <a:pPr>
              <a:defRPr/>
            </a:pPr>
            <a:r>
              <a:rPr lang="ru-RU" dirty="0"/>
              <a:t>ПРИМЕНЕНИЕ</a:t>
            </a:r>
            <a:endParaRPr lang="en-US" dirty="0"/>
          </a:p>
        </p:txBody>
      </p:sp>
      <p:sp>
        <p:nvSpPr>
          <p:cNvPr id="34819" name="Content Placeholder 4"/>
          <p:cNvSpPr>
            <a:spLocks noGrp="1"/>
          </p:cNvSpPr>
          <p:nvPr>
            <p:ph idx="1"/>
          </p:nvPr>
        </p:nvSpPr>
        <p:spPr>
          <a:xfrm>
            <a:off x="623887" y="1527586"/>
            <a:ext cx="10944226" cy="4173967"/>
          </a:xfrm>
          <a:noFill/>
        </p:spPr>
        <p:txBody>
          <a:bodyPr/>
          <a:lstStyle/>
          <a:p>
            <a:pPr marL="463550" indent="-463550">
              <a:buFont typeface="Arial" panose="020B0604020202020204" pitchFamily="34" charset="0"/>
              <a:buChar char="•"/>
            </a:pPr>
            <a:r>
              <a:rPr lang="ru-RU" b="1" dirty="0">
                <a:latin typeface="Arial" charset="0"/>
                <a:cs typeface="Arial" charset="0"/>
              </a:rPr>
              <a:t>Приучите себя к тому, чтобы задумываться, когда вы сталкиваетесь с разными произведениями искусства. Анализируйте их, стремясь найти в них отражение Евангельских тем.</a:t>
            </a:r>
          </a:p>
          <a:p>
            <a:pPr marL="463550" indent="-463550">
              <a:buFont typeface="Arial" panose="020B0604020202020204" pitchFamily="34" charset="0"/>
              <a:buChar char="•"/>
            </a:pPr>
            <a:r>
              <a:rPr lang="ru-RU" dirty="0">
                <a:solidFill>
                  <a:srgbClr val="EEEAD2"/>
                </a:solidFill>
                <a:latin typeface="Arial" charset="0"/>
                <a:cs typeface="Arial" charset="0"/>
              </a:rPr>
              <a:t>Начав целенаправленно выстраивать отношения с людьми вокруг вас, вы, конечно же, узнали, какие книги они читают, какие фильмы или сериалы смотрят. Используйте то, что смотрят они, и то, что читаете вы, для того, чтобы начать показывать им Евангелие в популярной культуре.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5502DD-5206-40EA-890D-9967130CE968}"/>
              </a:ext>
            </a:extLst>
          </p:cNvPr>
          <p:cNvSpPr>
            <a:spLocks noGrp="1"/>
          </p:cNvSpPr>
          <p:nvPr>
            <p:ph idx="1"/>
          </p:nvPr>
        </p:nvSpPr>
        <p:spPr>
          <a:xfrm>
            <a:off x="623887" y="462579"/>
            <a:ext cx="10944226" cy="5019057"/>
          </a:xfrm>
          <a:noFill/>
        </p:spPr>
        <p:txBody>
          <a:bodyPr/>
          <a:lstStyle/>
          <a:p>
            <a:pPr marL="9525" marR="0">
              <a:lnSpc>
                <a:spcPct val="120000"/>
              </a:lnSpc>
              <a:spcAft>
                <a:spcPts val="600"/>
              </a:spcAft>
            </a:pPr>
            <a:r>
              <a:rPr lang="ru-RU" i="1" dirty="0">
                <a:effectLst/>
                <a:ea typeface="Aptos" panose="020B0004020202020204" pitchFamily="34" charset="0"/>
              </a:rPr>
              <a:t>«Между явью и сном на тропе, выводящей в бессмертие,</a:t>
            </a:r>
            <a:br>
              <a:rPr lang="en-RU" i="1" dirty="0">
                <a:effectLst/>
                <a:ea typeface="Aptos" panose="020B0004020202020204" pitchFamily="34" charset="0"/>
              </a:rPr>
            </a:br>
            <a:r>
              <a:rPr lang="en-RU" i="1" dirty="0">
                <a:effectLst/>
                <a:ea typeface="Aptos" panose="020B0004020202020204" pitchFamily="34" charset="0"/>
              </a:rPr>
              <a:t>Где уставшее сердце становится вновь молодым…</a:t>
            </a:r>
            <a:r>
              <a:rPr lang="ru-RU" i="1" dirty="0">
                <a:effectLst/>
                <a:ea typeface="Aptos" panose="020B0004020202020204" pitchFamily="34" charset="0"/>
              </a:rPr>
              <a:t>»</a:t>
            </a:r>
            <a:endParaRPr lang="en-US" i="1" dirty="0">
              <a:effectLst/>
              <a:ea typeface="Aptos" panose="020B0004020202020204" pitchFamily="34" charset="0"/>
            </a:endParaRPr>
          </a:p>
          <a:p>
            <a:pPr marL="9525" marR="0" algn="r">
              <a:lnSpc>
                <a:spcPct val="120000"/>
              </a:lnSpc>
              <a:spcAft>
                <a:spcPts val="600"/>
              </a:spcAft>
            </a:pPr>
            <a:r>
              <a:rPr lang="en-US" i="1" dirty="0">
                <a:ea typeface="Aptos" panose="020B0004020202020204" pitchFamily="34" charset="0"/>
              </a:rPr>
              <a:t>(</a:t>
            </a:r>
            <a:r>
              <a:rPr lang="ru-RU" dirty="0">
                <a:ea typeface="Aptos" panose="020B0004020202020204" pitchFamily="34" charset="0"/>
              </a:rPr>
              <a:t>Леонид Дербенёв </a:t>
            </a:r>
            <a:r>
              <a:rPr lang="ru-RU" i="1" dirty="0">
                <a:ea typeface="Aptos" panose="020B0004020202020204" pitchFamily="34" charset="0"/>
              </a:rPr>
              <a:t>«Я вернусь»)</a:t>
            </a:r>
            <a:endParaRPr lang="en-RU" dirty="0">
              <a:effectLst/>
              <a:ea typeface="Aptos" panose="020B0004020202020204" pitchFamily="34" charset="0"/>
            </a:endParaRPr>
          </a:p>
        </p:txBody>
      </p:sp>
    </p:spTree>
    <p:extLst>
      <p:ext uri="{BB962C8B-B14F-4D97-AF65-F5344CB8AC3E}">
        <p14:creationId xmlns:p14="http://schemas.microsoft.com/office/powerpoint/2010/main" val="3985576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7FBDF-A342-150A-D03A-D4FCE4FD51FA}"/>
              </a:ext>
            </a:extLst>
          </p:cNvPr>
          <p:cNvSpPr>
            <a:spLocks noGrp="1"/>
          </p:cNvSpPr>
          <p:nvPr>
            <p:ph type="title"/>
          </p:nvPr>
        </p:nvSpPr>
        <p:spPr/>
        <p:txBody>
          <a:bodyPr>
            <a:normAutofit fontScale="90000"/>
          </a:bodyPr>
          <a:lstStyle/>
          <a:p>
            <a:endParaRPr lang="en-RU"/>
          </a:p>
        </p:txBody>
      </p:sp>
      <p:pic>
        <p:nvPicPr>
          <p:cNvPr id="4" name="Proberbs ENDING 16-9">
            <a:hlinkClick r:id="" action="ppaction://media"/>
            <a:extLst>
              <a:ext uri="{FF2B5EF4-FFF2-40B4-BE49-F238E27FC236}">
                <a16:creationId xmlns:a16="http://schemas.microsoft.com/office/drawing/2014/main" id="{B3D3E0D7-2A12-CA17-D433-48C72ECE6C3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566"/>
            <a:ext cx="12192000" cy="6857434"/>
          </a:xfrm>
        </p:spPr>
      </p:pic>
    </p:spTree>
    <p:extLst>
      <p:ext uri="{BB962C8B-B14F-4D97-AF65-F5344CB8AC3E}">
        <p14:creationId xmlns:p14="http://schemas.microsoft.com/office/powerpoint/2010/main" val="141225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F86DB3FC2AF4845AF15B4FB7108DAB1" ma:contentTypeVersion="13" ma:contentTypeDescription="Create a new document." ma:contentTypeScope="" ma:versionID="5cf6809030937979b576bdeaf2c82a0d">
  <xsd:schema xmlns:xsd="http://www.w3.org/2001/XMLSchema" xmlns:xs="http://www.w3.org/2001/XMLSchema" xmlns:p="http://schemas.microsoft.com/office/2006/metadata/properties" xmlns:ns3="62589e56-49db-468b-8cef-9bc6768a6759" xmlns:ns4="9d1a634f-6735-4db6-bcd6-aa97ff485f62" targetNamespace="http://schemas.microsoft.com/office/2006/metadata/properties" ma:root="true" ma:fieldsID="8bfce5ef5d5d0b81a2dfefc9299e2ee1" ns3:_="" ns4:_="">
    <xsd:import namespace="62589e56-49db-468b-8cef-9bc6768a6759"/>
    <xsd:import namespace="9d1a634f-6735-4db6-bcd6-aa97ff485f6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589e56-49db-468b-8cef-9bc6768a675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1a634f-6735-4db6-bcd6-aa97ff485f6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D979B1A-126E-4AD1-8221-8C6525EE78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589e56-49db-468b-8cef-9bc6768a6759"/>
    <ds:schemaRef ds:uri="9d1a634f-6735-4db6-bcd6-aa97ff485f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420F7A-413C-42FF-82BB-84EF9F3BF7E7}">
  <ds:schemaRefs>
    <ds:schemaRef ds:uri="http://schemas.microsoft.com/sharepoint/v3/contenttype/forms"/>
  </ds:schemaRefs>
</ds:datastoreItem>
</file>

<file path=customXml/itemProps3.xml><?xml version="1.0" encoding="utf-8"?>
<ds:datastoreItem xmlns:ds="http://schemas.openxmlformats.org/officeDocument/2006/customXml" ds:itemID="{78AE98BC-D3D4-43A3-A423-022DEC00C7DD}">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9d1a634f-6735-4db6-bcd6-aa97ff485f62"/>
    <ds:schemaRef ds:uri="62589e56-49db-468b-8cef-9bc6768a675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67631</TotalTime>
  <Words>2117</Words>
  <Application>Microsoft Macintosh PowerPoint</Application>
  <PresentationFormat>Widescreen</PresentationFormat>
  <Paragraphs>91</Paragraphs>
  <Slides>33</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Aptos</vt:lpstr>
      <vt:lpstr>Arial</vt:lpstr>
      <vt:lpstr>Calibri</vt:lpstr>
      <vt:lpstr>MinionPro-Regular</vt:lpstr>
      <vt:lpstr>Office Theme</vt:lpstr>
      <vt:lpstr>PowerPoint Presentation</vt:lpstr>
      <vt:lpstr>PowerPoint Presentation</vt:lpstr>
      <vt:lpstr>РОЛЬ ПЕРЕВОДЧИКА</vt:lpstr>
      <vt:lpstr>PowerPoint Presentation</vt:lpstr>
      <vt:lpstr>PowerPoint Presentation</vt:lpstr>
      <vt:lpstr>PowerPoint Presentation</vt:lpstr>
      <vt:lpstr>PowerPoint Presentation</vt:lpstr>
      <vt:lpstr>НА ЧЁМ МЫ ОСТАНОВИЛИСЬ В ПРОШЛЫЙ РАЗ</vt:lpstr>
      <vt:lpstr>ЯЗЫЧЕСКОЕ ИСКУССТВО</vt:lpstr>
      <vt:lpstr>PowerPoint Presentation</vt:lpstr>
      <vt:lpstr>ПЕРЕВОДЧИК РАСКРЫВАЕТ,  КАК ПОПУЛЯРНАЯ КУЛЬТУРА ЕВАНГЕЛИЕ ОТРАЖАЕТ</vt:lpstr>
      <vt:lpstr>PowerPoint Presentation</vt:lpstr>
      <vt:lpstr>ПОИСК БОГА</vt:lpstr>
      <vt:lpstr>PowerPoint Presentation</vt:lpstr>
      <vt:lpstr>PowerPoint Presentation</vt:lpstr>
      <vt:lpstr>ПРОБЛЕМА ЧЕЛОВЕКА</vt:lpstr>
      <vt:lpstr>PowerPoint Presentation</vt:lpstr>
      <vt:lpstr>PowerPoint Presentation</vt:lpstr>
      <vt:lpstr>ПРЕОДОЛЕНИЕ БЕЗДНЫ</vt:lpstr>
      <vt:lpstr>PowerPoint Presentation</vt:lpstr>
      <vt:lpstr>PowerPoint Presentation</vt:lpstr>
      <vt:lpstr>PowerPoint Presentation</vt:lpstr>
      <vt:lpstr>ПРИНЯТИЕ РЕШЕНИЯ</vt:lpstr>
      <vt:lpstr>PowerPoint Presentation</vt:lpstr>
      <vt:lpstr>PowerPoint Presentation</vt:lpstr>
      <vt:lpstr>ПОСЛЕСЛОВИЕ ЖИЗНИ</vt:lpstr>
      <vt:lpstr>PowerPoint Presentation</vt:lpstr>
      <vt:lpstr>PowerPoint Presentation</vt:lpstr>
      <vt:lpstr>ПЕРЕВОДЧИК РАСКРЫВАЕТ,  КАК ПОПУЛЯРНАЯ КУЛЬТУРА ЕВАНГЕЛИЕ ОТРАЖАЕТ</vt:lpstr>
      <vt:lpstr>В СЛЕДУЮЩИЙ РАЗ</vt:lpstr>
      <vt:lpstr>ПРИМЕНЕНИЕ</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Constantin Lysakov</dc:creator>
  <cp:lastModifiedBy>Constantin Lysakov</cp:lastModifiedBy>
  <cp:revision>441</cp:revision>
  <dcterms:created xsi:type="dcterms:W3CDTF">2020-09-24T09:54:03Z</dcterms:created>
  <dcterms:modified xsi:type="dcterms:W3CDTF">2025-01-24T12:11:55Z</dcterms:modified>
</cp:coreProperties>
</file>