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3"/>
  </p:notesMasterIdLst>
  <p:handoutMasterIdLst>
    <p:handoutMasterId r:id="rId44"/>
  </p:handoutMasterIdLst>
  <p:sldIdLst>
    <p:sldId id="1523" r:id="rId5"/>
    <p:sldId id="1561" r:id="rId6"/>
    <p:sldId id="1553" r:id="rId7"/>
    <p:sldId id="1564" r:id="rId8"/>
    <p:sldId id="1996" r:id="rId9"/>
    <p:sldId id="1997" r:id="rId10"/>
    <p:sldId id="2000" r:id="rId11"/>
    <p:sldId id="1995" r:id="rId12"/>
    <p:sldId id="1569" r:id="rId13"/>
    <p:sldId id="1998" r:id="rId14"/>
    <p:sldId id="2002" r:id="rId15"/>
    <p:sldId id="1563" r:id="rId16"/>
    <p:sldId id="2003" r:id="rId17"/>
    <p:sldId id="2004" r:id="rId18"/>
    <p:sldId id="1999" r:id="rId19"/>
    <p:sldId id="2013" r:id="rId20"/>
    <p:sldId id="2001" r:id="rId21"/>
    <p:sldId id="2005" r:id="rId22"/>
    <p:sldId id="2014" r:id="rId23"/>
    <p:sldId id="2015" r:id="rId24"/>
    <p:sldId id="2016" r:id="rId25"/>
    <p:sldId id="2010" r:id="rId26"/>
    <p:sldId id="2017" r:id="rId27"/>
    <p:sldId id="2018" r:id="rId28"/>
    <p:sldId id="2020" r:id="rId29"/>
    <p:sldId id="2011" r:id="rId30"/>
    <p:sldId id="2019" r:id="rId31"/>
    <p:sldId id="2021" r:id="rId32"/>
    <p:sldId id="2012" r:id="rId33"/>
    <p:sldId id="2007" r:id="rId34"/>
    <p:sldId id="2008" r:id="rId35"/>
    <p:sldId id="2009" r:id="rId36"/>
    <p:sldId id="2006" r:id="rId37"/>
    <p:sldId id="1562" r:id="rId38"/>
    <p:sldId id="1589" r:id="rId39"/>
    <p:sldId id="1547" r:id="rId40"/>
    <p:sldId id="1590" r:id="rId41"/>
    <p:sldId id="134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6327"/>
  </p:normalViewPr>
  <p:slideViewPr>
    <p:cSldViewPr snapToGrid="0" snapToObjects="1">
      <p:cViewPr varScale="1">
        <p:scale>
          <a:sx n="119" d="100"/>
          <a:sy n="119" d="100"/>
        </p:scale>
        <p:origin x="856" y="184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07.09.2024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07.09.2024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96" r:id="rId2"/>
    <p:sldLayoutId id="2147483695" r:id="rId3"/>
    <p:sldLayoutId id="2147483650" r:id="rId4"/>
    <p:sldLayoutId id="2147483652" r:id="rId5"/>
    <p:sldLayoutId id="214748369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ress Test INTRO 16-9">
            <a:hlinkClick r:id="" action="ppaction://media"/>
            <a:extLst>
              <a:ext uri="{FF2B5EF4-FFF2-40B4-BE49-F238E27FC236}">
                <a16:creationId xmlns:a16="http://schemas.microsoft.com/office/drawing/2014/main" id="{B2C559EC-7AF5-494F-A290-BE76492CF44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40" cy="6858000"/>
          </a:xfrm>
        </p:spPr>
      </p:pic>
    </p:spTree>
    <p:extLst>
      <p:ext uri="{BB962C8B-B14F-4D97-AF65-F5344CB8AC3E}">
        <p14:creationId xmlns:p14="http://schemas.microsoft.com/office/powerpoint/2010/main" val="21148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7D3C6-1630-02F4-B6ED-585982F98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03385"/>
            <a:ext cx="10944226" cy="4778251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Если бы вас попросили назвать три самых важных факта о себе, что бы вы сказали? Что, по вашему мнению, другим людям нужно прежде всего знать о вас, чтобы им было просто с вами дружить?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Запишите сейчас ответ в ваши бюллетени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23420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 group of people walking on a square&#10;&#10;Description automatically generated">
            <a:extLst>
              <a:ext uri="{FF2B5EF4-FFF2-40B4-BE49-F238E27FC236}">
                <a16:creationId xmlns:a16="http://schemas.microsoft.com/office/drawing/2014/main" id="{A309442A-58B5-3D49-3C10-BC47FB4BB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390411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90A0-1240-8425-D9B7-A8D12D0F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</p:spPr>
        <p:txBody>
          <a:bodyPr/>
          <a:lstStyle/>
          <a:p>
            <a:pPr algn="l"/>
            <a:r>
              <a:rPr lang="ru-RU" baseline="30000" dirty="0">
                <a:ea typeface="Times New Roman" panose="02020603050405020304" pitchFamily="18" charset="0"/>
              </a:rPr>
              <a:t>10</a:t>
            </a:r>
            <a:r>
              <a:rPr lang="ru-RU" baseline="30000" dirty="0">
                <a:effectLst/>
                <a:ea typeface="Times New Roman" panose="02020603050405020304" pitchFamily="18" charset="0"/>
              </a:rPr>
              <a:t>:</a:t>
            </a:r>
            <a:r>
              <a:rPr lang="ru-RU" i="0" u="none" strike="noStrike" baseline="30000" dirty="0">
                <a:effectLst/>
              </a:rPr>
              <a:t>17 </a:t>
            </a:r>
            <a:r>
              <a:rPr lang="ru-RU" i="0" u="none" strike="noStrike" dirty="0">
                <a:effectLst/>
              </a:rPr>
              <a:t>Семьдесят учеников возвратились к Иисусу радостные:</a:t>
            </a:r>
            <a:r>
              <a:rPr lang="ru-RU" dirty="0"/>
              <a:t> «</a:t>
            </a:r>
            <a:r>
              <a:rPr lang="ru-RU" i="0" u="none" strike="noStrike" dirty="0">
                <a:effectLst/>
              </a:rPr>
              <a:t>Господи», – говорили они, – «</a:t>
            </a:r>
            <a:r>
              <a:rPr lang="ru-RU" i="1" u="none" strike="noStrike" dirty="0">
                <a:effectLst/>
              </a:rPr>
              <a:t>даже демоны подчиняются нам, когда мы приказываем им Твоим именем!</a:t>
            </a:r>
            <a:r>
              <a:rPr lang="ru-RU" i="0" u="none" strike="noStrike" dirty="0">
                <a:effectLst/>
              </a:rPr>
              <a:t>» </a:t>
            </a:r>
            <a:r>
              <a:rPr lang="ru-RU" i="0" u="none" strike="noStrike" baseline="30000" dirty="0">
                <a:effectLst/>
              </a:rPr>
              <a:t>18 </a:t>
            </a:r>
            <a:r>
              <a:rPr lang="ru-RU" i="0" u="none" strike="noStrike" dirty="0">
                <a:effectLst/>
              </a:rPr>
              <a:t>Иисус ответил: «</a:t>
            </a:r>
            <a:r>
              <a:rPr lang="ru-RU" i="1" u="none" strike="noStrike" dirty="0">
                <a:effectLst/>
              </a:rPr>
              <a:t>Я видел, как сатана упал с неба, словно молния! </a:t>
            </a:r>
            <a:r>
              <a:rPr lang="ru-RU" u="none" strike="noStrike" baseline="30000" dirty="0">
                <a:effectLst/>
              </a:rPr>
              <a:t>19</a:t>
            </a:r>
            <a:r>
              <a:rPr lang="ru-RU" i="1" u="none" strike="noStrike" baseline="30000" dirty="0">
                <a:effectLst/>
              </a:rPr>
              <a:t> </a:t>
            </a:r>
            <a:r>
              <a:rPr lang="ru-RU" i="1" u="none" strike="noStrike" dirty="0">
                <a:effectLst/>
              </a:rPr>
              <a:t>Вот, Я дал вам власть наступать без вреда для вас на змей и скорпионов и преодолевать всю силу врага. </a:t>
            </a:r>
            <a:r>
              <a:rPr lang="ru-RU" u="none" strike="noStrike" baseline="30000" dirty="0">
                <a:effectLst/>
              </a:rPr>
              <a:t>20</a:t>
            </a:r>
            <a:r>
              <a:rPr lang="ru-RU" i="1" u="none" strike="noStrike" baseline="30000" dirty="0">
                <a:effectLst/>
              </a:rPr>
              <a:t> </a:t>
            </a:r>
            <a:r>
              <a:rPr lang="ru-RU" i="1" u="none" strike="noStrike" dirty="0">
                <a:effectLst/>
              </a:rPr>
              <a:t>Но радуйтесь не тому, что духи вам подчиняются, а тому, что ваши имена записаны на небесах</a:t>
            </a:r>
            <a:r>
              <a:rPr lang="ru-RU" i="0" u="none" strike="noStrike" dirty="0">
                <a:effectLst/>
              </a:rPr>
              <a:t>».</a:t>
            </a:r>
          </a:p>
          <a:p>
            <a:pPr algn="r"/>
            <a:r>
              <a:rPr lang="ru-RU" dirty="0">
                <a:ea typeface="Times New Roman" panose="02020603050405020304" pitchFamily="18" charset="0"/>
              </a:rPr>
              <a:t>(Евангелие от Луки 10:17-20)</a:t>
            </a:r>
            <a:endParaRPr lang="en-RU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91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90A0-1240-8425-D9B7-A8D12D0F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</p:spPr>
        <p:txBody>
          <a:bodyPr/>
          <a:lstStyle/>
          <a:p>
            <a:pPr algn="l"/>
            <a:r>
              <a:rPr lang="ru-RU" baseline="30000" dirty="0">
                <a:effectLst/>
                <a:ea typeface="Times New Roman" panose="02020603050405020304" pitchFamily="18" charset="0"/>
              </a:rPr>
              <a:t>10:</a:t>
            </a:r>
            <a:r>
              <a:rPr lang="ru-RU" i="0" u="none" strike="noStrike" baseline="30000" dirty="0">
                <a:effectLst/>
              </a:rPr>
              <a:t>21 </a:t>
            </a:r>
            <a:r>
              <a:rPr lang="ru-RU" i="0" u="none" strike="noStrike" dirty="0">
                <a:effectLst/>
              </a:rPr>
              <a:t>Тут Иисус возликовал в Святом Духе и сказал: «</a:t>
            </a:r>
            <a:r>
              <a:rPr lang="ru-RU" i="1" u="none" strike="noStrike" dirty="0">
                <a:effectLst/>
              </a:rPr>
              <a:t>Я славлю Тебя, Отец, Господь неба и земли, за то, что Ты, утаив от мудрецов и ученых, открыл это младенцам. Да, Отец, это было угодно Тебе! </a:t>
            </a:r>
            <a:r>
              <a:rPr lang="ru-RU" u="none" strike="noStrike" baseline="30000" dirty="0">
                <a:effectLst/>
              </a:rPr>
              <a:t>22</a:t>
            </a:r>
            <a:r>
              <a:rPr lang="ru-RU" i="1" u="none" strike="noStrike" baseline="30000" dirty="0">
                <a:effectLst/>
              </a:rPr>
              <a:t> </a:t>
            </a:r>
            <a:r>
              <a:rPr lang="ru-RU" i="1" u="none" strike="noStrike" dirty="0">
                <a:effectLst/>
              </a:rPr>
              <a:t>Отец вверил Мне все. Никто не знает, кто есть Сын, кроме Отца, и никто не знает, кто есть Отец, кроме Сына и того, кого Сын избирает, чтобы открыть ему Отца</a:t>
            </a:r>
            <a:r>
              <a:rPr lang="ru-RU" i="0" u="none" strike="noStrike" dirty="0">
                <a:effectLst/>
              </a:rPr>
              <a:t>».</a:t>
            </a:r>
          </a:p>
          <a:p>
            <a:pPr algn="r"/>
            <a:r>
              <a:rPr lang="ru-RU" dirty="0">
                <a:ea typeface="Times New Roman" panose="02020603050405020304" pitchFamily="18" charset="0"/>
              </a:rPr>
              <a:t>(Евангелие от Луки 10:21-22)</a:t>
            </a:r>
            <a:endParaRPr lang="en-RU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747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90A0-1240-8425-D9B7-A8D12D0F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</p:spPr>
        <p:txBody>
          <a:bodyPr/>
          <a:lstStyle/>
          <a:p>
            <a:pPr algn="l"/>
            <a:r>
              <a:rPr lang="ru-RU" i="0" u="none" strike="noStrike" baseline="30000" dirty="0">
                <a:effectLst/>
              </a:rPr>
              <a:t>10:23 </a:t>
            </a:r>
            <a:r>
              <a:rPr lang="ru-RU" i="0" u="none" strike="noStrike" dirty="0">
                <a:effectLst/>
              </a:rPr>
              <a:t>Потом Он повернулся к Своим ученикам и сказал так, чтобы слышали только они: «</a:t>
            </a:r>
            <a:r>
              <a:rPr lang="ru-RU" i="1" u="none" strike="noStrike" dirty="0">
                <a:effectLst/>
              </a:rPr>
              <a:t>Блаженны глаза, видящие то, что вы видите. </a:t>
            </a:r>
            <a:r>
              <a:rPr lang="ru-RU" u="none" strike="noStrike" baseline="30000" dirty="0">
                <a:effectLst/>
              </a:rPr>
              <a:t>24</a:t>
            </a:r>
            <a:r>
              <a:rPr lang="ru-RU" i="1" u="none" strike="noStrike" baseline="30000" dirty="0">
                <a:effectLst/>
              </a:rPr>
              <a:t> </a:t>
            </a:r>
            <a:r>
              <a:rPr lang="ru-RU" i="1" u="none" strike="noStrike" dirty="0">
                <a:effectLst/>
              </a:rPr>
              <a:t>Я говорю вам, что много пророков и царей хотели увидеть то, что вы видите, но не увидели, хотели услышать то, что вы слышите, но не услышали</a:t>
            </a:r>
            <a:r>
              <a:rPr lang="ru-RU" i="0" u="none" strike="noStrike" dirty="0">
                <a:effectLst/>
              </a:rPr>
              <a:t>».</a:t>
            </a:r>
            <a:endParaRPr lang="ru-RU" dirty="0">
              <a:effectLst/>
              <a:ea typeface="Times New Roman" panose="02020603050405020304" pitchFamily="18" charset="0"/>
            </a:endParaRPr>
          </a:p>
          <a:p>
            <a:pPr algn="r"/>
            <a:r>
              <a:rPr lang="ru-RU" dirty="0">
                <a:ea typeface="Times New Roman" panose="02020603050405020304" pitchFamily="18" charset="0"/>
              </a:rPr>
              <a:t>(Евангелие от Луки 10:23-24)</a:t>
            </a:r>
            <a:endParaRPr lang="en-RU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158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B406B-BD0C-B48D-CD60-C629A520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6"/>
            <a:ext cx="10944225" cy="688228"/>
          </a:xfrm>
        </p:spPr>
        <p:txBody>
          <a:bodyPr/>
          <a:lstStyle/>
          <a:p>
            <a:r>
              <a:rPr lang="ru-RU" dirty="0"/>
              <a:t>ДВА ВОСПРИЯТИЯ СЕБЯ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F0630-3EA2-4819-CACF-CC5A883D1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73798"/>
            <a:ext cx="10944226" cy="417396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Традиционное восприятие себя идёт снаружи внутрь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Есть определённые ожидания, которые нам навязывает и общество. Живя в соответствии с этими ожиданиями, мы находим себя и получаем одобрение от нашего окружения.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Современное восприятие себя идёт изнутри наружу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Мы находим, кто мы есть в нашем сердце, а затем ожидаем, что всё окружающее нас общество подстроится под наше восприятие себя.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Во многом сегодняшние культурные войны идут между этими двумя восприятиями себя и общества.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185282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4E645-FAD8-D13C-9BFC-C97F8EEF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838835"/>
          </a:xfrm>
        </p:spPr>
        <p:txBody>
          <a:bodyPr/>
          <a:lstStyle/>
          <a:p>
            <a:r>
              <a:rPr lang="ru-RU" sz="4400" dirty="0"/>
              <a:t>КАК МЫ «ДОШЛИ ДО ЖИЗНИ ТАКОЙ»?</a:t>
            </a:r>
            <a:endParaRPr lang="en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2ED9B-D071-11B0-4F25-24FCE1EBE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389889"/>
            <a:ext cx="10944226" cy="409174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1765-1770 Жан Жан Руссо и его «Исповедь» закладывает фундамент современного восприятия себя.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Психологическая проза и поэзия (Вильям Вудворт, Перси Шелли и другие) эпохи романтизма развивают идеи Руссо.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Ницше, Маркс и Дарвин делают следующий шаг, развивая идею индивидуума, подавляемого обществом, и неудержимого эволюционного развития.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Зигмунд Фрейд сексуализирует этот поиск самовыражения.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 последнее время это движение стало политизированным.</a:t>
            </a:r>
          </a:p>
        </p:txBody>
      </p:sp>
    </p:spTree>
    <p:extLst>
      <p:ext uri="{BB962C8B-B14F-4D97-AF65-F5344CB8AC3E}">
        <p14:creationId xmlns:p14="http://schemas.microsoft.com/office/powerpoint/2010/main" val="2516781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805E8-8F9D-C716-1C90-21022613D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774289"/>
          </a:xfrm>
        </p:spPr>
        <p:txBody>
          <a:bodyPr/>
          <a:lstStyle/>
          <a:p>
            <a:r>
              <a:rPr lang="ru-RU" sz="4400" dirty="0"/>
              <a:t>ЭКСПРЕССИВНЫЙ ИНДИВИДУАЛИЗМ</a:t>
            </a:r>
            <a:endParaRPr lang="en-RU" sz="4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9C7F9A-4D76-F37C-9880-4FCB47C96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215614"/>
            <a:ext cx="10944226" cy="4346090"/>
          </a:xfrm>
        </p:spPr>
        <p:txBody>
          <a:bodyPr/>
          <a:lstStyle/>
          <a:p>
            <a:pPr marL="342900" indent="-342900">
              <a:buFont typeface="Symbol" pitchFamily="2" charset="2"/>
              <a:buChar char=""/>
            </a:pP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«…если мы перейдем от этих внешних фактов …к последовавшим за ними </a:t>
            </a:r>
            <a:r>
              <a:rPr lang="ru-RU" i="1" dirty="0" err="1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самоистолкованиям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то увидим равномерное распространение того, что я назвал культурой «подлинности»… согласно которому </a:t>
            </a: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каждый/каждая из нас имеет свой собственный способ реализации себя как человека, и важно найти этот способ и противопоставить его конформизму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…» </a:t>
            </a:r>
          </a:p>
          <a:p>
            <a:pPr algn="r"/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(Чарльз Тейлор 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Секулярный век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»)</a:t>
            </a:r>
            <a:endParaRPr lang="ru-RU" dirty="0">
              <a:solidFill>
                <a:srgbClr val="EEEAD2"/>
              </a:solidFill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a typeface="Times New Roman" panose="02020603050405020304" pitchFamily="18" charset="0"/>
              </a:rPr>
              <a:t>Другими словами: 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i="1" dirty="0">
                <a:ea typeface="Times New Roman" panose="02020603050405020304" pitchFamily="18" charset="0"/>
              </a:rPr>
              <a:t>Т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ы должен быть верен себе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2066065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90A0-1240-8425-D9B7-A8D12D0F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16367"/>
            <a:ext cx="10944226" cy="5088367"/>
          </a:xfrm>
        </p:spPr>
        <p:txBody>
          <a:bodyPr/>
          <a:lstStyle/>
          <a:p>
            <a:pPr algn="l"/>
            <a:r>
              <a:rPr lang="ru-RU" baseline="30000" dirty="0">
                <a:solidFill>
                  <a:srgbClr val="EEEAD2"/>
                </a:solidFill>
                <a:effectLst/>
                <a:ea typeface="Times New Roman" panose="02020603050405020304" pitchFamily="18" charset="0"/>
              </a:rPr>
              <a:t>10: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17 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Семьдесят учеников возвратились к Иисусу радостные:</a:t>
            </a:r>
            <a:r>
              <a:rPr lang="ru-RU" dirty="0">
                <a:solidFill>
                  <a:srgbClr val="EEEAD2"/>
                </a:solidFill>
              </a:rPr>
              <a:t> «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Господи», – говорили они, – «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даже демоны подчиняются нам, когда мы приказываем им Твоим именем!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» 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18 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Иисус ответил: «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Я видел, как сатана упал с неба, словно молния! </a:t>
            </a:r>
            <a:r>
              <a:rPr lang="ru-RU" u="none" strike="noStrike" baseline="30000" dirty="0">
                <a:solidFill>
                  <a:srgbClr val="EEEAD2"/>
                </a:solidFill>
                <a:effectLst/>
              </a:rPr>
              <a:t>19</a:t>
            </a:r>
            <a:r>
              <a:rPr lang="ru-RU" i="1" u="none" strike="noStrike" baseline="30000" dirty="0">
                <a:solidFill>
                  <a:srgbClr val="EEEAD2"/>
                </a:solidFill>
                <a:effectLst/>
              </a:rPr>
              <a:t> 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Вот, Я дал вам власть наступать без вреда для вас на змей и скорпионов и преодолевать всю силу врага. </a:t>
            </a:r>
            <a:r>
              <a:rPr lang="ru-RU" u="none" strike="noStrike" baseline="30000" dirty="0">
                <a:solidFill>
                  <a:srgbClr val="EEEAD2"/>
                </a:solidFill>
                <a:effectLst/>
              </a:rPr>
              <a:t>20</a:t>
            </a:r>
            <a:r>
              <a:rPr lang="ru-RU" i="1" u="none" strike="noStrike" baseline="30000" dirty="0">
                <a:solidFill>
                  <a:srgbClr val="EEEAD2"/>
                </a:solidFill>
                <a:effectLst/>
              </a:rPr>
              <a:t> 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Но радуйтесь не тому, что духи вам подчиняются, а тому, что </a:t>
            </a:r>
            <a:r>
              <a:rPr lang="ru-RU" i="1" u="none" strike="noStrike" dirty="0">
                <a:effectLst/>
              </a:rPr>
              <a:t>…</a:t>
            </a:r>
            <a:r>
              <a:rPr lang="ru-RU" b="1" i="1" u="none" strike="noStrike" dirty="0">
                <a:effectLst/>
              </a:rPr>
              <a:t>вы нашли себя, поняв что вам нравится делать больше всего, что теперь будет дарить вам значимость и приносить доход, что вы сможете теперь этому посвятить всю оставшую</a:t>
            </a:r>
            <a:r>
              <a:rPr lang="ru-RU" b="1" i="1" dirty="0"/>
              <a:t>ся жизнь</a:t>
            </a:r>
            <a:r>
              <a:rPr lang="ru-RU" i="0" u="none" strike="noStrike" dirty="0">
                <a:effectLst/>
              </a:rPr>
              <a:t>».</a:t>
            </a:r>
          </a:p>
          <a:p>
            <a:pPr algn="r"/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(Евангелие от Луки 10:17-20, альтернативное прочтение)</a:t>
            </a:r>
            <a:endParaRPr lang="en-RU" dirty="0">
              <a:solidFill>
                <a:srgbClr val="EEEAD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828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EC07A-99B7-1B87-7605-716EDF408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94853"/>
            <a:ext cx="10944226" cy="4986784"/>
          </a:xfrm>
        </p:spPr>
        <p:txBody>
          <a:bodyPr/>
          <a:lstStyle/>
          <a:p>
            <a:r>
              <a:rPr lang="ru-RU" b="0" i="0" u="none" strike="noStrike" dirty="0">
                <a:solidFill>
                  <a:srgbClr val="EEEAD2"/>
                </a:solidFill>
                <a:effectLst/>
              </a:rPr>
              <a:t>«</a:t>
            </a:r>
            <a:r>
              <a:rPr lang="ru-RU" b="0" i="1" u="none" strike="noStrike" dirty="0">
                <a:solidFill>
                  <a:srgbClr val="EEEAD2"/>
                </a:solidFill>
                <a:effectLst/>
              </a:rPr>
              <a:t>Один мой друг — он стоил двух — он ждать не привык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b="0" i="1" u="none" strike="noStrike" dirty="0">
                <a:solidFill>
                  <a:srgbClr val="EEEAD2"/>
                </a:solidFill>
                <a:effectLst/>
              </a:rPr>
              <a:t>Был каждый день последним из дней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b="0" i="1" u="none" strike="noStrike" dirty="0">
                <a:solidFill>
                  <a:srgbClr val="EEEAD2"/>
                </a:solidFill>
                <a:effectLst/>
              </a:rPr>
              <a:t>Он пробовал на прочность этот мир каждый миг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b="0" i="1" u="none" strike="noStrike" dirty="0">
                <a:solidFill>
                  <a:srgbClr val="EEEAD2"/>
                </a:solidFill>
                <a:effectLst/>
              </a:rPr>
              <a:t>Мир оказался прочней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b="0" i="1" u="none" strike="noStrike" dirty="0">
                <a:solidFill>
                  <a:srgbClr val="EEEAD2"/>
                </a:solidFill>
                <a:effectLst/>
              </a:rPr>
              <a:t>Ну, что же? Спи спокойно, позабытый кумир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b="0" i="1" u="none" strike="noStrike" dirty="0">
                <a:solidFill>
                  <a:srgbClr val="EEEAD2"/>
                </a:solidFill>
                <a:effectLst/>
              </a:rPr>
              <a:t>Ты брал свои вершины не раз</a:t>
            </a:r>
            <a:br>
              <a:rPr lang="ru-RU" i="1" dirty="0">
                <a:solidFill>
                  <a:srgbClr val="EEEAD2"/>
                </a:solidFill>
              </a:rPr>
            </a:br>
            <a:r>
              <a:rPr lang="ru-RU" b="1" i="1" u="none" strike="noStrike" dirty="0">
                <a:effectLst/>
              </a:rPr>
              <a:t>Не стоит прогибаться под изменчивый мир</a:t>
            </a:r>
            <a:br>
              <a:rPr lang="ru-RU" b="1" i="1" dirty="0"/>
            </a:br>
            <a:r>
              <a:rPr lang="ru-RU" b="1" i="1" u="none" strike="noStrike" dirty="0">
                <a:effectLst/>
              </a:rPr>
              <a:t>Пусть лучше он прогнётся под нас</a:t>
            </a:r>
            <a:br>
              <a:rPr lang="ru-RU" b="1" i="1" dirty="0"/>
            </a:br>
            <a:r>
              <a:rPr lang="ru-RU" b="1" i="1" u="none" strike="noStrike" dirty="0">
                <a:effectLst/>
              </a:rPr>
              <a:t>Однажды он прогнётся под нас</a:t>
            </a:r>
            <a:r>
              <a:rPr lang="ru-RU" b="0" i="0" u="none" strike="noStrike" dirty="0">
                <a:effectLst/>
              </a:rPr>
              <a:t>»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(Андрей Макаревич, </a:t>
            </a:r>
            <a:br>
              <a:rPr lang="ru-RU" dirty="0">
                <a:solidFill>
                  <a:srgbClr val="EEEAD2"/>
                </a:solidFill>
              </a:rPr>
            </a:br>
            <a:r>
              <a:rPr lang="ru-RU" dirty="0">
                <a:solidFill>
                  <a:srgbClr val="EEEAD2"/>
                </a:solidFill>
              </a:rPr>
              <a:t>группа «</a:t>
            </a:r>
            <a:r>
              <a:rPr lang="ru-RU" i="1" dirty="0">
                <a:solidFill>
                  <a:srgbClr val="EEEAD2"/>
                </a:solidFill>
              </a:rPr>
              <a:t>Машина времени</a:t>
            </a:r>
            <a:r>
              <a:rPr lang="ru-RU" dirty="0">
                <a:solidFill>
                  <a:srgbClr val="EEEAD2"/>
                </a:solidFill>
              </a:rPr>
              <a:t>», 1997 год)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568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59996-1AD8-5C29-CF06-1BD58FD4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269141"/>
          </a:xfrm>
        </p:spPr>
        <p:txBody>
          <a:bodyPr/>
          <a:lstStyle/>
          <a:p>
            <a:r>
              <a:rPr lang="ru-RU" dirty="0"/>
              <a:t>С ЧЕГО МЫ НАЧАЛИ </a:t>
            </a:r>
            <a:br>
              <a:rPr lang="ru-RU" dirty="0"/>
            </a:br>
            <a:r>
              <a:rPr lang="ru-RU" dirty="0"/>
              <a:t>В ПРОШЛЫЙ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8556A-FAC2-265F-7DA1-96E572A22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82587"/>
            <a:ext cx="10944226" cy="372214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Лишь вера в Христа достаточно разумна и крепка</a:t>
            </a:r>
            <a:r>
              <a:rPr lang="ru-RU" dirty="0"/>
              <a:t>. С практической точки зрения это означает, что доверие Богу намного </a:t>
            </a:r>
            <a:r>
              <a:rPr lang="ru-RU" b="1" dirty="0"/>
              <a:t>сильнее</a:t>
            </a:r>
            <a:r>
              <a:rPr lang="ru-RU" dirty="0"/>
              <a:t>, </a:t>
            </a:r>
            <a:r>
              <a:rPr lang="ru-RU" b="1" dirty="0"/>
              <a:t>сложнее</a:t>
            </a:r>
            <a:r>
              <a:rPr lang="ru-RU" dirty="0"/>
              <a:t>, </a:t>
            </a:r>
            <a:r>
              <a:rPr lang="ru-RU" b="1" dirty="0"/>
              <a:t>смелее</a:t>
            </a:r>
            <a:r>
              <a:rPr lang="ru-RU" dirty="0"/>
              <a:t>, </a:t>
            </a:r>
            <a:r>
              <a:rPr lang="ru-RU" b="1" dirty="0"/>
              <a:t>смиренней</a:t>
            </a:r>
            <a:r>
              <a:rPr lang="ru-RU" dirty="0"/>
              <a:t>, чем мы привыкли думать.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Всем нам стоит проверять на прочность свои убеждения. В частности, нам следует задаваться вопросом: «</a:t>
            </a:r>
            <a:r>
              <a:rPr lang="ru-RU" i="1" dirty="0"/>
              <a:t>Может ли кто-либо быть действительно последовательным в том, во что я верю? Является ли моя система ценностей реальной и практичной?</a:t>
            </a:r>
            <a:r>
              <a:rPr lang="ru-RU" dirty="0"/>
              <a:t>»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194534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AA494-9BEC-2670-5130-543433B53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98233"/>
          </a:xfrm>
        </p:spPr>
        <p:txBody>
          <a:bodyPr/>
          <a:lstStyle/>
          <a:p>
            <a:r>
              <a:rPr lang="ru-RU" dirty="0"/>
              <a:t>ПРОБЛЕМЫ СОВРЕМЕННОГО ВОСПРИЯТИЯ СЕБЯ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AF409-08C5-0E18-815E-8E0D2B22C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47134"/>
            <a:ext cx="10944226" cy="3657599"/>
          </a:xfrm>
        </p:spPr>
        <p:txBody>
          <a:bodyPr/>
          <a:lstStyle/>
          <a:p>
            <a:r>
              <a:rPr lang="ru-RU" dirty="0"/>
              <a:t>У современного восприятия себя есть четыре существенные проблемы. Оно: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Непоследовательно</a:t>
            </a:r>
            <a:r>
              <a:rPr lang="ru-RU" dirty="0"/>
              <a:t> в своих убеждениях;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Нереально</a:t>
            </a:r>
            <a:r>
              <a:rPr lang="ru-RU" dirty="0"/>
              <a:t> в своих ожиданиях;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Несвязно</a:t>
            </a:r>
            <a:r>
              <a:rPr lang="ru-RU" dirty="0"/>
              <a:t> в своих отношениях;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Невыносимо</a:t>
            </a:r>
            <a:r>
              <a:rPr lang="ru-RU" dirty="0"/>
              <a:t> в своих проявлениях.</a:t>
            </a:r>
          </a:p>
          <a:p>
            <a:r>
              <a:rPr lang="ru-RU" dirty="0"/>
              <a:t>Но между традиционным и современным есть ещё один путь поиска понимания и принятия себя.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303372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6EF32-AE24-430B-622B-5CBDDFD68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34701"/>
            <a:ext cx="10944226" cy="484693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i="1" dirty="0"/>
              <a:t>Здесь суставы вялы, а пространства огромны</a:t>
            </a:r>
            <a:br>
              <a:rPr lang="ru-RU" i="1" dirty="0"/>
            </a:br>
            <a:r>
              <a:rPr lang="ru-RU" i="1" dirty="0"/>
              <a:t>Здесь составы смяли, чтобы сделать колонны</a:t>
            </a:r>
            <a:br>
              <a:rPr lang="ru-RU" i="1" dirty="0"/>
            </a:br>
            <a:r>
              <a:rPr lang="ru-RU" i="1" dirty="0"/>
              <a:t>Одни слова для кухонь, другие — для улиц</a:t>
            </a:r>
            <a:br>
              <a:rPr lang="ru-RU" i="1" dirty="0"/>
            </a:br>
            <a:r>
              <a:rPr lang="ru-RU" i="1" dirty="0"/>
              <a:t>Здесь сброшены орлы ради бройлерных куриц</a:t>
            </a:r>
            <a:br>
              <a:rPr lang="ru-RU" i="1" dirty="0"/>
            </a:br>
            <a:r>
              <a:rPr lang="ru-RU" i="1" dirty="0"/>
              <a:t>И я держу равнение, даже целуясь</a:t>
            </a:r>
            <a:r>
              <a:rPr lang="ru-RU" dirty="0"/>
              <a:t>»</a:t>
            </a:r>
          </a:p>
          <a:p>
            <a:pPr algn="r"/>
            <a:r>
              <a:rPr lang="ru-RU" dirty="0"/>
              <a:t>(слова Ильи Кормильцева, </a:t>
            </a:r>
            <a:br>
              <a:rPr lang="ru-RU" dirty="0"/>
            </a:br>
            <a:r>
              <a:rPr lang="ru-RU" dirty="0"/>
              <a:t>группа «</a:t>
            </a:r>
            <a:r>
              <a:rPr lang="ru-RU" i="1" dirty="0"/>
              <a:t>Наутилус Помпилиус</a:t>
            </a:r>
            <a:r>
              <a:rPr lang="ru-RU" dirty="0"/>
              <a:t>», 1986 год)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Илья Кормильцев изначально описывал ощущения любого человека в тоталитарном обществе. Сегодня – это те ощущения, что испытывает думающий человек в обществе новых, странных и нелогичных ценностей.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672329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FA427-EAAB-CA16-2CD9-79BF4B64B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677931"/>
          </a:xfrm>
        </p:spPr>
        <p:txBody>
          <a:bodyPr/>
          <a:lstStyle/>
          <a:p>
            <a:r>
              <a:rPr lang="ru-RU" dirty="0"/>
              <a:t>ЛИШЬ В ВЕРЕ В ХРИСТА Я ОБРЕТАЮ ИСТИННОГО СЕБЯ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3BD60-F9F4-5F9C-5840-45890853F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216075"/>
            <a:ext cx="10944226" cy="3265561"/>
          </a:xfrm>
        </p:spPr>
        <p:txBody>
          <a:bodyPr/>
          <a:lstStyle/>
          <a:p>
            <a:r>
              <a:rPr lang="ru-RU" dirty="0"/>
              <a:t>Потому что лишь в Иисусе Христе моя идентичность: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Познаётся</a:t>
            </a:r>
            <a:r>
              <a:rPr lang="ru-RU" dirty="0"/>
              <a:t>, а не подавляется;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Постигается</a:t>
            </a:r>
            <a:r>
              <a:rPr lang="ru-RU" dirty="0"/>
              <a:t>, а не выдумывается;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Преображается</a:t>
            </a:r>
            <a:r>
              <a:rPr lang="ru-RU" dirty="0"/>
              <a:t>, а не подстраивается;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Принимается</a:t>
            </a:r>
            <a:r>
              <a:rPr lang="ru-RU" dirty="0"/>
              <a:t>, а не достигается.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120428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90A0-1240-8425-D9B7-A8D12D0F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</p:spPr>
        <p:txBody>
          <a:bodyPr/>
          <a:lstStyle/>
          <a:p>
            <a:pPr algn="l"/>
            <a:r>
              <a:rPr lang="ru-RU" baseline="30000" dirty="0">
                <a:solidFill>
                  <a:srgbClr val="EEEAD2"/>
                </a:solidFill>
                <a:ea typeface="Times New Roman" panose="02020603050405020304" pitchFamily="18" charset="0"/>
              </a:rPr>
              <a:t>10</a:t>
            </a:r>
            <a:r>
              <a:rPr lang="ru-RU" baseline="30000" dirty="0">
                <a:solidFill>
                  <a:srgbClr val="EEEAD2"/>
                </a:solidFill>
                <a:effectLst/>
                <a:ea typeface="Times New Roman" panose="02020603050405020304" pitchFamily="18" charset="0"/>
              </a:rPr>
              <a:t>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17 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Семьдесят учеников возвратились к Иисусу радостные:</a:t>
            </a:r>
            <a:r>
              <a:rPr lang="ru-RU" dirty="0">
                <a:solidFill>
                  <a:srgbClr val="EEEAD2"/>
                </a:solidFill>
              </a:rPr>
              <a:t> «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Господи», – говорили они, – «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даже демоны подчиняются нам, когда мы приказываем им Твоим именем!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» 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18 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Иисус ответил: «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Я видел, как сатана упал с неба, словно молния! </a:t>
            </a:r>
            <a:r>
              <a:rPr lang="ru-RU" u="none" strike="noStrike" baseline="30000" dirty="0">
                <a:solidFill>
                  <a:srgbClr val="EEEAD2"/>
                </a:solidFill>
                <a:effectLst/>
              </a:rPr>
              <a:t>19</a:t>
            </a:r>
            <a:r>
              <a:rPr lang="ru-RU" i="1" u="none" strike="noStrike" baseline="30000" dirty="0">
                <a:solidFill>
                  <a:srgbClr val="EEEAD2"/>
                </a:solidFill>
                <a:effectLst/>
              </a:rPr>
              <a:t> 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Вот, </a:t>
            </a:r>
            <a:r>
              <a:rPr lang="ru-RU" b="1" i="1" u="none" strike="noStrike" dirty="0">
                <a:effectLst/>
              </a:rPr>
              <a:t>Я дал вам власть</a:t>
            </a:r>
            <a:r>
              <a:rPr lang="ru-RU" i="1" u="none" strike="noStrike" dirty="0">
                <a:effectLst/>
              </a:rPr>
              <a:t> 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наступать без вреда для вас на змей и скорпионов и преодолевать всю силу врага. </a:t>
            </a:r>
            <a:r>
              <a:rPr lang="ru-RU" u="none" strike="noStrike" baseline="30000" dirty="0">
                <a:solidFill>
                  <a:srgbClr val="EEEAD2"/>
                </a:solidFill>
                <a:effectLst/>
              </a:rPr>
              <a:t>20</a:t>
            </a:r>
            <a:r>
              <a:rPr lang="ru-RU" i="1" u="none" strike="noStrike" baseline="30000" dirty="0">
                <a:solidFill>
                  <a:srgbClr val="EEEAD2"/>
                </a:solidFill>
                <a:effectLst/>
              </a:rPr>
              <a:t> 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Но радуйтесь не тому, что духи вам подчиняются, а тому, что ваши имена записаны на небесах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».</a:t>
            </a:r>
          </a:p>
          <a:p>
            <a:pPr algn="r"/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(Евангелие от Луки 10:17-20)</a:t>
            </a:r>
            <a:endParaRPr lang="en-RU" dirty="0">
              <a:solidFill>
                <a:srgbClr val="EEEAD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337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7B2CC-D2D6-EBD6-9578-3C17D3FB6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29291"/>
          </a:xfrm>
        </p:spPr>
        <p:txBody>
          <a:bodyPr/>
          <a:lstStyle/>
          <a:p>
            <a:r>
              <a:rPr lang="ru-RU" dirty="0"/>
              <a:t>ТРИ ВОСПРИЯТИЯ СЕБЯ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7470A-CB31-41CF-25CA-C28873EF0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570617"/>
            <a:ext cx="10944226" cy="401260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Традиционное: «снаружи внутрь». Современное: «изнутри наружу». Между этими двумя есть ещё один путь поиска себя.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Христианское: «от Бога к самому сердцу и от самого сердца наружу».</a:t>
            </a:r>
            <a:r>
              <a:rPr lang="en-US" b="1" dirty="0"/>
              <a:t> </a:t>
            </a:r>
            <a:r>
              <a:rPr lang="ru-RU" dirty="0">
                <a:solidFill>
                  <a:srgbClr val="EEEAD2"/>
                </a:solidFill>
              </a:rPr>
              <a:t>С одной стороны, в Христианстве мы полагаемся на внешнее откровение (в природе и в Писании), но, с другой стороны, мы также опираемся и на внутреннее свидетельство Духа Святого в нашем сердце. «Д</a:t>
            </a:r>
            <a:r>
              <a:rPr lang="ru-RU" b="0" i="0" u="none" strike="noStrike" dirty="0">
                <a:solidFill>
                  <a:srgbClr val="EEEAD2"/>
                </a:solidFill>
                <a:effectLst/>
              </a:rPr>
              <a:t>аже если наше сердце осуждает нас, </a:t>
            </a:r>
            <a:r>
              <a:rPr lang="ru-RU" b="0" i="1" u="none" strike="noStrike" dirty="0">
                <a:solidFill>
                  <a:srgbClr val="EEEAD2"/>
                </a:solidFill>
                <a:effectLst/>
              </a:rPr>
              <a:t>мы можем успокоить его</a:t>
            </a:r>
            <a:r>
              <a:rPr lang="ru-RU" b="0" i="0" u="none" strike="noStrike" dirty="0">
                <a:solidFill>
                  <a:srgbClr val="EEEAD2"/>
                </a:solidFill>
                <a:effectLst/>
              </a:rPr>
              <a:t>, потому что Бог больше нашего сердца и знает все» (1 Иоанна 3:20)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442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BC976-DC99-1845-F28C-4EDF68730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55202"/>
          </a:xfrm>
        </p:spPr>
        <p:txBody>
          <a:bodyPr/>
          <a:lstStyle/>
          <a:p>
            <a:r>
              <a:rPr lang="ru-RU" dirty="0"/>
              <a:t>ПОЗНАВАЕМАЯ СУЩНОСТЬ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42478-A7C4-6E9B-5919-AED57E588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96527"/>
            <a:ext cx="10944226" cy="3685109"/>
          </a:xfrm>
        </p:spPr>
        <p:txBody>
          <a:bodyPr/>
          <a:lstStyle/>
          <a:p>
            <a:r>
              <a:rPr lang="ru-RU" dirty="0"/>
              <a:t>Обретя отношения с Богом, мы теперь познаём себя и свои желания, открывая то, какими нас создал Господь.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Традиционное понимание себя укоренило бы его в том, что ученики </a:t>
            </a:r>
            <a:r>
              <a:rPr lang="ru-RU" b="1" u="sng" dirty="0">
                <a:solidFill>
                  <a:srgbClr val="FABD2B"/>
                </a:solidFill>
              </a:rPr>
              <a:t>сделали</a:t>
            </a:r>
            <a:r>
              <a:rPr lang="ru-RU" dirty="0"/>
              <a:t> для общества;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Современное понимание себя укоренило бы его в том, что ученикам </a:t>
            </a:r>
            <a:r>
              <a:rPr lang="ru-RU" b="1" u="sng" dirty="0">
                <a:solidFill>
                  <a:srgbClr val="FABD2B"/>
                </a:solidFill>
              </a:rPr>
              <a:t>нравится</a:t>
            </a:r>
            <a:r>
              <a:rPr lang="ru-RU" dirty="0"/>
              <a:t> то, что они делают;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Но Христианское понимание себя укоренено в нашей </a:t>
            </a:r>
            <a:r>
              <a:rPr lang="ru-RU" b="1" u="sng" dirty="0">
                <a:solidFill>
                  <a:srgbClr val="FABD2B"/>
                </a:solidFill>
              </a:rPr>
              <a:t>связи</a:t>
            </a:r>
            <a:r>
              <a:rPr lang="ru-RU" dirty="0"/>
              <a:t> с Богом, которую мы ощущаем в глубине нашего </a:t>
            </a:r>
            <a:r>
              <a:rPr lang="ru-RU" b="1" u="sng" dirty="0">
                <a:solidFill>
                  <a:srgbClr val="FABD2B"/>
                </a:solidFill>
              </a:rPr>
              <a:t>сердца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671963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66CFD-B30B-9A31-31C5-14F94B00C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80913"/>
            <a:ext cx="10944226" cy="49007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мы относимся к нашим поражениям? Как воспринимаем наши победы? Можем ли мы действительно сказать, что наше понимание и восприятие себя и что наша идентичность укоренены в Боге? Находим ли мы в Нём нашу ценность и наше ободрение прежде всего?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Лишь в вере в Христа я обретаю истинного себя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890728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6F4D55-011D-870F-3E14-AB96EF129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512064"/>
            <a:ext cx="5740336" cy="4969573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Папочка! Папочка, послушай меня! Что если тебе всю жизнь говорили, что ты туфля, ты туфля, ты туфля. Что если я не хочу быть обувью. Что если я сумочка или шляпка... Нет! Я не хочу, чтобы ты покупал мне шляпу. Я говорю, что я шляпа. Это метафора, папочка!</a:t>
            </a:r>
            <a:r>
              <a:rPr lang="ru-RU" dirty="0">
                <a:solidFill>
                  <a:srgbClr val="EEEAD2"/>
                </a:solidFill>
              </a:rPr>
              <a:t>»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(Рейчел в сериале «Друзья»)</a:t>
            </a:r>
            <a:endParaRPr lang="en-RU" dirty="0">
              <a:solidFill>
                <a:srgbClr val="EEEAD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EF6550-6A14-C67B-E371-E197C6064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93408" y="365760"/>
            <a:ext cx="4874705" cy="5115877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«Существо, чьи стремления необъяснимы и непримиримы, чьи желания, в глубине души совершенно неорганизованны настолько, что мы жаждем владеть чем-то и не хотим одновременно обладать этим»</a:t>
            </a:r>
            <a:endParaRPr lang="en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r">
              <a:spcBef>
                <a:spcPts val="0"/>
              </a:spcBef>
              <a:spcAft>
                <a:spcPts val="600"/>
              </a:spcAft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(Фрэнсис </a:t>
            </a:r>
            <a:r>
              <a:rPr lang="ru-RU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Спаффорд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b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Не извиняясь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», 2012 год)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515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90A0-1240-8425-D9B7-A8D12D0F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</p:spPr>
        <p:txBody>
          <a:bodyPr/>
          <a:lstStyle/>
          <a:p>
            <a:pPr algn="l"/>
            <a:r>
              <a:rPr lang="ru-RU" baseline="30000" dirty="0">
                <a:solidFill>
                  <a:srgbClr val="EEEAD2"/>
                </a:solidFill>
                <a:effectLst/>
                <a:ea typeface="Times New Roman" panose="02020603050405020304" pitchFamily="18" charset="0"/>
              </a:rPr>
              <a:t>10: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21 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Тут Иисус возликовал в Святом Духе и сказал: «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Я славлю Тебя, Отец, Господь неба и земли, за то, что Ты, утаив от мудрецов и ученых, </a:t>
            </a:r>
            <a:r>
              <a:rPr lang="ru-RU" b="1" i="1" u="none" strike="noStrike" dirty="0">
                <a:effectLst/>
              </a:rPr>
              <a:t>открыл это младенцам</a:t>
            </a:r>
            <a:r>
              <a:rPr lang="ru-RU" i="1" u="none" strike="noStrike" dirty="0">
                <a:effectLst/>
              </a:rPr>
              <a:t>. 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Да, Отец, это было угодно Тебе! </a:t>
            </a:r>
            <a:r>
              <a:rPr lang="ru-RU" u="none" strike="noStrike" baseline="30000" dirty="0">
                <a:solidFill>
                  <a:srgbClr val="EEEAD2"/>
                </a:solidFill>
                <a:effectLst/>
              </a:rPr>
              <a:t>22</a:t>
            </a:r>
            <a:r>
              <a:rPr lang="ru-RU" i="1" u="none" strike="noStrike" baseline="30000" dirty="0">
                <a:solidFill>
                  <a:srgbClr val="EEEAD2"/>
                </a:solidFill>
                <a:effectLst/>
              </a:rPr>
              <a:t> 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Отец вверил Мне все. </a:t>
            </a:r>
            <a:r>
              <a:rPr lang="ru-RU" b="1" i="1" u="none" strike="noStrike" dirty="0">
                <a:effectLst/>
              </a:rPr>
              <a:t>Никто не знает, кто есть Сын, кроме Отца, и никто не знает, кто есть Отец, кроме Сына и того, кого Сын избирает, чтобы открыть ему Отца</a:t>
            </a:r>
            <a:r>
              <a:rPr lang="ru-RU" i="0" u="none" strike="noStrike" dirty="0">
                <a:effectLst/>
              </a:rPr>
              <a:t>».</a:t>
            </a:r>
          </a:p>
          <a:p>
            <a:pPr algn="r"/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(Евангелие от Луки 10:21-22)</a:t>
            </a:r>
            <a:endParaRPr lang="en-RU" dirty="0">
              <a:solidFill>
                <a:srgbClr val="EEEAD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947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6A602-A181-3FF2-DDBE-8987EB06F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31443"/>
          </a:xfrm>
        </p:spPr>
        <p:txBody>
          <a:bodyPr/>
          <a:lstStyle/>
          <a:p>
            <a:r>
              <a:rPr lang="ru-RU" dirty="0"/>
              <a:t>ПОСТИГАЕМАЯ СУЩНОСТЬ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0B8DC-B78D-54FA-BE25-19E256749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572768"/>
            <a:ext cx="10944226" cy="4035551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Никто не открывает себя и свои желания самостоятельно. Мы всегда полагаемся на то, что другие люди думают о нас. Просто в традиционном обществе мы искали себя в нашей семье, а в современном - мы находим себя в нашем окружении. Но </a:t>
            </a:r>
            <a:r>
              <a:rPr lang="ru-RU" b="1" dirty="0"/>
              <a:t>Христианство приглашает нас постичь, кто мы есть в обществе Троицы</a:t>
            </a:r>
            <a:r>
              <a:rPr lang="ru-RU" dirty="0"/>
              <a:t>. Мы постигаем себя в: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Замысле</a:t>
            </a:r>
            <a:r>
              <a:rPr lang="ru-RU" dirty="0"/>
              <a:t> Отца;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Заместительной жертве</a:t>
            </a:r>
            <a:r>
              <a:rPr lang="ru-RU" dirty="0"/>
              <a:t> Сына;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Залоге</a:t>
            </a:r>
            <a:r>
              <a:rPr lang="ru-RU" dirty="0"/>
              <a:t> Духа Святого.</a:t>
            </a:r>
          </a:p>
        </p:txBody>
      </p:sp>
    </p:spTree>
    <p:extLst>
      <p:ext uri="{BB962C8B-B14F-4D97-AF65-F5344CB8AC3E}">
        <p14:creationId xmlns:p14="http://schemas.microsoft.com/office/powerpoint/2010/main" val="3773685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F21F0-B66A-B9B4-616F-7DCCB4238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46175"/>
            <a:ext cx="10944226" cy="483546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Кто является той группой людей, в которой я ищу себя? Какую роль в моём понимании себя играют мои родители и их ожидания? Как формирует меня моё окружение на работе или в жизни? Но самое главное, нахожу ли я уверенность в том, кто я есть, раз за разом возвращаясь к тому, что Христос сделал для меня? К тому, сколь сильно я любим Отцом? К тому, как близок Дух Святой, наполняющий меня?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Лишь в вере в Христа я нахожу истинного себя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359369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F9F25-AC83-3DA3-A371-ABF5109F4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33984"/>
            <a:ext cx="10944226" cy="4847653"/>
          </a:xfrm>
          <a:noFill/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Иронично, что именно тогда, когда, как нам современным людям кажется, мы наиболее свободны, мы более всего порабощены ключевыми верованиями нашей собственной культуры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… 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Мы никогда не сможем постичь себя самостоятельно. Мы открываем, кто мы есть, когда сталкиваемся с другими лицом к лицу в работе, в любви, в постижении».</a:t>
            </a:r>
            <a:endParaRPr lang="en-RU" dirty="0">
              <a:solidFill>
                <a:srgbClr val="EEEAD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(Роберт Белла 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Привычки сердца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</a:t>
            </a:r>
            <a:r>
              <a:rPr lang="ru-RU" dirty="0">
                <a:solidFill>
                  <a:srgbClr val="EEEAD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925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90A0-1240-8425-D9B7-A8D12D0F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</p:spPr>
        <p:txBody>
          <a:bodyPr/>
          <a:lstStyle/>
          <a:p>
            <a:pPr algn="l"/>
            <a:r>
              <a:rPr lang="ru-RU" baseline="30000" dirty="0">
                <a:solidFill>
                  <a:srgbClr val="EEEAD2"/>
                </a:solidFill>
                <a:ea typeface="Times New Roman" panose="02020603050405020304" pitchFamily="18" charset="0"/>
              </a:rPr>
              <a:t>10</a:t>
            </a:r>
            <a:r>
              <a:rPr lang="ru-RU" baseline="30000" dirty="0">
                <a:solidFill>
                  <a:srgbClr val="EEEAD2"/>
                </a:solidFill>
                <a:effectLst/>
                <a:ea typeface="Times New Roman" panose="02020603050405020304" pitchFamily="18" charset="0"/>
              </a:rPr>
              <a:t>: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17 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Семьдесят учеников возвратились к Иисусу радостные:</a:t>
            </a:r>
            <a:r>
              <a:rPr lang="ru-RU" dirty="0">
                <a:solidFill>
                  <a:srgbClr val="EEEAD2"/>
                </a:solidFill>
              </a:rPr>
              <a:t> «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Господи», – говорили они, – «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даже демоны подчиняются нам, когда мы приказываем им Твоим именем!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» 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18 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Иисус ответил: «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Я видел, как сатана упал с неба, словно молния! </a:t>
            </a:r>
            <a:r>
              <a:rPr lang="ru-RU" u="none" strike="noStrike" baseline="30000" dirty="0">
                <a:solidFill>
                  <a:srgbClr val="EEEAD2"/>
                </a:solidFill>
                <a:effectLst/>
              </a:rPr>
              <a:t>19</a:t>
            </a:r>
            <a:r>
              <a:rPr lang="ru-RU" i="1" u="none" strike="noStrike" baseline="30000" dirty="0">
                <a:solidFill>
                  <a:srgbClr val="EEEAD2"/>
                </a:solidFill>
                <a:effectLst/>
              </a:rPr>
              <a:t> 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Вот, Я дал вам власть наступать без вреда для вас на змей и скорпионов и преодолевать всю силу врага. </a:t>
            </a:r>
            <a:r>
              <a:rPr lang="ru-RU" u="none" strike="noStrike" baseline="30000" dirty="0">
                <a:solidFill>
                  <a:srgbClr val="EEEAD2"/>
                </a:solidFill>
                <a:effectLst/>
              </a:rPr>
              <a:t>20</a:t>
            </a:r>
            <a:r>
              <a:rPr lang="ru-RU" i="1" u="none" strike="noStrike" baseline="30000" dirty="0">
                <a:solidFill>
                  <a:srgbClr val="EEEAD2"/>
                </a:solidFill>
                <a:effectLst/>
              </a:rPr>
              <a:t> </a:t>
            </a:r>
            <a:r>
              <a:rPr lang="ru-RU" i="1" u="none" strike="noStrike" dirty="0">
                <a:effectLst/>
              </a:rPr>
              <a:t>Но </a:t>
            </a:r>
            <a:r>
              <a:rPr lang="ru-RU" b="1" i="1" u="none" strike="noStrike" dirty="0">
                <a:effectLst/>
              </a:rPr>
              <a:t>радуйтесь не тому, что духи вам подчиняются, а тому, что ваши имена записаны на небесах</a:t>
            </a:r>
            <a:r>
              <a:rPr lang="ru-RU" i="0" u="none" strike="noStrike" dirty="0">
                <a:effectLst/>
              </a:rPr>
              <a:t>».</a:t>
            </a:r>
          </a:p>
          <a:p>
            <a:pPr algn="r"/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(Евангелие от Луки 10:17-20)</a:t>
            </a:r>
            <a:endParaRPr lang="en-RU" dirty="0">
              <a:solidFill>
                <a:srgbClr val="EEEAD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321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BAEB8-F629-7B49-D7D6-4BDC6F610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26514"/>
          </a:xfrm>
        </p:spPr>
        <p:txBody>
          <a:bodyPr/>
          <a:lstStyle/>
          <a:p>
            <a:r>
              <a:rPr lang="ru-RU" dirty="0"/>
              <a:t>ПРЕОБРАЖАЮЩАЯСЯ СУЩНОСТЬ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BE91A-4DFF-9E23-C5A1-5CD758C1A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67839"/>
            <a:ext cx="10944226" cy="3713797"/>
          </a:xfrm>
        </p:spPr>
        <p:txBody>
          <a:bodyPr/>
          <a:lstStyle/>
          <a:p>
            <a:r>
              <a:rPr lang="ru-RU" dirty="0"/>
              <a:t>Христос не призывает учеников забыть о служении, но взглянуть на него по-другому. Обретая новую сущность во Христе, мы теперь всю оставшуюся жизнь изменяемся, привыкая к этому новому статусу. Благодаря тому, что наши имена записаны на небесах, мы можем по-другому смотреть на то, что: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Мы </a:t>
            </a:r>
            <a:r>
              <a:rPr lang="ru-RU" b="1" u="sng" dirty="0">
                <a:solidFill>
                  <a:srgbClr val="FABD2B"/>
                </a:solidFill>
              </a:rPr>
              <a:t>делаем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Мы </a:t>
            </a:r>
            <a:r>
              <a:rPr lang="ru-RU" b="1" u="sng" dirty="0">
                <a:solidFill>
                  <a:srgbClr val="FABD2B"/>
                </a:solidFill>
              </a:rPr>
              <a:t>думаем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Мы </a:t>
            </a:r>
            <a:r>
              <a:rPr lang="ru-RU" b="1" u="sng" dirty="0">
                <a:solidFill>
                  <a:srgbClr val="FABD2B"/>
                </a:solidFill>
              </a:rPr>
              <a:t>делим</a:t>
            </a:r>
            <a:r>
              <a:rPr lang="ru-RU" dirty="0"/>
              <a:t> с другими.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28786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90327-F777-C757-C0DE-0195AF55E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19329"/>
            <a:ext cx="10944226" cy="476230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наша вера преображает нас? Как она помогает нам выстраивать не только новые связи с Богом, но также и новые связи с теми, кто вокруг нас? Как благодаря нашей вере меняются наши отношения с самыми близкими нам людьми? Как практически наша вера объединяет нас с людьми в церкви? Как она влияет на нашу работу?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Лишь в вере в Христа я нахожу истинного себя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416737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56B19-DC54-4A77-3D70-E6EAAB3B9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73025"/>
            <a:ext cx="10944226" cy="4908612"/>
          </a:xfrm>
          <a:noFill/>
        </p:spPr>
        <p:txBody>
          <a:bodyPr/>
          <a:lstStyle/>
          <a:p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Человек вполне может, а по сути…, вести в нем временную жизнь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…с похвалами других, почестями, уважением и стремлением ко всевозможным земным целям. Ибо век этот, как говорят, наполнен как раз людьми такого рода, в целом преданными миру, умеющими применять свои таланты, накопляющими деньги, уже достигшими успеха или же собирающимися преуспеть... Их имя, возможно, и останется в истории, </a:t>
            </a: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но были ли они поистине собою? Нет, ибо в духовном они были лишены Я, без Я, ради которого стоит всем рискнуть, абсолютно без Я перед Богом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...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</a:t>
            </a:r>
            <a:r>
              <a:rPr lang="ru-RU" dirty="0" err="1">
                <a:solidFill>
                  <a:srgbClr val="EEEAD2"/>
                </a:solidFill>
              </a:rPr>
              <a:t>Сёрен</a:t>
            </a:r>
            <a:r>
              <a:rPr lang="ru-RU" dirty="0">
                <a:solidFill>
                  <a:srgbClr val="EEEAD2"/>
                </a:solidFill>
              </a:rPr>
              <a:t> Кьеркегор «</a:t>
            </a:r>
            <a:r>
              <a:rPr lang="ru-RU" i="1" dirty="0">
                <a:solidFill>
                  <a:srgbClr val="EEEAD2"/>
                </a:solidFill>
              </a:rPr>
              <a:t>Болезнь к смерти</a:t>
            </a:r>
            <a:r>
              <a:rPr lang="ru-RU" dirty="0">
                <a:solidFill>
                  <a:srgbClr val="EEEAD2"/>
                </a:solidFill>
              </a:rPr>
              <a:t>»)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53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90A0-1240-8425-D9B7-A8D12D0F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</p:spPr>
        <p:txBody>
          <a:bodyPr/>
          <a:lstStyle/>
          <a:p>
            <a:pPr algn="l"/>
            <a:r>
              <a:rPr lang="ru-RU" baseline="30000" dirty="0">
                <a:effectLst/>
                <a:ea typeface="Times New Roman" panose="02020603050405020304" pitchFamily="18" charset="0"/>
              </a:rPr>
              <a:t>10:</a:t>
            </a:r>
            <a:r>
              <a:rPr lang="ru-RU" u="none" strike="noStrike" baseline="30000" dirty="0">
                <a:effectLst/>
              </a:rPr>
              <a:t>20</a:t>
            </a:r>
            <a:r>
              <a:rPr lang="ru-RU" i="1" baseline="30000" dirty="0"/>
              <a:t> </a:t>
            </a:r>
            <a:r>
              <a:rPr lang="ru-RU" i="1" u="none" strike="noStrike" dirty="0">
                <a:effectLst/>
              </a:rPr>
              <a:t>…</a:t>
            </a:r>
            <a:r>
              <a:rPr lang="ru-RU" b="1" i="1" u="none" strike="noStrike" dirty="0">
                <a:effectLst/>
              </a:rPr>
              <a:t>радуйтесь</a:t>
            </a:r>
            <a:r>
              <a:rPr lang="ru-RU" i="1" u="none" strike="noStrike" dirty="0">
                <a:effectLst/>
              </a:rPr>
              <a:t> 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не тому, что духи вам подчиняются, а </a:t>
            </a:r>
            <a:r>
              <a:rPr lang="ru-RU" b="1" i="1" u="none" strike="noStrike" dirty="0">
                <a:effectLst/>
              </a:rPr>
              <a:t>тому, что ваши имена записаны на небесах</a:t>
            </a:r>
            <a:r>
              <a:rPr lang="ru-RU" i="0" u="none" strike="noStrike" dirty="0">
                <a:effectLst/>
              </a:rPr>
              <a:t>»… </a:t>
            </a:r>
            <a:r>
              <a:rPr lang="ru-RU" i="0" u="none" strike="noStrike" baseline="30000" dirty="0">
                <a:solidFill>
                  <a:srgbClr val="EEEAD2"/>
                </a:solidFill>
                <a:effectLst/>
              </a:rPr>
              <a:t>23 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Потом Он повернулся к Своим ученикам и сказал так, чтобы слышали только они: «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Блаженны глаза, видящие то, что вы видите. </a:t>
            </a:r>
            <a:r>
              <a:rPr lang="ru-RU" u="none" strike="noStrike" baseline="30000" dirty="0">
                <a:solidFill>
                  <a:srgbClr val="EEEAD2"/>
                </a:solidFill>
                <a:effectLst/>
              </a:rPr>
              <a:t>24</a:t>
            </a:r>
            <a:r>
              <a:rPr lang="ru-RU" i="1" u="none" strike="noStrike" baseline="30000" dirty="0">
                <a:solidFill>
                  <a:srgbClr val="EEEAD2"/>
                </a:solidFill>
                <a:effectLst/>
              </a:rPr>
              <a:t> </a:t>
            </a:r>
            <a:r>
              <a:rPr lang="ru-RU" i="1" u="none" strike="noStrike" dirty="0">
                <a:solidFill>
                  <a:srgbClr val="EEEAD2"/>
                </a:solidFill>
                <a:effectLst/>
              </a:rPr>
              <a:t>Я говорю вам, что много пророков и царей хотели увидеть то, что вы видите, но не увидели, хотели услышать то, что вы слышите, но не услышали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».</a:t>
            </a:r>
            <a:endParaRPr lang="ru-RU" dirty="0">
              <a:solidFill>
                <a:srgbClr val="EEEAD2"/>
              </a:solidFill>
              <a:effectLst/>
              <a:ea typeface="Times New Roman" panose="02020603050405020304" pitchFamily="18" charset="0"/>
            </a:endParaRPr>
          </a:p>
          <a:p>
            <a:pPr algn="r"/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(Евангелие от Луки 10:20 и 23-24)</a:t>
            </a:r>
            <a:endParaRPr lang="en-RU" dirty="0">
              <a:solidFill>
                <a:srgbClr val="EEEAD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6449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027F6-EE6C-DFE3-7EDF-966C30BE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50807"/>
          </a:xfrm>
        </p:spPr>
        <p:txBody>
          <a:bodyPr/>
          <a:lstStyle/>
          <a:p>
            <a:r>
              <a:rPr lang="ru-RU" dirty="0"/>
              <a:t>ПРИНИМАЕМАЯ СУЩНОСТЬ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2C936-DDA3-59E3-8CC7-208D78D0C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592133"/>
            <a:ext cx="10944226" cy="3889504"/>
          </a:xfrm>
        </p:spPr>
        <p:txBody>
          <a:bodyPr/>
          <a:lstStyle/>
          <a:p>
            <a:r>
              <a:rPr lang="ru-RU" dirty="0"/>
              <a:t>Как традиционная, так и современная модели говорят о том, что мы должны каким-то образом заработать своё право на существование. Мы делаем это либо своей полезностью, либо своей уникальностью. И лишь Христианство использует образ ребёнка, чтобы показать, что мы ценны для Бога сами по себе. Мы никогда не сможем нашу сущность во Христе: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Заслужить</a:t>
            </a:r>
            <a:r>
              <a:rPr lang="ru-RU" dirty="0"/>
              <a:t> или </a:t>
            </a:r>
            <a:r>
              <a:rPr lang="ru-RU" b="1" u="sng" dirty="0">
                <a:solidFill>
                  <a:srgbClr val="FABD2B"/>
                </a:solidFill>
              </a:rPr>
              <a:t>отработать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Заработать</a:t>
            </a:r>
            <a:r>
              <a:rPr lang="ru-RU" dirty="0"/>
              <a:t> или </a:t>
            </a:r>
            <a:r>
              <a:rPr lang="ru-RU" b="1" u="sng" dirty="0">
                <a:solidFill>
                  <a:srgbClr val="FABD2B"/>
                </a:solidFill>
              </a:rPr>
              <a:t>отплатить</a:t>
            </a:r>
            <a:r>
              <a:rPr lang="ru-RU" dirty="0"/>
              <a:t>.</a:t>
            </a:r>
          </a:p>
          <a:p>
            <a:r>
              <a:rPr lang="ru-RU" dirty="0"/>
              <a:t>Мы можем лишь принять то, как сильно мы дороги Богу.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160325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64EA7-86FA-59ED-3903-7DBDEF178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7883"/>
            <a:ext cx="10944226" cy="494375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Хотим мы того или нет, но мы склонны проецировать наш жизненный опыт взаимоотношений на Бога. Это может быть как положительный, так и отрицательный опыт семейных или романтических отношений. Но мы должны поступать наоборот, позволяя нашему опыту благодати формировать теперь то, как мы выстраиваем отношения с людьми.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мы смотрим на наши отношения с Богом? Пытаемся ли мы их заслужить? Отработать? Проходя через трудности, думаем ли мы прежде всего о том, что Бог нас наказывает за что-то, или пытаемся постичь то, чему Он хочет нас научить?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Лишь в вере в Христа я нахожу настоящего себя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047157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standing on a concrete wall&#10;&#10;Description automatically generated">
            <a:extLst>
              <a:ext uri="{FF2B5EF4-FFF2-40B4-BE49-F238E27FC236}">
                <a16:creationId xmlns:a16="http://schemas.microsoft.com/office/drawing/2014/main" id="{7F015486-9025-8B3C-6B8F-0E48918CC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173"/>
          </a:xfrm>
        </p:spPr>
      </p:pic>
    </p:spTree>
    <p:extLst>
      <p:ext uri="{BB962C8B-B14F-4D97-AF65-F5344CB8AC3E}">
        <p14:creationId xmlns:p14="http://schemas.microsoft.com/office/powerpoint/2010/main" val="599538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FA427-EAAB-CA16-2CD9-79BF4B64B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677931"/>
          </a:xfrm>
        </p:spPr>
        <p:txBody>
          <a:bodyPr/>
          <a:lstStyle/>
          <a:p>
            <a:r>
              <a:rPr lang="ru-RU" dirty="0"/>
              <a:t>ЛИШЬ В ВЕРЕ В ХРИСТА Я ОБРЕТАЮ ИСТИННОГО СЕБЯ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3BD60-F9F4-5F9C-5840-45890853F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216075"/>
            <a:ext cx="10944226" cy="3265561"/>
          </a:xfrm>
        </p:spPr>
        <p:txBody>
          <a:bodyPr/>
          <a:lstStyle/>
          <a:p>
            <a:r>
              <a:rPr lang="ru-RU" dirty="0"/>
              <a:t>Потому что лишь в Иисусе Христе моя идентичность: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Познаётся</a:t>
            </a:r>
            <a:r>
              <a:rPr lang="ru-RU" dirty="0"/>
              <a:t>, а не подавляется;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Постигается</a:t>
            </a:r>
            <a:r>
              <a:rPr lang="ru-RU" dirty="0"/>
              <a:t>, а не выдумывается;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Преображается</a:t>
            </a:r>
            <a:r>
              <a:rPr lang="ru-RU" dirty="0"/>
              <a:t>, а не подстраивается;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Принимается</a:t>
            </a:r>
            <a:r>
              <a:rPr lang="ru-RU" dirty="0"/>
              <a:t>, а не достигается.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655758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FBEF-A19A-B59A-35DD-F698CEAA9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624143"/>
          </a:xfrm>
        </p:spPr>
        <p:txBody>
          <a:bodyPr/>
          <a:lstStyle/>
          <a:p>
            <a:r>
              <a:rPr lang="ru-RU" dirty="0"/>
              <a:t>ТРИ ВОПРОСА, ЧТОБЫ ПОГОВОРИТЬ С ДРУГОМ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401F8-096D-3949-9D26-E109CE3B2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65468"/>
            <a:ext cx="10944226" cy="3528508"/>
          </a:xfrm>
        </p:spPr>
        <p:txBody>
          <a:bodyPr/>
          <a:lstStyle/>
          <a:p>
            <a:r>
              <a:rPr lang="ru-RU" dirty="0"/>
              <a:t>Вновь позовите на кофе вашего друга, чтобы продолжить разговор о том, во что он верит: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Кто повлиял на твоё восприятие себя? Кто или что сформировало твоё понимание того, кто ты есть?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 какие моменты и почему ты чаще всего сомневаешься в себе, то есть в том, кто ты есть на самом деле?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Как ты поступаешь, когда сталкиваешься с одинаково сильными, но противоречащими друг другу желаниями?</a:t>
            </a:r>
          </a:p>
        </p:txBody>
      </p:sp>
    </p:spTree>
    <p:extLst>
      <p:ext uri="{BB962C8B-B14F-4D97-AF65-F5344CB8AC3E}">
        <p14:creationId xmlns:p14="http://schemas.microsoft.com/office/powerpoint/2010/main" val="42119617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A94BB-3B13-80CE-D95A-DEA2DB557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98233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DF8AB-9821-3923-9BA7-D9146F839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39558"/>
            <a:ext cx="10944226" cy="3642079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Погоня за счастьем осталась последней допустимой целью в жизни, ради которой приносится в жертву абсолютно всё и вся. Порой мы даже кидаем в топку этого счастья самых дорогих и близких нам людей. А иногда и не замечаем, как лишаем себя счастья, отчаянно гонясь за ним. Продолжая рассматривать тот вызов, что вера бросает современному мировоззрению, мы поговорим о том, </a:t>
            </a:r>
            <a:r>
              <a:rPr lang="ru-RU" b="1" dirty="0"/>
              <a:t>как найти своё счастье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3012808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9B98-9E24-1E9B-E8C2-980AD48FB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A5E5-5006-4771-8F86-B9BFF9C0A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4"/>
            <a:ext cx="10944226" cy="3859312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Мы постоянно будем метаться между традиционным пониманием себя и современным, меняя одну группу людей, которая определяет нашу сущность, на другую. Это будет продолжаться ровно до тех пор, пока мы не позволим Богу коснуться нашего сердца. Многие, даже обретя прощение грехов и жизнь вечную, так и не позволяют Создателю коснуться себя, подарив новое представление о себе.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Позвольте именно Богу определять, кто вы есть на самом деле. Ищите и находите себя в Нём и в Его любви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38999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1D0D5-70B7-47E3-6B7C-ECC86F247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16368"/>
            <a:ext cx="10944226" cy="4965268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i="1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Западное понимание формирования нашего понимания себя сокрушительная ноша, как для отдельно взятого человека, так и для общества в целом…</a:t>
            </a:r>
            <a:r>
              <a:rPr lang="en-RU" i="1" dirty="0">
                <a:solidFill>
                  <a:srgbClr val="EEEAD2"/>
                </a:solidFill>
                <a:effectLst/>
              </a:rPr>
              <a:t> </a:t>
            </a: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Важно не то, что думает обо мне общество, не то, каким я сам вижу себя, но то, что думает обо мне Бог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r">
              <a:spcBef>
                <a:spcPts val="0"/>
              </a:spcBef>
              <a:spcAft>
                <a:spcPts val="600"/>
              </a:spcAft>
            </a:pPr>
            <a:r>
              <a:rPr lang="ru-RU" dirty="0">
                <a:solidFill>
                  <a:srgbClr val="EEEAD2"/>
                </a:solidFill>
              </a:rPr>
              <a:t>(Тимоти Келлер «</a:t>
            </a:r>
            <a:r>
              <a:rPr lang="ru-RU" i="1" dirty="0">
                <a:solidFill>
                  <a:srgbClr val="EEEAD2"/>
                </a:solidFill>
              </a:rPr>
              <a:t>Разбираясь с Богом</a:t>
            </a:r>
            <a:r>
              <a:rPr lang="ru-RU" dirty="0">
                <a:solidFill>
                  <a:srgbClr val="EEEAD2"/>
                </a:solidFill>
              </a:rPr>
              <a:t>»)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2854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AE98BC-D3D4-43A3-A423-022DEC00C7DD}">
  <ds:schemaRefs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62589e56-49db-468b-8cef-9bc6768a6759"/>
    <ds:schemaRef ds:uri="http://schemas.microsoft.com/office/2006/metadata/properties"/>
    <ds:schemaRef ds:uri="http://schemas.openxmlformats.org/package/2006/metadata/core-properties"/>
    <ds:schemaRef ds:uri="9d1a634f-6735-4db6-bcd6-aa97ff485f62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113496</TotalTime>
  <Words>2750</Words>
  <Application>Microsoft Macintosh PowerPoint</Application>
  <PresentationFormat>Widescreen</PresentationFormat>
  <Paragraphs>111</Paragraphs>
  <Slides>38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ДВА ВОСПРИЯТИЯ СЕБЯ</vt:lpstr>
      <vt:lpstr>КАК МЫ «ДОШЛИ ДО ЖИЗНИ ТАКОЙ»?</vt:lpstr>
      <vt:lpstr>ЭКСПРЕССИВНЫЙ ИНДИВИДУАЛИЗМ</vt:lpstr>
      <vt:lpstr>PowerPoint Presentation</vt:lpstr>
      <vt:lpstr>PowerPoint Presentation</vt:lpstr>
      <vt:lpstr>С ЧЕГО МЫ НАЧАЛИ  В ПРОШЛЫЙ РАЗ</vt:lpstr>
      <vt:lpstr>ПРОБЛЕМЫ СОВРЕМЕННОГО ВОСПРИЯТИЯ СЕБЯ</vt:lpstr>
      <vt:lpstr>PowerPoint Presentation</vt:lpstr>
      <vt:lpstr>ЛИШЬ В ВЕРЕ В ХРИСТА Я ОБРЕТАЮ ИСТИННОГО СЕБЯ</vt:lpstr>
      <vt:lpstr>PowerPoint Presentation</vt:lpstr>
      <vt:lpstr>ТРИ ВОСПРИЯТИЯ СЕБЯ</vt:lpstr>
      <vt:lpstr>ПОЗНАВАЕМАЯ СУЩНОСТЬ</vt:lpstr>
      <vt:lpstr>PowerPoint Presentation</vt:lpstr>
      <vt:lpstr>PowerPoint Presentation</vt:lpstr>
      <vt:lpstr>PowerPoint Presentation</vt:lpstr>
      <vt:lpstr>ПОСТИГАЕМАЯ СУЩНОСТЬ</vt:lpstr>
      <vt:lpstr>PowerPoint Presentation</vt:lpstr>
      <vt:lpstr>PowerPoint Presentation</vt:lpstr>
      <vt:lpstr>PowerPoint Presentation</vt:lpstr>
      <vt:lpstr>ПРЕОБРАЖАЮЩАЯСЯ СУЩНОСТЬ</vt:lpstr>
      <vt:lpstr>PowerPoint Presentation</vt:lpstr>
      <vt:lpstr>PowerPoint Presentation</vt:lpstr>
      <vt:lpstr>PowerPoint Presentation</vt:lpstr>
      <vt:lpstr>ПРИНИМАЕМАЯ СУЩНОСТЬ</vt:lpstr>
      <vt:lpstr>PowerPoint Presentation</vt:lpstr>
      <vt:lpstr>PowerPoint Presentation</vt:lpstr>
      <vt:lpstr>ЛИШЬ В ВЕРЕ В ХРИСТА Я ОБРЕТАЮ ИСТИННОГО СЕБЯ</vt:lpstr>
      <vt:lpstr>ТРИ ВОПРОСА, ЧТОБЫ ПОГОВОРИТЬ С ДРУГОМ</vt:lpstr>
      <vt:lpstr>В СЛЕДУЮЩИЙ РАЗ</vt:lpstr>
      <vt:lpstr>ПРИМЕНЕНИЕ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716</cp:revision>
  <dcterms:created xsi:type="dcterms:W3CDTF">2020-09-24T09:54:03Z</dcterms:created>
  <dcterms:modified xsi:type="dcterms:W3CDTF">2024-09-07T19:49:17Z</dcterms:modified>
</cp:coreProperties>
</file>