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1523" r:id="rId5"/>
    <p:sldId id="1534" r:id="rId6"/>
    <p:sldId id="1561" r:id="rId7"/>
    <p:sldId id="1553" r:id="rId8"/>
    <p:sldId id="1533" r:id="rId9"/>
    <p:sldId id="1562" r:id="rId10"/>
    <p:sldId id="1544" r:id="rId11"/>
    <p:sldId id="1563" r:id="rId12"/>
    <p:sldId id="1545" r:id="rId13"/>
    <p:sldId id="1543" r:id="rId14"/>
    <p:sldId id="1564" r:id="rId15"/>
    <p:sldId id="1557" r:id="rId16"/>
    <p:sldId id="1547" r:id="rId17"/>
    <p:sldId id="134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93" userDrawn="1">
          <p15:clr>
            <a:srgbClr val="A4A3A4"/>
          </p15:clr>
        </p15:guide>
        <p15:guide id="4" orient="horz" pos="3725" userDrawn="1">
          <p15:clr>
            <a:srgbClr val="A4A3A4"/>
          </p15:clr>
        </p15:guide>
        <p15:guide id="5" orient="horz" pos="4042" userDrawn="1">
          <p15:clr>
            <a:srgbClr val="A4A3A4"/>
          </p15:clr>
        </p15:guide>
        <p15:guide id="6" pos="7287" userDrawn="1">
          <p15:clr>
            <a:srgbClr val="A4A3A4"/>
          </p15:clr>
        </p15:guide>
        <p15:guide id="7" orient="horz" pos="278" userDrawn="1">
          <p15:clr>
            <a:srgbClr val="A4A3A4"/>
          </p15:clr>
        </p15:guide>
        <p15:guide id="8" orient="horz" pos="345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D2B"/>
    <a:srgbClr val="EEEAD2"/>
    <a:srgbClr val="A08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11" autoAdjust="0"/>
    <p:restoredTop sz="96281"/>
  </p:normalViewPr>
  <p:slideViewPr>
    <p:cSldViewPr snapToGrid="0" snapToObjects="1">
      <p:cViewPr varScale="1">
        <p:scale>
          <a:sx n="122" d="100"/>
          <a:sy n="122" d="100"/>
        </p:scale>
        <p:origin x="288" y="184"/>
      </p:cViewPr>
      <p:guideLst>
        <p:guide orient="horz" pos="2160"/>
        <p:guide pos="3840"/>
        <p:guide pos="393"/>
        <p:guide orient="horz" pos="3725"/>
        <p:guide orient="horz" pos="4042"/>
        <p:guide pos="7287"/>
        <p:guide orient="horz" pos="278"/>
        <p:guide orient="horz" pos="345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0DF2BAA-8641-A675-F94E-5FB08B34E1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A27EF0-1BED-3B03-B5EB-0823DE8B8E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FB1C9-76AB-C449-8045-361449949862}" type="datetimeFigureOut">
              <a:rPr lang="en-RU" smtClean="0"/>
              <a:t>7/6/24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FCB05C-91E3-49F2-738F-69EFE818BA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296C0E-F132-7407-C42E-A8FDE01B07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FB5AD-6CAF-744A-BCD1-2839521B78C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7218433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D9057-650A-DA45-BBFC-E4A38716EBFB}" type="datetimeFigureOut">
              <a:rPr lang="en-RU" smtClean="0"/>
              <a:t>7/6/24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BFED6-21E3-5342-AFB2-1D9FF8750C08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55293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0922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A21FBFA-627B-D8B4-E8BE-A6888F730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41326"/>
            <a:ext cx="10944226" cy="5040312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4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1 строка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532069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01098"/>
            <a:ext cx="10944226" cy="4080538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391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2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180998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20528"/>
            <a:ext cx="10944226" cy="3461107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079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3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861004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698955"/>
            <a:ext cx="10944226" cy="2782681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905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Заголовок 2 строки и  2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DF4C-9CFC-4945-B92C-A4AE158FE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384300"/>
          </a:xfrm>
        </p:spPr>
        <p:txBody>
          <a:bodyPr>
            <a:noAutofit/>
          </a:bodyPr>
          <a:lstStyle/>
          <a:p>
            <a:r>
              <a:rPr lang="en-GB" dirty="0"/>
              <a:t>CLICK TO EDIT </a:t>
            </a:r>
            <a:br>
              <a:rPr lang="ru-RU" dirty="0"/>
            </a:br>
            <a:r>
              <a:rPr lang="en-GB" dirty="0"/>
              <a:t>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1A5E4-2A61-CE4B-89F8-FF5B0E1800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947553"/>
            <a:ext cx="5179035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29199-A26E-DA4B-892F-1D37F5B59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947553"/>
            <a:ext cx="5472113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954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A8D8F-CAEC-599E-1B4E-8A0AD1697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72D996-E51C-1A6D-4961-4BC1ABEF47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6A746-B6C9-599C-4FAA-9425440E5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01D0-6EA3-42E2-BE7C-1A5364F44C24}" type="datetimeFigureOut">
              <a:rPr lang="ru-RU" smtClean="0"/>
              <a:t>06.07.2024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3AE1F-537B-0D1A-00F0-2309E79AD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0A9C2-4099-ADC5-ED82-438088417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4C122-F9FF-45D8-B252-8AFC258D29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434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D8FE2E-E35F-9446-9B41-FE8603915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5615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4F738-B15A-6B45-A5D5-8A77D3C45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445342"/>
            <a:ext cx="10937854" cy="40362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0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55" r:id="rId2"/>
    <p:sldLayoutId id="2147483696" r:id="rId3"/>
    <p:sldLayoutId id="2147483695" r:id="rId4"/>
    <p:sldLayoutId id="2147483650" r:id="rId5"/>
    <p:sldLayoutId id="2147483652" r:id="rId6"/>
    <p:sldLayoutId id="214748369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FABD2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None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573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93" userDrawn="1">
          <p15:clr>
            <a:srgbClr val="F26B43"/>
          </p15:clr>
        </p15:guide>
        <p15:guide id="4" orient="horz" pos="3725" userDrawn="1">
          <p15:clr>
            <a:srgbClr val="F26B43"/>
          </p15:clr>
        </p15:guide>
        <p15:guide id="5" orient="horz" pos="4042" userDrawn="1">
          <p15:clr>
            <a:srgbClr val="F26B43"/>
          </p15:clr>
        </p15:guide>
        <p15:guide id="6" pos="7287" userDrawn="1">
          <p15:clr>
            <a:srgbClr val="F26B43"/>
          </p15:clr>
        </p15:guide>
        <p15:guide id="7" orient="horz" pos="3453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07 The King and His Kingdom HORIZONTAL">
            <a:hlinkClick r:id="" action="ppaction://media"/>
            <a:extLst>
              <a:ext uri="{FF2B5EF4-FFF2-40B4-BE49-F238E27FC236}">
                <a16:creationId xmlns:a16="http://schemas.microsoft.com/office/drawing/2014/main" id="{D3048B33-90A8-AEA8-B5D9-90DFBF113AA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8979"/>
          </a:xfrm>
        </p:spPr>
      </p:pic>
    </p:spTree>
    <p:extLst>
      <p:ext uri="{BB962C8B-B14F-4D97-AF65-F5344CB8AC3E}">
        <p14:creationId xmlns:p14="http://schemas.microsoft.com/office/powerpoint/2010/main" val="211489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F770E-C92D-7944-B855-E39D20902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070952"/>
          </a:xfrm>
        </p:spPr>
        <p:txBody>
          <a:bodyPr/>
          <a:lstStyle/>
          <a:p>
            <a:r>
              <a:rPr lang="ru-RU" dirty="0"/>
              <a:t>НА ПРОШЛОЙ НЕДЕЛЕ:</a:t>
            </a:r>
            <a:br>
              <a:rPr lang="ru-RU" dirty="0"/>
            </a:br>
            <a:r>
              <a:rPr lang="ru-RU" dirty="0"/>
              <a:t>ПРИТЧА О ЗЛЫХ ВИНОГРАДАРЯХ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CD5DB-2E37-221C-704B-044BEC087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95649"/>
            <a:ext cx="5179035" cy="377006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Виноградник – это Израиль;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Хозяин – это Бог;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Слуги – это пророки;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Сын – это Мессия;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Злые виноградари – это политические и религиозные лидеры Израиля того времени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C8DC2-4344-9C7C-A42D-938AE0E4C1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795649"/>
            <a:ext cx="5591908" cy="377006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Виноградник – это </a:t>
            </a:r>
            <a:r>
              <a:rPr lang="ru-RU" b="1" u="sng" dirty="0">
                <a:solidFill>
                  <a:srgbClr val="FABD2B"/>
                </a:solidFill>
              </a:rPr>
              <a:t>моя жизнь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Хозяин – это Бог;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Слуги – это Божье Слово;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Сын – это Иисус Христос;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Злой виноградарь – это </a:t>
            </a:r>
            <a:r>
              <a:rPr lang="ru-RU" b="1" u="sng" dirty="0">
                <a:solidFill>
                  <a:srgbClr val="FABD2B"/>
                </a:solidFill>
              </a:rPr>
              <a:t>я</a:t>
            </a:r>
            <a:r>
              <a:rPr lang="ru-RU" dirty="0"/>
              <a:t>, отказывающийся признать власть Бога в моей жизни.</a:t>
            </a:r>
          </a:p>
        </p:txBody>
      </p:sp>
    </p:spTree>
    <p:extLst>
      <p:ext uri="{BB962C8B-B14F-4D97-AF65-F5344CB8AC3E}">
        <p14:creationId xmlns:p14="http://schemas.microsoft.com/office/powerpoint/2010/main" val="1867110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7D3C6-1630-02F4-B6ED-585982F98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03385"/>
            <a:ext cx="10944226" cy="4778251"/>
          </a:xfrm>
        </p:spPr>
        <p:txBody>
          <a:bodyPr/>
          <a:lstStyle/>
          <a:p>
            <a:pPr algn="ctr"/>
            <a:r>
              <a:rPr lang="ru-RU" sz="3600" i="1" dirty="0"/>
              <a:t>«Заложить фундамент хорошей жизни» – </a:t>
            </a:r>
          </a:p>
          <a:p>
            <a:pPr algn="ctr"/>
            <a:r>
              <a:rPr lang="ru-RU" sz="3600" i="1" dirty="0"/>
              <a:t>что означает?</a:t>
            </a:r>
          </a:p>
          <a:p>
            <a:endParaRPr lang="en-RU" sz="3600" dirty="0"/>
          </a:p>
        </p:txBody>
      </p:sp>
    </p:spTree>
    <p:extLst>
      <p:ext uri="{BB962C8B-B14F-4D97-AF65-F5344CB8AC3E}">
        <p14:creationId xmlns:p14="http://schemas.microsoft.com/office/powerpoint/2010/main" val="3234201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BA37670-DECA-AFB4-D67D-E19D782B8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14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CE04FE-4856-8872-68D3-5F75E04BD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10005"/>
            <a:ext cx="10944226" cy="4771631"/>
          </a:xfrm>
        </p:spPr>
        <p:txBody>
          <a:bodyPr/>
          <a:lstStyle/>
          <a:p>
            <a:r>
              <a:rPr lang="ru-RU" i="0" u="none" strike="noStrike" baseline="30000" dirty="0">
                <a:effectLst/>
              </a:rPr>
              <a:t>42</a:t>
            </a:r>
            <a:r>
              <a:rPr lang="ru-RU" i="0" u="none" strike="noStrike" dirty="0">
                <a:effectLst/>
              </a:rPr>
              <a:t>Иисус сказал им: «Разве вы никогда не читали в Писаниях:</a:t>
            </a:r>
          </a:p>
          <a:p>
            <a:r>
              <a:rPr lang="ru-RU" i="0" u="none" strike="noStrike" dirty="0">
                <a:effectLst/>
              </a:rPr>
              <a:t>«Камень, Который отвергли строители, стал краеугольным.</a:t>
            </a:r>
          </a:p>
          <a:p>
            <a:r>
              <a:rPr lang="ru-RU" i="0" u="none" strike="noStrike" dirty="0">
                <a:effectLst/>
              </a:rPr>
              <a:t>Это совершил Господь, и как это удивительно в глазах наших!»?</a:t>
            </a:r>
          </a:p>
          <a:p>
            <a:r>
              <a:rPr lang="ru-RU" i="0" u="none" strike="noStrike" baseline="30000" dirty="0">
                <a:effectLst/>
              </a:rPr>
              <a:t>43</a:t>
            </a:r>
            <a:r>
              <a:rPr lang="ru-RU" i="0" u="none" strike="noStrike" dirty="0">
                <a:effectLst/>
              </a:rPr>
              <a:t>Поэтому Я и говорю вам, что Царство Божье будет отнято у вас и отдано народу, который приносит плод. </a:t>
            </a:r>
            <a:r>
              <a:rPr lang="ru-RU" i="0" u="none" strike="noStrike" baseline="30000" dirty="0">
                <a:effectLst/>
              </a:rPr>
              <a:t>44</a:t>
            </a:r>
            <a:r>
              <a:rPr lang="ru-RU" i="0" u="none" strike="noStrike" dirty="0">
                <a:effectLst/>
              </a:rPr>
              <a:t>Кто упадет на Этот Камень, разобьется вдребезги, а на кого Он упадет, того раздавит.</a:t>
            </a:r>
          </a:p>
          <a:p>
            <a:r>
              <a:rPr lang="ru-RU" i="0" u="none" strike="noStrike" baseline="30000" dirty="0">
                <a:effectLst/>
              </a:rPr>
              <a:t>45</a:t>
            </a:r>
            <a:r>
              <a:rPr lang="ru-RU" i="0" u="none" strike="noStrike" dirty="0">
                <a:effectLst/>
              </a:rPr>
              <a:t>Первосвященники и фарисеи, слушая притчи Иисуса, поняли, что Он говорит о них. </a:t>
            </a:r>
            <a:r>
              <a:rPr lang="ru-RU" i="0" u="none" strike="noStrike" baseline="30000" dirty="0">
                <a:effectLst/>
              </a:rPr>
              <a:t>46</a:t>
            </a:r>
            <a:r>
              <a:rPr lang="ru-RU" i="0" u="none" strike="noStrike" dirty="0">
                <a:effectLst/>
              </a:rPr>
              <a:t>Они хотели арестовать Иисуса, но боялись народа, потому что люди считали Иисуса пророком.</a:t>
            </a:r>
          </a:p>
        </p:txBody>
      </p:sp>
    </p:spTree>
    <p:extLst>
      <p:ext uri="{BB962C8B-B14F-4D97-AF65-F5344CB8AC3E}">
        <p14:creationId xmlns:p14="http://schemas.microsoft.com/office/powerpoint/2010/main" val="3249955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68D1E-5609-8FAD-38BF-7D97478BD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4"/>
            <a:ext cx="10944225" cy="2848414"/>
          </a:xfrm>
        </p:spPr>
        <p:txBody>
          <a:bodyPr/>
          <a:lstStyle/>
          <a:p>
            <a:r>
              <a:rPr lang="ru-RU" dirty="0"/>
              <a:t>ЭТОТ ТЕКСТ ОПИСЫВАЕТ </a:t>
            </a:r>
            <a:br>
              <a:rPr lang="ru-RU" dirty="0"/>
            </a:br>
            <a:r>
              <a:rPr lang="ru-RU" dirty="0"/>
              <a:t>ДАННЫЙ БОГОМ КАМЕНЬ,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37F76-875A-2D3F-9929-6C2EB67F8D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735016"/>
            <a:ext cx="10944226" cy="374662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который современное поколение отвергает,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который должен лечь в фундамент богоугодной жизни,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губительный для тех, кто его игнорирует.</a:t>
            </a:r>
          </a:p>
        </p:txBody>
      </p:sp>
    </p:spTree>
    <p:extLst>
      <p:ext uri="{BB962C8B-B14F-4D97-AF65-F5344CB8AC3E}">
        <p14:creationId xmlns:p14="http://schemas.microsoft.com/office/powerpoint/2010/main" val="2933275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298FF-2016-4292-E554-E6112E358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1105657" cy="1180998"/>
          </a:xfrm>
        </p:spPr>
        <p:txBody>
          <a:bodyPr/>
          <a:lstStyle/>
          <a:p>
            <a:r>
              <a:rPr lang="ru-RU" dirty="0"/>
              <a:t>КАМЕНЬ, КОТОРЫЙ СОВРЕМЕННОЕ ПОКОЛЕНИЕ ОТВЕРГАЕТ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1FDE2-D600-C531-95F9-BB15BF24A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22323"/>
            <a:ext cx="10944226" cy="3957861"/>
          </a:xfrm>
        </p:spPr>
        <p:txBody>
          <a:bodyPr/>
          <a:lstStyle/>
          <a:p>
            <a:r>
              <a:rPr lang="ru-RU" dirty="0"/>
              <a:t>«Камень, который отвергли строители, тот самый сделался главою угла: это — от Господа, и есть дивно в очах наших».</a:t>
            </a:r>
          </a:p>
          <a:p>
            <a:pPr algn="r"/>
            <a:r>
              <a:rPr lang="ru-RU" dirty="0"/>
              <a:t>Псалом 117:22</a:t>
            </a:r>
          </a:p>
          <a:p>
            <a:r>
              <a:rPr lang="ru-RU" dirty="0"/>
              <a:t>«...Бог превознес Его и дал Ему имя выше всякого имени».</a:t>
            </a:r>
          </a:p>
          <a:p>
            <a:pPr algn="r"/>
            <a:r>
              <a:rPr lang="ru-RU" dirty="0"/>
              <a:t>Послание </a:t>
            </a:r>
            <a:r>
              <a:rPr lang="ru-RU" dirty="0" err="1"/>
              <a:t>Филиппийцам</a:t>
            </a:r>
            <a:r>
              <a:rPr lang="ru-RU" dirty="0"/>
              <a:t> 2:9</a:t>
            </a:r>
          </a:p>
          <a:p>
            <a:r>
              <a:rPr lang="ru-RU" dirty="0"/>
              <a:t>«Вначале было Слово…»</a:t>
            </a:r>
          </a:p>
          <a:p>
            <a:pPr algn="r"/>
            <a:r>
              <a:rPr lang="ru-RU" dirty="0"/>
              <a:t>Евангелие от Иоанна, начало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683919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298FF-2016-4292-E554-E6112E358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4"/>
            <a:ext cx="10944225" cy="2007585"/>
          </a:xfrm>
        </p:spPr>
        <p:txBody>
          <a:bodyPr/>
          <a:lstStyle/>
          <a:p>
            <a:r>
              <a:rPr lang="ru-RU" dirty="0"/>
              <a:t>КАМЕНЬ, КОТОРЫЙ ДОЛЖЕН ЛЕЧЬ В ФУНДАМЕНТ БОГОУГОДНОЙ ЖИЗНИ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1FDE2-D600-C531-95F9-BB15BF24A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448910"/>
            <a:ext cx="10944226" cy="3131274"/>
          </a:xfrm>
        </p:spPr>
        <p:txBody>
          <a:bodyPr/>
          <a:lstStyle/>
          <a:p>
            <a:r>
              <a:rPr lang="ru-RU" dirty="0"/>
              <a:t>«Заложить» Христа в основание своей жизни означает наполнить Его учением свои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Карьеру</a:t>
            </a:r>
            <a:r>
              <a:rPr lang="ru-RU" dirty="0"/>
              <a:t> или </a:t>
            </a:r>
            <a:r>
              <a:rPr lang="ru-RU" b="1" u="sng" dirty="0">
                <a:solidFill>
                  <a:srgbClr val="FABD2B"/>
                </a:solidFill>
              </a:rPr>
              <a:t>учёбу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Деньги</a:t>
            </a:r>
            <a:r>
              <a:rPr lang="ru-RU" dirty="0"/>
              <a:t> или </a:t>
            </a:r>
            <a:r>
              <a:rPr lang="ru-RU" b="1" u="sng" dirty="0">
                <a:solidFill>
                  <a:srgbClr val="FABD2B"/>
                </a:solidFill>
              </a:rPr>
              <a:t>собственность</a:t>
            </a:r>
            <a:r>
              <a:rPr lang="ru-RU" b="1" dirty="0">
                <a:solidFill>
                  <a:srgbClr val="FABD2B"/>
                </a:solidFill>
              </a:rPr>
              <a:t> </a:t>
            </a:r>
            <a:r>
              <a:rPr lang="ru-RU" dirty="0"/>
              <a:t>или </a:t>
            </a:r>
            <a:r>
              <a:rPr lang="ru-RU" b="1" u="sng" dirty="0">
                <a:solidFill>
                  <a:srgbClr val="FABD2B"/>
                </a:solidFill>
              </a:rPr>
              <a:t>время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Семьи</a:t>
            </a:r>
            <a:r>
              <a:rPr lang="ru-RU" dirty="0"/>
              <a:t> или </a:t>
            </a:r>
            <a:r>
              <a:rPr lang="ru-RU" b="1" u="sng" dirty="0">
                <a:solidFill>
                  <a:srgbClr val="FABD2B"/>
                </a:solidFill>
              </a:rPr>
              <a:t>одиночество</a:t>
            </a:r>
            <a:r>
              <a:rPr lang="ru-RU" dirty="0"/>
              <a:t>.</a:t>
            </a:r>
          </a:p>
          <a:p>
            <a:r>
              <a:rPr lang="ru-RU" dirty="0"/>
              <a:t>Нет сферы жизни, в которой можно абстрагироваться от веры.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914621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D7186-F844-2AC5-159B-D1D3356D3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99588"/>
            <a:ext cx="10944225" cy="1180998"/>
          </a:xfrm>
        </p:spPr>
        <p:txBody>
          <a:bodyPr/>
          <a:lstStyle/>
          <a:p>
            <a:r>
              <a:rPr lang="ru-RU" dirty="0"/>
              <a:t>ПРИНОШЕНИЕ ПЛОДА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14FF6-E77A-39D0-17FE-1A8B731A3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380586"/>
            <a:ext cx="10944226" cy="4101050"/>
          </a:xfrm>
        </p:spPr>
        <p:txBody>
          <a:bodyPr/>
          <a:lstStyle/>
          <a:p>
            <a:r>
              <a:rPr lang="ru-RU" i="1" u="none" strike="noStrike" baseline="30000" dirty="0">
                <a:effectLst/>
              </a:rPr>
              <a:t>43</a:t>
            </a:r>
            <a:r>
              <a:rPr lang="ru-RU" i="1" u="none" strike="noStrike" dirty="0">
                <a:effectLst/>
              </a:rPr>
              <a:t>Поэтому Я и говорю вам, что </a:t>
            </a:r>
            <a:r>
              <a:rPr lang="ru-RU" b="1" i="1" u="none" strike="noStrike" dirty="0">
                <a:effectLst/>
              </a:rPr>
              <a:t>Царство Божье будет</a:t>
            </a:r>
            <a:r>
              <a:rPr lang="ru-RU" i="1" u="none" strike="noStrike" dirty="0">
                <a:effectLst/>
              </a:rPr>
              <a:t> отнято у вас и </a:t>
            </a:r>
            <a:r>
              <a:rPr lang="ru-RU" b="1" i="1" u="none" strike="noStrike" dirty="0">
                <a:effectLst/>
              </a:rPr>
              <a:t>отдано народу, который приносит плод</a:t>
            </a:r>
            <a:r>
              <a:rPr lang="ru-RU" i="0" u="none" strike="noStrike" dirty="0">
                <a:effectLst/>
              </a:rPr>
              <a:t>. </a:t>
            </a:r>
            <a:endParaRPr lang="ru-RU" dirty="0"/>
          </a:p>
          <a:p>
            <a:endParaRPr lang="ru-RU" dirty="0"/>
          </a:p>
          <a:p>
            <a:r>
              <a:rPr lang="ru-RU" dirty="0"/>
              <a:t>Вся притча крутится вокруг того, что Хозяин виноградника требует с виноградарей Свой законный урожай. Бог рассчитывает на то, что наша жизнь будет приносить обильный плод, который сводится к двум фундаментальным вещам: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Преображённая жизнь </a:t>
            </a:r>
            <a:r>
              <a:rPr lang="ru-RU" b="1" u="sng" dirty="0">
                <a:solidFill>
                  <a:srgbClr val="FABD2B"/>
                </a:solidFill>
              </a:rPr>
              <a:t>у меня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Преображённая жизнь </a:t>
            </a:r>
            <a:r>
              <a:rPr lang="ru-RU" b="1" u="sng" dirty="0">
                <a:solidFill>
                  <a:srgbClr val="FABD2B"/>
                </a:solidFill>
              </a:rPr>
              <a:t>у тех, кто окружает меня</a:t>
            </a:r>
            <a:r>
              <a:rPr lang="ru-RU" dirty="0"/>
              <a:t>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464570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68D1E-5609-8FAD-38BF-7D97478BD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ПОДЧИНЕНИЕ СЛОВУ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37F76-875A-2D3F-9929-6C2EB67F8D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735016"/>
            <a:ext cx="10944226" cy="3746620"/>
          </a:xfrm>
        </p:spPr>
        <p:txBody>
          <a:bodyPr/>
          <a:lstStyle/>
          <a:p>
            <a:r>
              <a:rPr lang="ru-RU" dirty="0"/>
              <a:t>Слуги в притче представляют пророков, то есть авторов книг Ветхого завета, что и воспринимались как Слово Божие во времена Иисуса. Это говорит нам о том, что нам стоит: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Проводить </a:t>
            </a:r>
            <a:r>
              <a:rPr lang="ru-RU" b="1" u="sng" dirty="0">
                <a:solidFill>
                  <a:srgbClr val="FABD2B"/>
                </a:solidFill>
              </a:rPr>
              <a:t>регулярное время</a:t>
            </a:r>
            <a:r>
              <a:rPr lang="ru-RU" dirty="0"/>
              <a:t> в Божьем Слове;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Постигать</a:t>
            </a:r>
            <a:r>
              <a:rPr lang="ru-RU" dirty="0"/>
              <a:t> Божье Слово;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Применять</a:t>
            </a:r>
            <a:r>
              <a:rPr lang="ru-RU" dirty="0"/>
              <a:t> Божье Слово в жизни.</a:t>
            </a:r>
          </a:p>
          <a:p>
            <a:r>
              <a:rPr lang="ru-RU" dirty="0"/>
              <a:t>Всё это поможет нам подчиняться Божьему Слову.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067112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68D1E-5609-8FAD-38BF-7D97478BD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КАМЕНЬ, ГУБИТЕЛЬНЫЙ ДЛЯ ТЕХ, КТО ЕГО ИГНОРИРУЕТ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37F76-875A-2D3F-9929-6C2EB67F8D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735016"/>
            <a:ext cx="10944226" cy="3746620"/>
          </a:xfrm>
        </p:spPr>
        <p:txBody>
          <a:bodyPr/>
          <a:lstStyle/>
          <a:p>
            <a:r>
              <a:rPr lang="ru-RU" i="1" u="none" strike="noStrike" baseline="30000" dirty="0">
                <a:effectLst/>
              </a:rPr>
              <a:t>44</a:t>
            </a:r>
            <a:r>
              <a:rPr lang="ru-RU" i="1" u="none" strike="noStrike" dirty="0">
                <a:effectLst/>
              </a:rPr>
              <a:t>Кто упадет на Этот Камень, разобьется вдребезги, </a:t>
            </a:r>
          </a:p>
          <a:p>
            <a:r>
              <a:rPr lang="ru-RU" i="1" u="none" strike="noStrike" dirty="0">
                <a:effectLst/>
              </a:rPr>
              <a:t>а на кого Он упадет, того раздавит.</a:t>
            </a:r>
          </a:p>
          <a:p>
            <a:endParaRPr lang="ru-RU" dirty="0"/>
          </a:p>
          <a:p>
            <a:r>
              <a:rPr lang="ru-RU" i="0" u="none" strike="noStrike" dirty="0">
                <a:effectLst/>
              </a:rPr>
              <a:t>Здесь нам важно разглядеть </a:t>
            </a:r>
            <a:r>
              <a:rPr lang="ru-RU" b="1" i="0" u="none" strike="noStrike" dirty="0">
                <a:effectLst/>
              </a:rPr>
              <a:t>два пришествия Иисуса Христа</a:t>
            </a:r>
            <a:r>
              <a:rPr lang="ru-RU" i="0" u="none" strike="noStrike" dirty="0">
                <a:effectLst/>
              </a:rPr>
              <a:t>. Первое пришествие: еврейские лидеры споткнулись о Него и разбились вдребезги. Второе пришествие: Он сойдет как карающий Своих врагов.</a:t>
            </a:r>
          </a:p>
        </p:txBody>
      </p:sp>
    </p:spTree>
    <p:extLst>
      <p:ext uri="{BB962C8B-B14F-4D97-AF65-F5344CB8AC3E}">
        <p14:creationId xmlns:p14="http://schemas.microsoft.com/office/powerpoint/2010/main" val="2468169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355F25-8ACE-5EB6-E70A-4E139D1A2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611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39B98-9E24-1E9B-E8C2-980AD48FB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2952"/>
            <a:ext cx="10944225" cy="1180998"/>
          </a:xfrm>
        </p:spPr>
        <p:txBody>
          <a:bodyPr/>
          <a:lstStyle/>
          <a:p>
            <a:r>
              <a:rPr lang="ru-RU" dirty="0"/>
              <a:t>ПРИМЕНЕНИЕ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8A5E5-5006-4771-8F86-B9BFF9C0A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219200"/>
            <a:ext cx="11484030" cy="4435362"/>
          </a:xfrm>
        </p:spPr>
        <p:txBody>
          <a:bodyPr/>
          <a:lstStyle/>
          <a:p>
            <a:r>
              <a:rPr lang="ru-RU" b="1" dirty="0"/>
              <a:t>Гостям</a:t>
            </a:r>
            <a:r>
              <a:rPr lang="ru-RU" dirty="0"/>
              <a:t> сегодня Господь предлагает «заложить» Христа </a:t>
            </a:r>
            <a:br>
              <a:rPr lang="ru-RU" dirty="0"/>
            </a:br>
            <a:r>
              <a:rPr lang="ru-RU" dirty="0"/>
              <a:t>в основание своей жизни. </a:t>
            </a:r>
          </a:p>
          <a:p>
            <a:r>
              <a:rPr lang="ru-RU" b="1" dirty="0"/>
              <a:t>Молодым верующим и ищущим </a:t>
            </a:r>
            <a:r>
              <a:rPr lang="ru-RU" dirty="0"/>
              <a:t>стоит задуматься о месте, которое Христос и Его Слово занимают в фундаменте жизни. Если фундамент был заложен в безбожной или нейтральной среде, его стоит перестраивать и переосмысливать. Отношение к жизни, к смерти, к семье, к работе или учёбе, дружбе – Христово ли?</a:t>
            </a:r>
          </a:p>
          <a:p>
            <a:r>
              <a:rPr lang="ru-RU" b="1" dirty="0"/>
              <a:t>К верующим со стажем </a:t>
            </a:r>
            <a:r>
              <a:rPr lang="ru-RU" dirty="0"/>
              <a:t>звучит призыв продолжать строить жизнь на фундаменте взаимоотношений со Христом + звучит вопрос, являюсь ли я частью народа, который приносит плод?</a:t>
            </a:r>
          </a:p>
        </p:txBody>
      </p:sp>
    </p:spTree>
    <p:extLst>
      <p:ext uri="{BB962C8B-B14F-4D97-AF65-F5344CB8AC3E}">
        <p14:creationId xmlns:p14="http://schemas.microsoft.com/office/powerpoint/2010/main" val="22638999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FBDF-A342-150A-D03A-D4FCE4FD5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RU"/>
          </a:p>
        </p:txBody>
      </p:sp>
      <p:pic>
        <p:nvPicPr>
          <p:cNvPr id="4" name="Proberbs ENDING 16-9">
            <a:hlinkClick r:id="" action="ppaction://media"/>
            <a:extLst>
              <a:ext uri="{FF2B5EF4-FFF2-40B4-BE49-F238E27FC236}">
                <a16:creationId xmlns:a16="http://schemas.microsoft.com/office/drawing/2014/main" id="{B3D3E0D7-2A12-CA17-D433-48C72ECE6C3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66"/>
            <a:ext cx="12192000" cy="6857434"/>
          </a:xfrm>
        </p:spPr>
      </p:pic>
    </p:spTree>
    <p:extLst>
      <p:ext uri="{BB962C8B-B14F-4D97-AF65-F5344CB8AC3E}">
        <p14:creationId xmlns:p14="http://schemas.microsoft.com/office/powerpoint/2010/main" val="141225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86DB3FC2AF4845AF15B4FB7108DAB1" ma:contentTypeVersion="13" ma:contentTypeDescription="Create a new document." ma:contentTypeScope="" ma:versionID="5cf6809030937979b576bdeaf2c82a0d">
  <xsd:schema xmlns:xsd="http://www.w3.org/2001/XMLSchema" xmlns:xs="http://www.w3.org/2001/XMLSchema" xmlns:p="http://schemas.microsoft.com/office/2006/metadata/properties" xmlns:ns3="62589e56-49db-468b-8cef-9bc6768a6759" xmlns:ns4="9d1a634f-6735-4db6-bcd6-aa97ff485f62" targetNamespace="http://schemas.microsoft.com/office/2006/metadata/properties" ma:root="true" ma:fieldsID="8bfce5ef5d5d0b81a2dfefc9299e2ee1" ns3:_="" ns4:_="">
    <xsd:import namespace="62589e56-49db-468b-8cef-9bc6768a6759"/>
    <xsd:import namespace="9d1a634f-6735-4db6-bcd6-aa97ff485f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589e56-49db-468b-8cef-9bc6768a67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a634f-6735-4db6-bcd6-aa97ff485f6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8AE98BC-D3D4-43A3-A423-022DEC00C7DD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9d1a634f-6735-4db6-bcd6-aa97ff485f62"/>
    <ds:schemaRef ds:uri="http://purl.org/dc/elements/1.1/"/>
    <ds:schemaRef ds:uri="http://schemas.microsoft.com/office/2006/documentManagement/types"/>
    <ds:schemaRef ds:uri="62589e56-49db-468b-8cef-9bc6768a6759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C420F7A-413C-42FF-82BB-84EF9F3BF7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979B1A-126E-4AD1-8221-8C6525EE78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589e56-49db-468b-8cef-9bc6768a6759"/>
    <ds:schemaRef ds:uri="9d1a634f-6735-4db6-bcd6-aa97ff485f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106888</TotalTime>
  <Words>616</Words>
  <Application>Microsoft Macintosh PowerPoint</Application>
  <PresentationFormat>Широкоэкранный</PresentationFormat>
  <Paragraphs>56</Paragraphs>
  <Slides>14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Презентация PowerPoint</vt:lpstr>
      <vt:lpstr>НА ПРОШЛОЙ НЕДЕЛЕ: ПРИТЧА О ЗЛЫХ ВИНОГРАДАРЯХ</vt:lpstr>
      <vt:lpstr>Презентация PowerPoint</vt:lpstr>
      <vt:lpstr>Презентация PowerPoint</vt:lpstr>
      <vt:lpstr>Презентация PowerPoint</vt:lpstr>
      <vt:lpstr>ЭТОТ ТЕКСТ ОПИСЫВАЕТ  ДАННЫЙ БОГОМ КАМЕНЬ,</vt:lpstr>
      <vt:lpstr>КАМЕНЬ, КОТОРЫЙ СОВРЕМЕННОЕ ПОКОЛЕНИЕ ОТВЕРГАЕТ</vt:lpstr>
      <vt:lpstr>КАМЕНЬ, КОТОРЫЙ ДОЛЖЕН ЛЕЧЬ В ФУНДАМЕНТ БОГОУГОДНОЙ ЖИЗНИ</vt:lpstr>
      <vt:lpstr>ПРИНОШЕНИЕ ПЛОДА</vt:lpstr>
      <vt:lpstr>ПОДЧИНЕНИЕ СЛОВУ</vt:lpstr>
      <vt:lpstr>КАМЕНЬ, ГУБИТЕЛЬНЫЙ ДЛЯ ТЕХ, КТО ЕГО ИГНОРИРУЕТ</vt:lpstr>
      <vt:lpstr>Презентация PowerPoint</vt:lpstr>
      <vt:lpstr>ПРИМЕНЕНИЕ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Constantin Lysakov</dc:creator>
  <cp:lastModifiedBy>Microsoft Office User</cp:lastModifiedBy>
  <cp:revision>657</cp:revision>
  <dcterms:created xsi:type="dcterms:W3CDTF">2020-09-24T09:54:03Z</dcterms:created>
  <dcterms:modified xsi:type="dcterms:W3CDTF">2024-07-06T23:10:44Z</dcterms:modified>
</cp:coreProperties>
</file>